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  <p:sldMasterId id="2147483688" r:id="rId3"/>
    <p:sldMasterId id="2147483696" r:id="rId4"/>
    <p:sldMasterId id="2147483703" r:id="rId5"/>
    <p:sldMasterId id="2147483711" r:id="rId6"/>
  </p:sldMasterIdLst>
  <p:notesMasterIdLst>
    <p:notesMasterId r:id="rId47"/>
  </p:notesMasterIdLst>
  <p:sldIdLst>
    <p:sldId id="257" r:id="rId7"/>
    <p:sldId id="277" r:id="rId8"/>
    <p:sldId id="281" r:id="rId9"/>
    <p:sldId id="273" r:id="rId10"/>
    <p:sldId id="275" r:id="rId11"/>
    <p:sldId id="278" r:id="rId12"/>
    <p:sldId id="274" r:id="rId13"/>
    <p:sldId id="272" r:id="rId14"/>
    <p:sldId id="280" r:id="rId15"/>
    <p:sldId id="279" r:id="rId16"/>
    <p:sldId id="265" r:id="rId17"/>
    <p:sldId id="268" r:id="rId18"/>
    <p:sldId id="262" r:id="rId19"/>
    <p:sldId id="271" r:id="rId20"/>
    <p:sldId id="282" r:id="rId21"/>
    <p:sldId id="297" r:id="rId22"/>
    <p:sldId id="300" r:id="rId23"/>
    <p:sldId id="299" r:id="rId24"/>
    <p:sldId id="283" r:id="rId25"/>
    <p:sldId id="286" r:id="rId26"/>
    <p:sldId id="288" r:id="rId27"/>
    <p:sldId id="296" r:id="rId28"/>
    <p:sldId id="301" r:id="rId29"/>
    <p:sldId id="305" r:id="rId30"/>
    <p:sldId id="306" r:id="rId31"/>
    <p:sldId id="307" r:id="rId32"/>
    <p:sldId id="309" r:id="rId33"/>
    <p:sldId id="311" r:id="rId34"/>
    <p:sldId id="313" r:id="rId35"/>
    <p:sldId id="314" r:id="rId36"/>
    <p:sldId id="295" r:id="rId37"/>
    <p:sldId id="327" r:id="rId38"/>
    <p:sldId id="294" r:id="rId39"/>
    <p:sldId id="292" r:id="rId40"/>
    <p:sldId id="325" r:id="rId41"/>
    <p:sldId id="321" r:id="rId42"/>
    <p:sldId id="320" r:id="rId43"/>
    <p:sldId id="322" r:id="rId44"/>
    <p:sldId id="323" r:id="rId45"/>
    <p:sldId id="326" r:id="rId4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80">
          <p15:clr>
            <a:srgbClr val="A4A3A4"/>
          </p15:clr>
        </p15:guide>
        <p15:guide id="2" pos="4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A336"/>
    <a:srgbClr val="F285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37" autoAdjust="0"/>
    <p:restoredTop sz="94139" autoAdjust="0"/>
  </p:normalViewPr>
  <p:slideViewPr>
    <p:cSldViewPr showGuides="1">
      <p:cViewPr varScale="1">
        <p:scale>
          <a:sx n="69" d="100"/>
          <a:sy n="69" d="100"/>
        </p:scale>
        <p:origin x="1284" y="32"/>
      </p:cViewPr>
      <p:guideLst>
        <p:guide orient="horz" pos="1180"/>
        <p:guide pos="45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7CBB348-F510-4F72-BFCE-849A6EEE5E4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22724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0013" y="1141413"/>
            <a:ext cx="4117975" cy="3087687"/>
          </a:xfrm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>
              <a:latin typeface="Arial" panose="020B0604020202020204" pitchFamily="34" charset="0"/>
            </a:endParaRPr>
          </a:p>
        </p:txBody>
      </p:sp>
      <p:sp>
        <p:nvSpPr>
          <p:cNvPr id="3072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1398" indent="-29284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71382" indent="-23427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9934" indent="-23427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08487" indent="-23427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77041" indent="-2342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5593" indent="-2342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14146" indent="-2342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82699" indent="-2342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7FBDAC7-2370-4320-878A-27843268E5D8}" type="slidenum">
              <a:rPr lang="de-DE" altLang="de-DE" smtClean="0">
                <a:solidFill>
                  <a:srgbClr val="000000"/>
                </a:solidFill>
              </a:rPr>
              <a:pPr/>
              <a:t>40</a:t>
            </a:fld>
            <a:endParaRPr lang="de-DE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4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2" y="1628800"/>
            <a:ext cx="9000488" cy="5229200"/>
          </a:xfrm>
          <a:prstGeom prst="rect">
            <a:avLst/>
          </a:prstGeom>
          <a:solidFill>
            <a:srgbClr val="41A3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88259"/>
            <a:ext cx="1936242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 4" descr="URL_Balken_A4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0" y="6093296"/>
            <a:ext cx="1008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12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783992" y="1196980"/>
            <a:ext cx="7775331" cy="50768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C3CDD7">
                  <a:lumMod val="75000"/>
                </a:srgb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7FA4-95CB-4153-91AB-69BE2787A47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7096372" y="93133"/>
            <a:ext cx="1727201" cy="651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016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_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783981" y="1196980"/>
            <a:ext cx="3788308" cy="50768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771004" y="1196980"/>
            <a:ext cx="3788308" cy="50768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 dirty="0">
              <a:solidFill>
                <a:srgbClr val="C3CDD7">
                  <a:lumMod val="75000"/>
                </a:srgb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79A7FA4-95CB-4153-91AB-69BE2787A47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71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426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hteck 3"/>
          <p:cNvSpPr/>
          <p:nvPr userDrawn="1"/>
        </p:nvSpPr>
        <p:spPr>
          <a:xfrm>
            <a:off x="7096372" y="93133"/>
            <a:ext cx="1727201" cy="651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98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2" y="1628800"/>
            <a:ext cx="9000488" cy="5229200"/>
          </a:xfrm>
          <a:prstGeom prst="rect">
            <a:avLst/>
          </a:prstGeom>
          <a:solidFill>
            <a:srgbClr val="41A3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88255"/>
            <a:ext cx="1936242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 4" descr="URL_Balken_A4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0" y="6093296"/>
            <a:ext cx="1008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21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r="10936"/>
          <a:stretch/>
        </p:blipFill>
        <p:spPr>
          <a:xfrm>
            <a:off x="-1" y="0"/>
            <a:ext cx="9144001" cy="6868800"/>
          </a:xfrm>
          <a:prstGeom prst="rect">
            <a:avLst/>
          </a:prstGeom>
        </p:spPr>
      </p:pic>
      <p:sp>
        <p:nvSpPr>
          <p:cNvPr id="5129" name="Rectangle 9"/>
          <p:cNvSpPr>
            <a:spLocks noChangeArrowheads="1"/>
          </p:cNvSpPr>
          <p:nvPr userDrawn="1"/>
        </p:nvSpPr>
        <p:spPr bwMode="auto">
          <a:xfrm>
            <a:off x="144000" y="144000"/>
            <a:ext cx="8856000" cy="31706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7" name="Picture 1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88255"/>
            <a:ext cx="1936242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 9" descr="URL_Balken_A4_RGB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0" y="2564904"/>
            <a:ext cx="1008000" cy="252000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4525200"/>
            <a:ext cx="144000" cy="2340000"/>
          </a:xfrm>
          <a:prstGeom prst="rect">
            <a:avLst/>
          </a:prstGeom>
          <a:solidFill>
            <a:srgbClr val="41A3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14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3434400"/>
            <a:ext cx="8975363" cy="3430800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88255"/>
            <a:ext cx="1936242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 7" descr="URL_Balken_A4_RGB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0" y="6093296"/>
            <a:ext cx="1008000" cy="252000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0" y="4525200"/>
            <a:ext cx="144000" cy="2340000"/>
          </a:xfrm>
          <a:prstGeom prst="rect">
            <a:avLst/>
          </a:prstGeom>
          <a:solidFill>
            <a:srgbClr val="41A3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035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8"/>
          <a:stretch/>
        </p:blipFill>
        <p:spPr>
          <a:xfrm>
            <a:off x="-1" y="0"/>
            <a:ext cx="9144001" cy="3645024"/>
          </a:xfrm>
          <a:prstGeom prst="rect">
            <a:avLst/>
          </a:prstGeom>
        </p:spPr>
      </p:pic>
      <p:sp>
        <p:nvSpPr>
          <p:cNvPr id="5129" name="Rectangle 9"/>
          <p:cNvSpPr>
            <a:spLocks noChangeArrowheads="1"/>
          </p:cNvSpPr>
          <p:nvPr userDrawn="1"/>
        </p:nvSpPr>
        <p:spPr bwMode="auto">
          <a:xfrm>
            <a:off x="144000" y="144000"/>
            <a:ext cx="8856000" cy="15841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 userDrawn="1"/>
        </p:nvSpPr>
        <p:spPr>
          <a:xfrm>
            <a:off x="0" y="3429000"/>
            <a:ext cx="9000000" cy="3429000"/>
          </a:xfrm>
          <a:prstGeom prst="rect">
            <a:avLst/>
          </a:prstGeom>
          <a:solidFill>
            <a:srgbClr val="41A3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pic>
        <p:nvPicPr>
          <p:cNvPr id="7" name="Picture 1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88255"/>
            <a:ext cx="1936242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 7" descr="URL_Balken_A4_RGB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0" y="6093296"/>
            <a:ext cx="1008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46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-252536" y="-171400"/>
            <a:ext cx="9577064" cy="7272808"/>
          </a:xfrm>
          <a:prstGeom prst="rect">
            <a:avLst/>
          </a:prstGeom>
          <a:solidFill>
            <a:srgbClr val="41A33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408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lie_Großes_Bild_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5877272"/>
            <a:ext cx="157265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5724130" y="764704"/>
            <a:ext cx="3419872" cy="42484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0" y="4525200"/>
            <a:ext cx="144000" cy="2340000"/>
          </a:xfrm>
          <a:prstGeom prst="rect">
            <a:avLst/>
          </a:prstGeom>
          <a:solidFill>
            <a:srgbClr val="41A3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53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r="10936"/>
          <a:stretch/>
        </p:blipFill>
        <p:spPr>
          <a:xfrm>
            <a:off x="-1" y="0"/>
            <a:ext cx="9144001" cy="6868800"/>
          </a:xfrm>
          <a:prstGeom prst="rect">
            <a:avLst/>
          </a:prstGeom>
        </p:spPr>
      </p:pic>
      <p:sp>
        <p:nvSpPr>
          <p:cNvPr id="5129" name="Rectangle 9"/>
          <p:cNvSpPr>
            <a:spLocks noChangeArrowheads="1"/>
          </p:cNvSpPr>
          <p:nvPr userDrawn="1"/>
        </p:nvSpPr>
        <p:spPr bwMode="auto">
          <a:xfrm>
            <a:off x="144000" y="144000"/>
            <a:ext cx="8856000" cy="31706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7" name="Picture 1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88259"/>
            <a:ext cx="1936242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 9" descr="URL_Balken_A4_RGB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0" y="2564904"/>
            <a:ext cx="1008000" cy="252000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4525200"/>
            <a:ext cx="144000" cy="2340000"/>
          </a:xfrm>
          <a:prstGeom prst="rect">
            <a:avLst/>
          </a:prstGeom>
          <a:solidFill>
            <a:srgbClr val="41A3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47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 userDrawn="1"/>
        </p:nvSpPr>
        <p:spPr>
          <a:xfrm>
            <a:off x="251520" y="2132856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dirty="0">
              <a:solidFill>
                <a:srgbClr val="000000"/>
              </a:solidFill>
              <a:latin typeface="BundesSans Regular"/>
              <a:cs typeface="BundesSans Regular"/>
            </a:endParaRPr>
          </a:p>
        </p:txBody>
      </p:sp>
      <p:pic>
        <p:nvPicPr>
          <p:cNvPr id="7" name="Picture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5877272"/>
            <a:ext cx="157265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 userDrawn="1"/>
        </p:nvSpPr>
        <p:spPr>
          <a:xfrm>
            <a:off x="0" y="4525200"/>
            <a:ext cx="144000" cy="2340000"/>
          </a:xfrm>
          <a:prstGeom prst="rect">
            <a:avLst/>
          </a:prstGeom>
          <a:solidFill>
            <a:srgbClr val="41A3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5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hteck 3"/>
          <p:cNvSpPr/>
          <p:nvPr userDrawn="1"/>
        </p:nvSpPr>
        <p:spPr>
          <a:xfrm>
            <a:off x="7096372" y="93133"/>
            <a:ext cx="1727201" cy="651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70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199711" y="0"/>
            <a:ext cx="8944295" cy="37893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lnSpc>
                <a:spcPts val="3800"/>
              </a:lnSpc>
              <a:spcBef>
                <a:spcPts val="0"/>
              </a:spcBef>
              <a:buNone/>
              <a:defRPr sz="32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Bild einfügen</a:t>
            </a:r>
            <a:endParaRPr lang="de-DE" dirty="0"/>
          </a:p>
        </p:txBody>
      </p:sp>
      <p:sp>
        <p:nvSpPr>
          <p:cNvPr id="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6352442" y="13"/>
            <a:ext cx="2791558" cy="287337"/>
          </a:xfrm>
          <a:prstGeom prst="rect">
            <a:avLst/>
          </a:prstGeom>
        </p:spPr>
        <p:txBody>
          <a:bodyPr wrap="none" lIns="0" tIns="0" rIns="180000" bIns="0"/>
          <a:lstStyle>
            <a:lvl1pPr algn="r">
              <a:lnSpc>
                <a:spcPts val="2200"/>
              </a:lnSpc>
              <a:buNone/>
              <a:defRPr sz="900" b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US" dirty="0" smtClean="0"/>
              <a:t>© Copyright-</a:t>
            </a:r>
            <a:r>
              <a:rPr lang="en-US" dirty="0" err="1" smtClean="0"/>
              <a:t>Vermerk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82515" y="3995352"/>
            <a:ext cx="7789985" cy="1565275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20000"/>
              </a:lnSpc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720000" indent="0">
              <a:buNone/>
              <a:defRPr/>
            </a:lvl3pPr>
            <a:lvl4pPr marL="1058863" indent="0">
              <a:buNone/>
              <a:defRPr/>
            </a:lvl4pPr>
            <a:lvl5pPr marL="1419225" indent="0">
              <a:buNone/>
              <a:defRPr/>
            </a:lvl5pPr>
          </a:lstStyle>
          <a:p>
            <a:pPr lvl="0"/>
            <a:r>
              <a:rPr lang="de-DE" dirty="0" smtClean="0"/>
              <a:t>Titel der Präsentation</a:t>
            </a:r>
          </a:p>
          <a:p>
            <a:pPr lvl="1"/>
            <a:r>
              <a:rPr lang="de-DE" dirty="0" smtClean="0"/>
              <a:t>Autor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1"/>
          </p:nvPr>
        </p:nvSpPr>
        <p:spPr>
          <a:xfrm>
            <a:off x="782520" y="6356362"/>
            <a:ext cx="30861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srgbClr val="0F3255"/>
                </a:solidFill>
              </a:rPr>
              <a:t>Ort, Datum</a:t>
            </a:r>
            <a:endParaRPr lang="de-DE" dirty="0">
              <a:solidFill>
                <a:srgbClr val="0F32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316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-Titel (Trennse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783982" y="2420888"/>
            <a:ext cx="7775330" cy="385291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0" i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de-DE" noProof="0" dirty="0" smtClean="0"/>
              <a:t>Bild einfügen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83988" y="1196988"/>
            <a:ext cx="7775331" cy="1007889"/>
          </a:xfrm>
        </p:spPr>
        <p:txBody>
          <a:bodyPr/>
          <a:lstStyle>
            <a:lvl1pPr marL="0" indent="0">
              <a:buNone/>
              <a:defRPr sz="2600" b="1" baseline="0"/>
            </a:lvl1pPr>
            <a:lvl2pPr>
              <a:defRPr baseline="0"/>
            </a:lvl2pPr>
          </a:lstStyle>
          <a:p>
            <a:pPr lvl="0"/>
            <a:r>
              <a:rPr lang="de-DE" dirty="0" smtClean="0"/>
              <a:t>Titel für Kapiteltrennseite mit Bild</a:t>
            </a:r>
            <a:br>
              <a:rPr lang="de-DE" dirty="0" smtClean="0"/>
            </a:br>
            <a:r>
              <a:rPr lang="de-DE" dirty="0" smtClean="0"/>
              <a:t>(max. 2 Zeilen)</a:t>
            </a:r>
          </a:p>
        </p:txBody>
      </p:sp>
    </p:spTree>
    <p:extLst>
      <p:ext uri="{BB962C8B-B14F-4D97-AF65-F5344CB8AC3E}">
        <p14:creationId xmlns:p14="http://schemas.microsoft.com/office/powerpoint/2010/main" val="2732462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783988" y="1196980"/>
            <a:ext cx="7775331" cy="50768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C3CDD7">
                  <a:lumMod val="75000"/>
                </a:srgb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7FA4-95CB-4153-91AB-69BE2787A47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7096372" y="93133"/>
            <a:ext cx="1727201" cy="651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96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_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783981" y="1196980"/>
            <a:ext cx="3788308" cy="50768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771004" y="1196980"/>
            <a:ext cx="3788308" cy="50768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 dirty="0">
              <a:solidFill>
                <a:srgbClr val="C3CDD7">
                  <a:lumMod val="75000"/>
                </a:srgb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79A7FA4-95CB-4153-91AB-69BE2787A47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258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084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hteck 3"/>
          <p:cNvSpPr/>
          <p:nvPr userDrawn="1"/>
        </p:nvSpPr>
        <p:spPr>
          <a:xfrm>
            <a:off x="7096372" y="93133"/>
            <a:ext cx="1727201" cy="651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4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199707" y="0"/>
            <a:ext cx="8944295" cy="37893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lnSpc>
                <a:spcPts val="3800"/>
              </a:lnSpc>
              <a:spcBef>
                <a:spcPts val="0"/>
              </a:spcBef>
              <a:buNone/>
              <a:defRPr sz="32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Bild einfügen</a:t>
            </a:r>
            <a:endParaRPr lang="de-DE" dirty="0"/>
          </a:p>
        </p:txBody>
      </p:sp>
      <p:sp>
        <p:nvSpPr>
          <p:cNvPr id="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6352442" y="5"/>
            <a:ext cx="2791558" cy="287337"/>
          </a:xfrm>
          <a:prstGeom prst="rect">
            <a:avLst/>
          </a:prstGeom>
        </p:spPr>
        <p:txBody>
          <a:bodyPr wrap="none" lIns="0" tIns="0" rIns="180000" bIns="0"/>
          <a:lstStyle>
            <a:lvl1pPr algn="r">
              <a:lnSpc>
                <a:spcPts val="2200"/>
              </a:lnSpc>
              <a:buNone/>
              <a:defRPr sz="900" b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US" dirty="0" smtClean="0"/>
              <a:t>© Copyright-</a:t>
            </a:r>
            <a:r>
              <a:rPr lang="en-US" dirty="0" err="1" smtClean="0"/>
              <a:t>Vermerk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82515" y="3995344"/>
            <a:ext cx="7789985" cy="1565275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20000"/>
              </a:lnSpc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720000" indent="0">
              <a:buNone/>
              <a:defRPr/>
            </a:lvl3pPr>
            <a:lvl4pPr marL="1058863" indent="0">
              <a:buNone/>
              <a:defRPr/>
            </a:lvl4pPr>
            <a:lvl5pPr marL="1419225" indent="0">
              <a:buNone/>
              <a:defRPr/>
            </a:lvl5pPr>
          </a:lstStyle>
          <a:p>
            <a:pPr lvl="0"/>
            <a:r>
              <a:rPr lang="de-DE" dirty="0" smtClean="0"/>
              <a:t>Titel der Präsentation</a:t>
            </a:r>
          </a:p>
          <a:p>
            <a:pPr lvl="1"/>
            <a:r>
              <a:rPr lang="de-DE" dirty="0" smtClean="0"/>
              <a:t>Autor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1"/>
          </p:nvPr>
        </p:nvSpPr>
        <p:spPr>
          <a:xfrm>
            <a:off x="782518" y="6356354"/>
            <a:ext cx="30861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srgbClr val="0F3255"/>
                </a:solidFill>
              </a:rPr>
              <a:t>Ort, Datum</a:t>
            </a:r>
            <a:endParaRPr lang="de-DE" dirty="0">
              <a:solidFill>
                <a:srgbClr val="0F32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28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-Titel (Trennse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783982" y="2420888"/>
            <a:ext cx="7775330" cy="385291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0" i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de-DE" noProof="0" dirty="0" smtClean="0"/>
              <a:t>Bild einfügen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83984" y="1196980"/>
            <a:ext cx="7775331" cy="1007889"/>
          </a:xfrm>
        </p:spPr>
        <p:txBody>
          <a:bodyPr/>
          <a:lstStyle>
            <a:lvl1pPr marL="0" indent="0">
              <a:buNone/>
              <a:defRPr sz="2600" b="1" baseline="0"/>
            </a:lvl1pPr>
            <a:lvl2pPr>
              <a:defRPr baseline="0"/>
            </a:lvl2pPr>
          </a:lstStyle>
          <a:p>
            <a:pPr lvl="0"/>
            <a:r>
              <a:rPr lang="de-DE" dirty="0" smtClean="0"/>
              <a:t>Titel für Kapiteltrennseite mit Bild</a:t>
            </a:r>
            <a:br>
              <a:rPr lang="de-DE" dirty="0" smtClean="0"/>
            </a:br>
            <a:r>
              <a:rPr lang="de-DE" dirty="0" smtClean="0"/>
              <a:t>(max. 2 Zeilen)</a:t>
            </a:r>
          </a:p>
        </p:txBody>
      </p:sp>
    </p:spTree>
    <p:extLst>
      <p:ext uri="{BB962C8B-B14F-4D97-AF65-F5344CB8AC3E}">
        <p14:creationId xmlns:p14="http://schemas.microsoft.com/office/powerpoint/2010/main" val="3083301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3434400"/>
            <a:ext cx="8975363" cy="3430800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88259"/>
            <a:ext cx="1936242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 7" descr="URL_Balken_A4_RGB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0" y="6093296"/>
            <a:ext cx="1008000" cy="252000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0" y="4525200"/>
            <a:ext cx="144000" cy="2340000"/>
          </a:xfrm>
          <a:prstGeom prst="rect">
            <a:avLst/>
          </a:prstGeom>
          <a:solidFill>
            <a:srgbClr val="41A3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895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783984" y="1196980"/>
            <a:ext cx="7775331" cy="50768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C3CDD7">
                  <a:lumMod val="75000"/>
                </a:srgb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7FA4-95CB-4153-91AB-69BE2787A47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7096371" y="93133"/>
            <a:ext cx="1727201" cy="651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75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_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783981" y="1196980"/>
            <a:ext cx="3788308" cy="50768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771004" y="1196980"/>
            <a:ext cx="3788308" cy="50768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 dirty="0">
              <a:solidFill>
                <a:srgbClr val="C3CDD7">
                  <a:lumMod val="75000"/>
                </a:srgb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79A7FA4-95CB-4153-91AB-69BE2787A47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5612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119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hteck 3"/>
          <p:cNvSpPr/>
          <p:nvPr userDrawn="1"/>
        </p:nvSpPr>
        <p:spPr>
          <a:xfrm>
            <a:off x="7096371" y="93133"/>
            <a:ext cx="1727201" cy="651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98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25C47D-6273-49E2-98C1-D7CBEB85D56B}" type="datetimeFigureOut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19.04.2018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8D8BBB-0F8A-4BD4-BD0F-8FD9D9E676AA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843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25C47D-6273-49E2-98C1-D7CBEB85D56B}" type="datetimeFigureOut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19.04.2018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8D8BBB-0F8A-4BD4-BD0F-8FD9D9E676AA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0862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25C47D-6273-49E2-98C1-D7CBEB85D56B}" type="datetimeFigureOut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19.04.2018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8D8BBB-0F8A-4BD4-BD0F-8FD9D9E676AA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1296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25C47D-6273-49E2-98C1-D7CBEB85D56B}" type="datetimeFigureOut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19.04.2018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8D8BBB-0F8A-4BD4-BD0F-8FD9D9E676AA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994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25C47D-6273-49E2-98C1-D7CBEB85D56B}" type="datetimeFigureOut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19.04.2018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8D8BBB-0F8A-4BD4-BD0F-8FD9D9E676AA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6825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25C47D-6273-49E2-98C1-D7CBEB85D56B}" type="datetimeFigureOut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19.04.2018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8D8BBB-0F8A-4BD4-BD0F-8FD9D9E676AA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345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8"/>
          <a:stretch/>
        </p:blipFill>
        <p:spPr>
          <a:xfrm>
            <a:off x="-1" y="0"/>
            <a:ext cx="9144001" cy="3645024"/>
          </a:xfrm>
          <a:prstGeom prst="rect">
            <a:avLst/>
          </a:prstGeom>
        </p:spPr>
      </p:pic>
      <p:sp>
        <p:nvSpPr>
          <p:cNvPr id="5129" name="Rectangle 9"/>
          <p:cNvSpPr>
            <a:spLocks noChangeArrowheads="1"/>
          </p:cNvSpPr>
          <p:nvPr userDrawn="1"/>
        </p:nvSpPr>
        <p:spPr bwMode="auto">
          <a:xfrm>
            <a:off x="144000" y="144000"/>
            <a:ext cx="8856000" cy="15841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Rechteck 1"/>
          <p:cNvSpPr/>
          <p:nvPr userDrawn="1"/>
        </p:nvSpPr>
        <p:spPr>
          <a:xfrm>
            <a:off x="0" y="3429000"/>
            <a:ext cx="9000000" cy="3429000"/>
          </a:xfrm>
          <a:prstGeom prst="rect">
            <a:avLst/>
          </a:prstGeom>
          <a:solidFill>
            <a:srgbClr val="41A3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1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88259"/>
            <a:ext cx="1936242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 7" descr="URL_Balken_A4_RGB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0" y="6093296"/>
            <a:ext cx="1008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73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25C47D-6273-49E2-98C1-D7CBEB85D56B}" type="datetimeFigureOut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19.04.2018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8D8BBB-0F8A-4BD4-BD0F-8FD9D9E676AA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075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25C47D-6273-49E2-98C1-D7CBEB85D56B}" type="datetimeFigureOut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19.04.2018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8D8BBB-0F8A-4BD4-BD0F-8FD9D9E676AA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754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25C47D-6273-49E2-98C1-D7CBEB85D56B}" type="datetimeFigureOut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19.04.2018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8D8BBB-0F8A-4BD4-BD0F-8FD9D9E676AA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0750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25C47D-6273-49E2-98C1-D7CBEB85D56B}" type="datetimeFigureOut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19.04.2018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8D8BBB-0F8A-4BD4-BD0F-8FD9D9E676AA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9299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25C47D-6273-49E2-98C1-D7CBEB85D56B}" type="datetimeFigureOut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19.04.2018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8D8BBB-0F8A-4BD4-BD0F-8FD9D9E676AA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2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-252536" y="-171400"/>
            <a:ext cx="9577064" cy="7272808"/>
          </a:xfrm>
          <a:prstGeom prst="rect">
            <a:avLst/>
          </a:prstGeom>
          <a:solidFill>
            <a:srgbClr val="41A33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9429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lie_Großes_Bild_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5877272"/>
            <a:ext cx="157265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5724130" y="764704"/>
            <a:ext cx="3419872" cy="42484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0" y="4525200"/>
            <a:ext cx="144000" cy="2340000"/>
          </a:xfrm>
          <a:prstGeom prst="rect">
            <a:avLst/>
          </a:prstGeom>
          <a:solidFill>
            <a:srgbClr val="41A3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9474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 userDrawn="1"/>
        </p:nvSpPr>
        <p:spPr>
          <a:xfrm>
            <a:off x="251520" y="2132856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de-DE" sz="2000" baseline="0" dirty="0">
              <a:latin typeface="BundesSans Regular"/>
              <a:cs typeface="BundesSans Regular"/>
            </a:endParaRPr>
          </a:p>
        </p:txBody>
      </p:sp>
      <p:pic>
        <p:nvPicPr>
          <p:cNvPr id="7" name="Picture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5877272"/>
            <a:ext cx="157265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 userDrawn="1"/>
        </p:nvSpPr>
        <p:spPr>
          <a:xfrm>
            <a:off x="0" y="4525200"/>
            <a:ext cx="144000" cy="2340000"/>
          </a:xfrm>
          <a:prstGeom prst="rect">
            <a:avLst/>
          </a:prstGeom>
          <a:solidFill>
            <a:srgbClr val="41A3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6246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199715" y="0"/>
            <a:ext cx="8944295" cy="37893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lnSpc>
                <a:spcPts val="3800"/>
              </a:lnSpc>
              <a:spcBef>
                <a:spcPts val="0"/>
              </a:spcBef>
              <a:buNone/>
              <a:defRPr sz="32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Bild einfügen</a:t>
            </a:r>
            <a:endParaRPr lang="de-DE" dirty="0"/>
          </a:p>
        </p:txBody>
      </p:sp>
      <p:sp>
        <p:nvSpPr>
          <p:cNvPr id="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6352442" y="21"/>
            <a:ext cx="2791558" cy="287337"/>
          </a:xfrm>
          <a:prstGeom prst="rect">
            <a:avLst/>
          </a:prstGeom>
        </p:spPr>
        <p:txBody>
          <a:bodyPr wrap="none" lIns="0" tIns="0" rIns="180000" bIns="0"/>
          <a:lstStyle>
            <a:lvl1pPr algn="r">
              <a:lnSpc>
                <a:spcPts val="2200"/>
              </a:lnSpc>
              <a:buNone/>
              <a:defRPr sz="900" b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US" dirty="0" smtClean="0"/>
              <a:t>© Copyright-</a:t>
            </a:r>
            <a:r>
              <a:rPr lang="en-US" dirty="0" err="1" smtClean="0"/>
              <a:t>Vermerk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82515" y="3995360"/>
            <a:ext cx="7789985" cy="1565275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20000"/>
              </a:lnSpc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720000" indent="0">
              <a:buNone/>
              <a:defRPr/>
            </a:lvl3pPr>
            <a:lvl4pPr marL="1058863" indent="0">
              <a:buNone/>
              <a:defRPr/>
            </a:lvl4pPr>
            <a:lvl5pPr marL="1419225" indent="0">
              <a:buNone/>
              <a:defRPr/>
            </a:lvl5pPr>
          </a:lstStyle>
          <a:p>
            <a:pPr lvl="0"/>
            <a:r>
              <a:rPr lang="de-DE" dirty="0" smtClean="0"/>
              <a:t>Titel der Präsentation</a:t>
            </a:r>
          </a:p>
          <a:p>
            <a:pPr lvl="1"/>
            <a:r>
              <a:rPr lang="de-DE" dirty="0" smtClean="0"/>
              <a:t>Autor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1"/>
          </p:nvPr>
        </p:nvSpPr>
        <p:spPr>
          <a:xfrm>
            <a:off x="782520" y="6356370"/>
            <a:ext cx="30861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srgbClr val="0F3255"/>
                </a:solidFill>
              </a:rPr>
              <a:t>Ort, Datum</a:t>
            </a:r>
            <a:endParaRPr lang="de-DE" dirty="0">
              <a:solidFill>
                <a:srgbClr val="0F32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02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-Titel (Trennse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783982" y="2420888"/>
            <a:ext cx="7775330" cy="385291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lnSpc>
                <a:spcPts val="3200"/>
              </a:lnSpc>
              <a:spcBef>
                <a:spcPts val="0"/>
              </a:spcBef>
              <a:buNone/>
              <a:defRPr sz="3200" b="0" i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de-DE" noProof="0" dirty="0" smtClean="0"/>
              <a:t>Bild einfügen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83992" y="1196996"/>
            <a:ext cx="7775331" cy="1007889"/>
          </a:xfrm>
        </p:spPr>
        <p:txBody>
          <a:bodyPr/>
          <a:lstStyle>
            <a:lvl1pPr marL="0" indent="0">
              <a:buNone/>
              <a:defRPr sz="2600" b="1" baseline="0"/>
            </a:lvl1pPr>
            <a:lvl2pPr>
              <a:defRPr baseline="0"/>
            </a:lvl2pPr>
          </a:lstStyle>
          <a:p>
            <a:pPr lvl="0"/>
            <a:r>
              <a:rPr lang="de-DE" dirty="0" smtClean="0"/>
              <a:t>Titel für Kapiteltrennseite mit Bild</a:t>
            </a:r>
            <a:br>
              <a:rPr lang="de-DE" dirty="0" smtClean="0"/>
            </a:br>
            <a:r>
              <a:rPr lang="de-DE" dirty="0" smtClean="0"/>
              <a:t>(max. 2 Zeilen)</a:t>
            </a:r>
          </a:p>
        </p:txBody>
      </p:sp>
    </p:spTree>
    <p:extLst>
      <p:ext uri="{BB962C8B-B14F-4D97-AF65-F5344CB8AC3E}">
        <p14:creationId xmlns:p14="http://schemas.microsoft.com/office/powerpoint/2010/main" val="1376152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2" r:id="rId2"/>
    <p:sldLayoutId id="2147483658" r:id="rId3"/>
    <p:sldLayoutId id="2147483659" r:id="rId4"/>
    <p:sldLayoutId id="2147483651" r:id="rId5"/>
    <p:sldLayoutId id="2147483656" r:id="rId6"/>
    <p:sldLayoutId id="2147483661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undesSerif Regular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undesSerif Regular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undesSerif Regular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undesSerif Regular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undesSerif Regular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undesSerif Regular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undesSerif Regular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undesSerif Regular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20000"/>
        </a:spcAft>
        <a:buClr>
          <a:srgbClr val="F28502"/>
        </a:buClr>
        <a:buFont typeface="BundesSans Regular" pitchFamily="34" charset="0"/>
        <a:buChar char="→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04850" indent="-342900" algn="l" rtl="0" eaLnBrk="1" fontAlgn="base" hangingPunct="1">
        <a:spcBef>
          <a:spcPct val="20000"/>
        </a:spcBef>
        <a:spcAft>
          <a:spcPct val="20000"/>
        </a:spcAft>
        <a:buClr>
          <a:srgbClr val="F28502"/>
        </a:buClr>
        <a:buFont typeface="BundesSans Regular" pitchFamily="34" charset="0"/>
        <a:buChar char="→"/>
        <a:defRPr sz="2400">
          <a:solidFill>
            <a:schemeClr val="tx1"/>
          </a:solidFill>
          <a:latin typeface="+mn-lt"/>
        </a:defRPr>
      </a:lvl2pPr>
      <a:lvl3pPr marL="1066800" indent="-352425" algn="l" rtl="0" eaLnBrk="1" fontAlgn="base" hangingPunct="1">
        <a:spcBef>
          <a:spcPct val="20000"/>
        </a:spcBef>
        <a:spcAft>
          <a:spcPct val="20000"/>
        </a:spcAft>
        <a:buClr>
          <a:srgbClr val="F28502"/>
        </a:buClr>
        <a:buFont typeface="BundesSans Regular" pitchFamily="34" charset="0"/>
        <a:buChar char="→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extfeld 32"/>
          <p:cNvSpPr txBox="1">
            <a:spLocks noChangeArrowheads="1"/>
          </p:cNvSpPr>
          <p:nvPr/>
        </p:nvSpPr>
        <p:spPr bwMode="auto">
          <a:xfrm>
            <a:off x="2776915" y="612616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mtClean="0">
              <a:solidFill>
                <a:srgbClr val="0F3255"/>
              </a:solidFill>
            </a:endParaRPr>
          </a:p>
        </p:txBody>
      </p:sp>
      <p:cxnSp>
        <p:nvCxnSpPr>
          <p:cNvPr id="14" name="Gerade Verbindung 13"/>
          <p:cNvCxnSpPr/>
          <p:nvPr/>
        </p:nvCxnSpPr>
        <p:spPr>
          <a:xfrm>
            <a:off x="782526" y="836712"/>
            <a:ext cx="7776797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ktbl_logo_39mm_rgb_pos_randlos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7262268" y="260649"/>
            <a:ext cx="1297044" cy="362713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783992" y="1196975"/>
            <a:ext cx="7775331" cy="5111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2"/>
            <a:endParaRPr lang="de-DE" dirty="0" smtClean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"/>
            <a:ext cx="199292" cy="6858000"/>
          </a:xfrm>
          <a:prstGeom prst="rect">
            <a:avLst/>
          </a:prstGeom>
          <a:solidFill>
            <a:srgbClr val="D21E14"/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8000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1000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algn="ctr" defTabSz="74295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altLang="de-DE" sz="1463" kern="0" smtClean="0">
              <a:latin typeface="Arial" panose="020B0604020202020204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3028956" y="635637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srgbClr val="C3CDD7">
                  <a:lumMod val="75000"/>
                </a:srgb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69AAE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79A7FA4-95CB-4153-91AB-69BE2787A475}" type="slidenum">
              <a:rPr lang="de-DE" smtClean="0">
                <a:latin typeface="Verdan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dirty="0">
              <a:latin typeface="Verdana"/>
            </a:endParaRPr>
          </a:p>
        </p:txBody>
      </p:sp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782515" y="189528"/>
            <a:ext cx="6180923" cy="648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106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742950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600" b="1" kern="1200">
          <a:solidFill>
            <a:schemeClr val="accent4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defTabSz="742950" rtl="0" eaLnBrk="1" fontAlgn="base" hangingPunct="1">
        <a:lnSpc>
          <a:spcPts val="3700"/>
        </a:lnSpc>
        <a:spcBef>
          <a:spcPct val="0"/>
        </a:spcBef>
        <a:spcAft>
          <a:spcPct val="0"/>
        </a:spcAft>
        <a:defRPr sz="2600" b="1">
          <a:solidFill>
            <a:srgbClr val="CD0920"/>
          </a:solidFill>
          <a:latin typeface="Arial" charset="0"/>
          <a:ea typeface="Verdana" charset="0"/>
        </a:defRPr>
      </a:lvl2pPr>
      <a:lvl3pPr algn="l" defTabSz="742950" rtl="0" eaLnBrk="1" fontAlgn="base" hangingPunct="1">
        <a:lnSpc>
          <a:spcPts val="3700"/>
        </a:lnSpc>
        <a:spcBef>
          <a:spcPct val="0"/>
        </a:spcBef>
        <a:spcAft>
          <a:spcPct val="0"/>
        </a:spcAft>
        <a:defRPr sz="2600" b="1">
          <a:solidFill>
            <a:srgbClr val="CD0920"/>
          </a:solidFill>
          <a:latin typeface="Arial" charset="0"/>
          <a:ea typeface="Verdana" charset="0"/>
        </a:defRPr>
      </a:lvl3pPr>
      <a:lvl4pPr algn="l" defTabSz="742950" rtl="0" eaLnBrk="1" fontAlgn="base" hangingPunct="1">
        <a:lnSpc>
          <a:spcPts val="3700"/>
        </a:lnSpc>
        <a:spcBef>
          <a:spcPct val="0"/>
        </a:spcBef>
        <a:spcAft>
          <a:spcPct val="0"/>
        </a:spcAft>
        <a:defRPr sz="2600" b="1">
          <a:solidFill>
            <a:srgbClr val="CD0920"/>
          </a:solidFill>
          <a:latin typeface="Arial" charset="0"/>
          <a:ea typeface="Verdana" charset="0"/>
        </a:defRPr>
      </a:lvl4pPr>
      <a:lvl5pPr algn="l" defTabSz="742950" rtl="0" eaLnBrk="1" fontAlgn="base" hangingPunct="1">
        <a:lnSpc>
          <a:spcPts val="3700"/>
        </a:lnSpc>
        <a:spcBef>
          <a:spcPct val="0"/>
        </a:spcBef>
        <a:spcAft>
          <a:spcPct val="0"/>
        </a:spcAft>
        <a:defRPr sz="2600" b="1">
          <a:solidFill>
            <a:srgbClr val="CD0920"/>
          </a:solidFill>
          <a:latin typeface="Arial" charset="0"/>
          <a:ea typeface="Verdana" charset="0"/>
        </a:defRPr>
      </a:lvl5pPr>
      <a:lvl6pPr marL="457200" algn="l" defTabSz="742950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rgbClr val="0F3255"/>
          </a:solidFill>
          <a:latin typeface="Arial" charset="0"/>
          <a:ea typeface="Verdana" charset="0"/>
        </a:defRPr>
      </a:lvl6pPr>
      <a:lvl7pPr marL="914400" algn="l" defTabSz="742950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rgbClr val="0F3255"/>
          </a:solidFill>
          <a:latin typeface="Arial" charset="0"/>
          <a:ea typeface="Verdana" charset="0"/>
        </a:defRPr>
      </a:lvl7pPr>
      <a:lvl8pPr marL="1371600" algn="l" defTabSz="742950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rgbClr val="0F3255"/>
          </a:solidFill>
          <a:latin typeface="Arial" charset="0"/>
          <a:ea typeface="Verdana" charset="0"/>
        </a:defRPr>
      </a:lvl8pPr>
      <a:lvl9pPr marL="1828800" algn="l" defTabSz="742950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rgbClr val="0F3255"/>
          </a:solidFill>
          <a:latin typeface="Arial" charset="0"/>
          <a:ea typeface="Verdana" charset="0"/>
        </a:defRPr>
      </a:lvl9pPr>
    </p:titleStyle>
    <p:bodyStyle>
      <a:lvl1pPr marL="270000" indent="-270000" algn="l" defTabSz="742950" rtl="0" eaLnBrk="1" fontAlgn="base" hangingPunct="1">
        <a:lnSpc>
          <a:spcPct val="110000"/>
        </a:lnSpc>
        <a:spcBef>
          <a:spcPts val="1200"/>
        </a:spcBef>
        <a:spcAft>
          <a:spcPct val="0"/>
        </a:spcAft>
        <a:buFont typeface="Lucida Grande" charset="0"/>
        <a:buChar char="●"/>
        <a:defRPr lang="de-DE" sz="1800" kern="1200" dirty="0">
          <a:solidFill>
            <a:srgbClr val="0F325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28650" indent="-270000" algn="l" defTabSz="742950" rtl="0" eaLnBrk="1" fontAlgn="base" hangingPunct="1">
        <a:lnSpc>
          <a:spcPct val="110000"/>
        </a:lnSpc>
        <a:spcBef>
          <a:spcPts val="200"/>
        </a:spcBef>
        <a:spcAft>
          <a:spcPct val="0"/>
        </a:spcAft>
        <a:buFont typeface="Symbol" pitchFamily="18" charset="2"/>
        <a:buChar char="-"/>
        <a:defRPr lang="de-DE" sz="1800" kern="1200" dirty="0">
          <a:solidFill>
            <a:srgbClr val="0F325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90000" indent="-270000" algn="l" defTabSz="742950" rtl="0" eaLnBrk="1" fontAlgn="base" hangingPunct="1">
        <a:lnSpc>
          <a:spcPct val="110000"/>
        </a:lnSpc>
        <a:spcBef>
          <a:spcPts val="0"/>
        </a:spcBef>
        <a:spcAft>
          <a:spcPct val="0"/>
        </a:spcAft>
        <a:buFont typeface="Symbol" pitchFamily="18" charset="2"/>
        <a:buChar char="-"/>
        <a:defRPr lang="de-DE" sz="1800" kern="1200" dirty="0">
          <a:solidFill>
            <a:srgbClr val="0F325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44613" indent="-285750" algn="l" defTabSz="742950" rtl="0" eaLnBrk="1" fontAlgn="base" hangingPunct="1">
        <a:lnSpc>
          <a:spcPts val="2000"/>
        </a:lnSpc>
        <a:spcBef>
          <a:spcPct val="0"/>
        </a:spcBef>
        <a:spcAft>
          <a:spcPct val="0"/>
        </a:spcAft>
        <a:buFont typeface="Symbol" pitchFamily="18" charset="2"/>
        <a:buChar char="-"/>
        <a:defRPr lang="de-DE" sz="1400" kern="1200" dirty="0">
          <a:solidFill>
            <a:srgbClr val="0F325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704975" indent="-285750" algn="l" defTabSz="742950" rtl="0" eaLnBrk="1" fontAlgn="base" hangingPunct="1">
        <a:lnSpc>
          <a:spcPts val="2000"/>
        </a:lnSpc>
        <a:spcBef>
          <a:spcPct val="0"/>
        </a:spcBef>
        <a:spcAft>
          <a:spcPct val="0"/>
        </a:spcAft>
        <a:buFont typeface="Symbol" pitchFamily="18" charset="2"/>
        <a:buChar char="-"/>
        <a:defRPr lang="de-DE" sz="1400" kern="1200" baseline="0" dirty="0">
          <a:solidFill>
            <a:srgbClr val="0F325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89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710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undesSerif Regular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undesSerif Regular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undesSerif Regular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undesSerif Regular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undesSerif Regular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undesSerif Regular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undesSerif Regular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undesSerif Regular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20000"/>
        </a:spcAft>
        <a:buClr>
          <a:srgbClr val="F28502"/>
        </a:buClr>
        <a:buFont typeface="BundesSans Regular" pitchFamily="34" charset="0"/>
        <a:buChar char="→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04850" indent="-342900" algn="l" rtl="0" eaLnBrk="1" fontAlgn="base" hangingPunct="1">
        <a:spcBef>
          <a:spcPct val="20000"/>
        </a:spcBef>
        <a:spcAft>
          <a:spcPct val="20000"/>
        </a:spcAft>
        <a:buClr>
          <a:srgbClr val="F28502"/>
        </a:buClr>
        <a:buFont typeface="BundesSans Regular" pitchFamily="34" charset="0"/>
        <a:buChar char="→"/>
        <a:defRPr sz="2400">
          <a:solidFill>
            <a:schemeClr val="tx1"/>
          </a:solidFill>
          <a:latin typeface="+mn-lt"/>
        </a:defRPr>
      </a:lvl2pPr>
      <a:lvl3pPr marL="1066800" indent="-352425" algn="l" rtl="0" eaLnBrk="1" fontAlgn="base" hangingPunct="1">
        <a:spcBef>
          <a:spcPct val="20000"/>
        </a:spcBef>
        <a:spcAft>
          <a:spcPct val="20000"/>
        </a:spcAft>
        <a:buClr>
          <a:srgbClr val="F28502"/>
        </a:buClr>
        <a:buFont typeface="BundesSans Regular" pitchFamily="34" charset="0"/>
        <a:buChar char="→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extfeld 32"/>
          <p:cNvSpPr txBox="1">
            <a:spLocks noChangeArrowheads="1"/>
          </p:cNvSpPr>
          <p:nvPr/>
        </p:nvSpPr>
        <p:spPr bwMode="auto">
          <a:xfrm>
            <a:off x="2776911" y="612616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mtClean="0">
              <a:solidFill>
                <a:srgbClr val="0F3255"/>
              </a:solidFill>
            </a:endParaRPr>
          </a:p>
        </p:txBody>
      </p:sp>
      <p:cxnSp>
        <p:nvCxnSpPr>
          <p:cNvPr id="14" name="Gerade Verbindung 13"/>
          <p:cNvCxnSpPr/>
          <p:nvPr/>
        </p:nvCxnSpPr>
        <p:spPr>
          <a:xfrm>
            <a:off x="782522" y="836712"/>
            <a:ext cx="7776797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ktbl_logo_39mm_rgb_pos_randlos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7262268" y="260649"/>
            <a:ext cx="1297044" cy="362713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783988" y="1196975"/>
            <a:ext cx="7775331" cy="5111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2"/>
            <a:endParaRPr lang="de-DE" dirty="0" smtClean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"/>
            <a:ext cx="199292" cy="6858000"/>
          </a:xfrm>
          <a:prstGeom prst="rect">
            <a:avLst/>
          </a:prstGeom>
          <a:solidFill>
            <a:srgbClr val="D21E14"/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8000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1000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algn="ctr" defTabSz="74295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altLang="de-DE" sz="1463" kern="0" smtClean="0">
              <a:latin typeface="Arial" panose="020B0604020202020204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3028956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srgbClr val="C3CDD7">
                  <a:lumMod val="75000"/>
                </a:srgb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69AAE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79A7FA4-95CB-4153-91AB-69BE2787A475}" type="slidenum">
              <a:rPr lang="de-DE" smtClean="0">
                <a:latin typeface="Verdan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dirty="0">
              <a:latin typeface="Verdana"/>
            </a:endParaRPr>
          </a:p>
        </p:txBody>
      </p:sp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782515" y="189528"/>
            <a:ext cx="6180923" cy="648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623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742950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600" b="1" kern="1200">
          <a:solidFill>
            <a:schemeClr val="accent4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defTabSz="742950" rtl="0" eaLnBrk="1" fontAlgn="base" hangingPunct="1">
        <a:lnSpc>
          <a:spcPts val="3700"/>
        </a:lnSpc>
        <a:spcBef>
          <a:spcPct val="0"/>
        </a:spcBef>
        <a:spcAft>
          <a:spcPct val="0"/>
        </a:spcAft>
        <a:defRPr sz="2600" b="1">
          <a:solidFill>
            <a:srgbClr val="CD0920"/>
          </a:solidFill>
          <a:latin typeface="Arial" charset="0"/>
          <a:ea typeface="Verdana" charset="0"/>
        </a:defRPr>
      </a:lvl2pPr>
      <a:lvl3pPr algn="l" defTabSz="742950" rtl="0" eaLnBrk="1" fontAlgn="base" hangingPunct="1">
        <a:lnSpc>
          <a:spcPts val="3700"/>
        </a:lnSpc>
        <a:spcBef>
          <a:spcPct val="0"/>
        </a:spcBef>
        <a:spcAft>
          <a:spcPct val="0"/>
        </a:spcAft>
        <a:defRPr sz="2600" b="1">
          <a:solidFill>
            <a:srgbClr val="CD0920"/>
          </a:solidFill>
          <a:latin typeface="Arial" charset="0"/>
          <a:ea typeface="Verdana" charset="0"/>
        </a:defRPr>
      </a:lvl3pPr>
      <a:lvl4pPr algn="l" defTabSz="742950" rtl="0" eaLnBrk="1" fontAlgn="base" hangingPunct="1">
        <a:lnSpc>
          <a:spcPts val="3700"/>
        </a:lnSpc>
        <a:spcBef>
          <a:spcPct val="0"/>
        </a:spcBef>
        <a:spcAft>
          <a:spcPct val="0"/>
        </a:spcAft>
        <a:defRPr sz="2600" b="1">
          <a:solidFill>
            <a:srgbClr val="CD0920"/>
          </a:solidFill>
          <a:latin typeface="Arial" charset="0"/>
          <a:ea typeface="Verdana" charset="0"/>
        </a:defRPr>
      </a:lvl4pPr>
      <a:lvl5pPr algn="l" defTabSz="742950" rtl="0" eaLnBrk="1" fontAlgn="base" hangingPunct="1">
        <a:lnSpc>
          <a:spcPts val="3700"/>
        </a:lnSpc>
        <a:spcBef>
          <a:spcPct val="0"/>
        </a:spcBef>
        <a:spcAft>
          <a:spcPct val="0"/>
        </a:spcAft>
        <a:defRPr sz="2600" b="1">
          <a:solidFill>
            <a:srgbClr val="CD0920"/>
          </a:solidFill>
          <a:latin typeface="Arial" charset="0"/>
          <a:ea typeface="Verdana" charset="0"/>
        </a:defRPr>
      </a:lvl5pPr>
      <a:lvl6pPr marL="457200" algn="l" defTabSz="742950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rgbClr val="0F3255"/>
          </a:solidFill>
          <a:latin typeface="Arial" charset="0"/>
          <a:ea typeface="Verdana" charset="0"/>
        </a:defRPr>
      </a:lvl6pPr>
      <a:lvl7pPr marL="914400" algn="l" defTabSz="742950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rgbClr val="0F3255"/>
          </a:solidFill>
          <a:latin typeface="Arial" charset="0"/>
          <a:ea typeface="Verdana" charset="0"/>
        </a:defRPr>
      </a:lvl7pPr>
      <a:lvl8pPr marL="1371600" algn="l" defTabSz="742950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rgbClr val="0F3255"/>
          </a:solidFill>
          <a:latin typeface="Arial" charset="0"/>
          <a:ea typeface="Verdana" charset="0"/>
        </a:defRPr>
      </a:lvl8pPr>
      <a:lvl9pPr marL="1828800" algn="l" defTabSz="742950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rgbClr val="0F3255"/>
          </a:solidFill>
          <a:latin typeface="Arial" charset="0"/>
          <a:ea typeface="Verdana" charset="0"/>
        </a:defRPr>
      </a:lvl9pPr>
    </p:titleStyle>
    <p:bodyStyle>
      <a:lvl1pPr marL="270000" indent="-270000" algn="l" defTabSz="742950" rtl="0" eaLnBrk="1" fontAlgn="base" hangingPunct="1">
        <a:lnSpc>
          <a:spcPct val="110000"/>
        </a:lnSpc>
        <a:spcBef>
          <a:spcPts val="1200"/>
        </a:spcBef>
        <a:spcAft>
          <a:spcPct val="0"/>
        </a:spcAft>
        <a:buFont typeface="Lucida Grande" charset="0"/>
        <a:buChar char="●"/>
        <a:defRPr lang="de-DE" sz="1800" kern="1200" dirty="0">
          <a:solidFill>
            <a:srgbClr val="0F325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28650" indent="-270000" algn="l" defTabSz="742950" rtl="0" eaLnBrk="1" fontAlgn="base" hangingPunct="1">
        <a:lnSpc>
          <a:spcPct val="110000"/>
        </a:lnSpc>
        <a:spcBef>
          <a:spcPts val="200"/>
        </a:spcBef>
        <a:spcAft>
          <a:spcPct val="0"/>
        </a:spcAft>
        <a:buFont typeface="Symbol" pitchFamily="18" charset="2"/>
        <a:buChar char="-"/>
        <a:defRPr lang="de-DE" sz="1800" kern="1200" dirty="0">
          <a:solidFill>
            <a:srgbClr val="0F325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90000" indent="-270000" algn="l" defTabSz="742950" rtl="0" eaLnBrk="1" fontAlgn="base" hangingPunct="1">
        <a:lnSpc>
          <a:spcPct val="110000"/>
        </a:lnSpc>
        <a:spcBef>
          <a:spcPts val="0"/>
        </a:spcBef>
        <a:spcAft>
          <a:spcPct val="0"/>
        </a:spcAft>
        <a:buFont typeface="Symbol" pitchFamily="18" charset="2"/>
        <a:buChar char="-"/>
        <a:defRPr lang="de-DE" sz="1800" kern="1200" dirty="0">
          <a:solidFill>
            <a:srgbClr val="0F325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44613" indent="-285750" algn="l" defTabSz="742950" rtl="0" eaLnBrk="1" fontAlgn="base" hangingPunct="1">
        <a:lnSpc>
          <a:spcPts val="2000"/>
        </a:lnSpc>
        <a:spcBef>
          <a:spcPct val="0"/>
        </a:spcBef>
        <a:spcAft>
          <a:spcPct val="0"/>
        </a:spcAft>
        <a:buFont typeface="Symbol" pitchFamily="18" charset="2"/>
        <a:buChar char="-"/>
        <a:defRPr lang="de-DE" sz="1400" kern="1200" dirty="0">
          <a:solidFill>
            <a:srgbClr val="0F325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704975" indent="-285750" algn="l" defTabSz="742950" rtl="0" eaLnBrk="1" fontAlgn="base" hangingPunct="1">
        <a:lnSpc>
          <a:spcPts val="2000"/>
        </a:lnSpc>
        <a:spcBef>
          <a:spcPct val="0"/>
        </a:spcBef>
        <a:spcAft>
          <a:spcPct val="0"/>
        </a:spcAft>
        <a:buFont typeface="Symbol" pitchFamily="18" charset="2"/>
        <a:buChar char="-"/>
        <a:defRPr lang="de-DE" sz="1400" kern="1200" baseline="0" dirty="0">
          <a:solidFill>
            <a:srgbClr val="0F325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extfeld 32"/>
          <p:cNvSpPr txBox="1">
            <a:spLocks noChangeArrowheads="1"/>
          </p:cNvSpPr>
          <p:nvPr/>
        </p:nvSpPr>
        <p:spPr bwMode="auto">
          <a:xfrm>
            <a:off x="2776906" y="612616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mtClean="0">
              <a:solidFill>
                <a:srgbClr val="0F3255"/>
              </a:solidFill>
            </a:endParaRPr>
          </a:p>
        </p:txBody>
      </p:sp>
      <p:cxnSp>
        <p:nvCxnSpPr>
          <p:cNvPr id="14" name="Gerade Verbindung 13"/>
          <p:cNvCxnSpPr/>
          <p:nvPr/>
        </p:nvCxnSpPr>
        <p:spPr>
          <a:xfrm>
            <a:off x="782518" y="836712"/>
            <a:ext cx="7776797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ktbl_logo_39mm_rgb_pos_randlos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7262268" y="260649"/>
            <a:ext cx="1297044" cy="362713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783984" y="1196975"/>
            <a:ext cx="7775331" cy="5111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2"/>
            <a:endParaRPr lang="de-DE" dirty="0" smtClean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"/>
            <a:ext cx="199292" cy="6858000"/>
          </a:xfrm>
          <a:prstGeom prst="rect">
            <a:avLst/>
          </a:prstGeom>
          <a:solidFill>
            <a:srgbClr val="D21E14"/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8000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•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1000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algn="ctr" defTabSz="74295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altLang="de-DE" sz="1463" kern="0" smtClean="0">
              <a:latin typeface="Arial" panose="020B0604020202020204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3028953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srgbClr val="C3CDD7">
                  <a:lumMod val="75000"/>
                </a:srgb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69AAE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79A7FA4-95CB-4153-91AB-69BE2787A475}" type="slidenum">
              <a:rPr lang="de-DE" smtClean="0">
                <a:latin typeface="Verdan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dirty="0">
              <a:latin typeface="Verdana"/>
            </a:endParaRPr>
          </a:p>
        </p:txBody>
      </p:sp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782515" y="189528"/>
            <a:ext cx="6180923" cy="648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245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742950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600" b="1" kern="1200">
          <a:solidFill>
            <a:schemeClr val="accent4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defTabSz="742950" rtl="0" eaLnBrk="1" fontAlgn="base" hangingPunct="1">
        <a:lnSpc>
          <a:spcPts val="3700"/>
        </a:lnSpc>
        <a:spcBef>
          <a:spcPct val="0"/>
        </a:spcBef>
        <a:spcAft>
          <a:spcPct val="0"/>
        </a:spcAft>
        <a:defRPr sz="2600" b="1">
          <a:solidFill>
            <a:srgbClr val="CD0920"/>
          </a:solidFill>
          <a:latin typeface="Arial" charset="0"/>
          <a:ea typeface="Verdana" charset="0"/>
        </a:defRPr>
      </a:lvl2pPr>
      <a:lvl3pPr algn="l" defTabSz="742950" rtl="0" eaLnBrk="1" fontAlgn="base" hangingPunct="1">
        <a:lnSpc>
          <a:spcPts val="3700"/>
        </a:lnSpc>
        <a:spcBef>
          <a:spcPct val="0"/>
        </a:spcBef>
        <a:spcAft>
          <a:spcPct val="0"/>
        </a:spcAft>
        <a:defRPr sz="2600" b="1">
          <a:solidFill>
            <a:srgbClr val="CD0920"/>
          </a:solidFill>
          <a:latin typeface="Arial" charset="0"/>
          <a:ea typeface="Verdana" charset="0"/>
        </a:defRPr>
      </a:lvl3pPr>
      <a:lvl4pPr algn="l" defTabSz="742950" rtl="0" eaLnBrk="1" fontAlgn="base" hangingPunct="1">
        <a:lnSpc>
          <a:spcPts val="3700"/>
        </a:lnSpc>
        <a:spcBef>
          <a:spcPct val="0"/>
        </a:spcBef>
        <a:spcAft>
          <a:spcPct val="0"/>
        </a:spcAft>
        <a:defRPr sz="2600" b="1">
          <a:solidFill>
            <a:srgbClr val="CD0920"/>
          </a:solidFill>
          <a:latin typeface="Arial" charset="0"/>
          <a:ea typeface="Verdana" charset="0"/>
        </a:defRPr>
      </a:lvl4pPr>
      <a:lvl5pPr algn="l" defTabSz="742950" rtl="0" eaLnBrk="1" fontAlgn="base" hangingPunct="1">
        <a:lnSpc>
          <a:spcPts val="3700"/>
        </a:lnSpc>
        <a:spcBef>
          <a:spcPct val="0"/>
        </a:spcBef>
        <a:spcAft>
          <a:spcPct val="0"/>
        </a:spcAft>
        <a:defRPr sz="2600" b="1">
          <a:solidFill>
            <a:srgbClr val="CD0920"/>
          </a:solidFill>
          <a:latin typeface="Arial" charset="0"/>
          <a:ea typeface="Verdana" charset="0"/>
        </a:defRPr>
      </a:lvl5pPr>
      <a:lvl6pPr marL="457200" algn="l" defTabSz="742950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rgbClr val="0F3255"/>
          </a:solidFill>
          <a:latin typeface="Arial" charset="0"/>
          <a:ea typeface="Verdana" charset="0"/>
        </a:defRPr>
      </a:lvl6pPr>
      <a:lvl7pPr marL="914400" algn="l" defTabSz="742950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rgbClr val="0F3255"/>
          </a:solidFill>
          <a:latin typeface="Arial" charset="0"/>
          <a:ea typeface="Verdana" charset="0"/>
        </a:defRPr>
      </a:lvl7pPr>
      <a:lvl8pPr marL="1371600" algn="l" defTabSz="742950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rgbClr val="0F3255"/>
          </a:solidFill>
          <a:latin typeface="Arial" charset="0"/>
          <a:ea typeface="Verdana" charset="0"/>
        </a:defRPr>
      </a:lvl8pPr>
      <a:lvl9pPr marL="1828800" algn="l" defTabSz="742950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400">
          <a:solidFill>
            <a:srgbClr val="0F3255"/>
          </a:solidFill>
          <a:latin typeface="Arial" charset="0"/>
          <a:ea typeface="Verdana" charset="0"/>
        </a:defRPr>
      </a:lvl9pPr>
    </p:titleStyle>
    <p:bodyStyle>
      <a:lvl1pPr marL="270000" indent="-270000" algn="l" defTabSz="742950" rtl="0" eaLnBrk="1" fontAlgn="base" hangingPunct="1">
        <a:lnSpc>
          <a:spcPct val="110000"/>
        </a:lnSpc>
        <a:spcBef>
          <a:spcPts val="1200"/>
        </a:spcBef>
        <a:spcAft>
          <a:spcPct val="0"/>
        </a:spcAft>
        <a:buFont typeface="Lucida Grande" charset="0"/>
        <a:buChar char="●"/>
        <a:defRPr lang="de-DE" sz="1800" kern="1200" dirty="0">
          <a:solidFill>
            <a:srgbClr val="0F325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28650" indent="-270000" algn="l" defTabSz="742950" rtl="0" eaLnBrk="1" fontAlgn="base" hangingPunct="1">
        <a:lnSpc>
          <a:spcPct val="110000"/>
        </a:lnSpc>
        <a:spcBef>
          <a:spcPts val="200"/>
        </a:spcBef>
        <a:spcAft>
          <a:spcPct val="0"/>
        </a:spcAft>
        <a:buFont typeface="Symbol" pitchFamily="18" charset="2"/>
        <a:buChar char="-"/>
        <a:defRPr lang="de-DE" sz="1800" kern="1200" dirty="0">
          <a:solidFill>
            <a:srgbClr val="0F325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90000" indent="-270000" algn="l" defTabSz="742950" rtl="0" eaLnBrk="1" fontAlgn="base" hangingPunct="1">
        <a:lnSpc>
          <a:spcPct val="110000"/>
        </a:lnSpc>
        <a:spcBef>
          <a:spcPts val="0"/>
        </a:spcBef>
        <a:spcAft>
          <a:spcPct val="0"/>
        </a:spcAft>
        <a:buFont typeface="Symbol" pitchFamily="18" charset="2"/>
        <a:buChar char="-"/>
        <a:defRPr lang="de-DE" sz="1800" kern="1200" dirty="0">
          <a:solidFill>
            <a:srgbClr val="0F325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44613" indent="-285750" algn="l" defTabSz="742950" rtl="0" eaLnBrk="1" fontAlgn="base" hangingPunct="1">
        <a:lnSpc>
          <a:spcPts val="2000"/>
        </a:lnSpc>
        <a:spcBef>
          <a:spcPct val="0"/>
        </a:spcBef>
        <a:spcAft>
          <a:spcPct val="0"/>
        </a:spcAft>
        <a:buFont typeface="Symbol" pitchFamily="18" charset="2"/>
        <a:buChar char="-"/>
        <a:defRPr lang="de-DE" sz="1400" kern="1200" dirty="0">
          <a:solidFill>
            <a:srgbClr val="0F325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704975" indent="-285750" algn="l" defTabSz="742950" rtl="0" eaLnBrk="1" fontAlgn="base" hangingPunct="1">
        <a:lnSpc>
          <a:spcPts val="2000"/>
        </a:lnSpc>
        <a:spcBef>
          <a:spcPct val="0"/>
        </a:spcBef>
        <a:spcAft>
          <a:spcPct val="0"/>
        </a:spcAft>
        <a:buFont typeface="Symbol" pitchFamily="18" charset="2"/>
        <a:buChar char="-"/>
        <a:defRPr lang="de-DE" sz="1400" kern="1200" baseline="0" dirty="0">
          <a:solidFill>
            <a:srgbClr val="0F325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5C47D-6273-49E2-98C1-D7CBEB85D56B}" type="datetimeFigureOut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19.04.2018</a:t>
            </a:fld>
            <a:endParaRPr kumimoji="0" lang="de-DE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D8BBB-0F8A-4BD4-BD0F-8FD9D9E676A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88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 idx="4294967295"/>
          </p:nvPr>
        </p:nvSpPr>
        <p:spPr>
          <a:xfrm>
            <a:off x="755584" y="1196752"/>
            <a:ext cx="7489825" cy="1073596"/>
          </a:xfrm>
          <a:prstGeom prst="rect">
            <a:avLst/>
          </a:prstGeom>
        </p:spPr>
        <p:txBody>
          <a:bodyPr anchor="t"/>
          <a:lstStyle/>
          <a:p>
            <a:pPr>
              <a:spcAft>
                <a:spcPts val="1200"/>
              </a:spcAft>
            </a:pPr>
            <a:r>
              <a:rPr lang="uk-UA" sz="3300" dirty="0" smtClean="0">
                <a:solidFill>
                  <a:schemeClr val="tx1"/>
                </a:solidFill>
                <a:latin typeface="BundesSerif Office" charset="0"/>
                <a:ea typeface="BundesSerif Office" charset="0"/>
                <a:cs typeface="BundesSerif Office" charset="0"/>
              </a:rPr>
              <a:t>Правові приписи</a:t>
            </a:r>
            <a:r>
              <a:rPr lang="de-DE" sz="3300" dirty="0" smtClean="0">
                <a:solidFill>
                  <a:schemeClr val="tx1"/>
                </a:solidFill>
                <a:latin typeface="BundesSerif Office" charset="0"/>
                <a:ea typeface="BundesSerif Office" charset="0"/>
                <a:cs typeface="BundesSerif Office" charset="0"/>
              </a:rPr>
              <a:t> </a:t>
            </a:r>
            <a:br>
              <a:rPr lang="de-DE" sz="3300" dirty="0" smtClean="0">
                <a:solidFill>
                  <a:schemeClr val="tx1"/>
                </a:solidFill>
                <a:latin typeface="BundesSerif Office" charset="0"/>
                <a:ea typeface="BundesSerif Office" charset="0"/>
                <a:cs typeface="BundesSerif Office" charset="0"/>
              </a:rPr>
            </a:br>
            <a:r>
              <a:rPr lang="uk-UA" sz="3300" dirty="0" smtClean="0">
                <a:solidFill>
                  <a:schemeClr val="tx1"/>
                </a:solidFill>
                <a:latin typeface="BundesSerif Office" charset="0"/>
                <a:ea typeface="BundesSerif Office" charset="0"/>
                <a:cs typeface="BundesSerif Office" charset="0"/>
              </a:rPr>
              <a:t>Охорона землі та удобрення</a:t>
            </a:r>
            <a:endParaRPr lang="de-DE" sz="3300" dirty="0">
              <a:solidFill>
                <a:schemeClr val="tx1"/>
              </a:solidFill>
              <a:latin typeface="BundesSerif Office" charset="0"/>
              <a:ea typeface="BundesSerif Office" charset="0"/>
              <a:cs typeface="BundesSerif Office" charset="0"/>
            </a:endParaRPr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756577" y="2427105"/>
            <a:ext cx="7489825" cy="713879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marL="342900" indent="-342900" algn="l" rtl="0" fontAlgn="base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4850" indent="-342900" algn="l" rtl="0" fontAlgn="base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defRPr sz="2400">
                <a:solidFill>
                  <a:schemeClr val="tx1"/>
                </a:solidFill>
                <a:latin typeface="+mn-lt"/>
              </a:defRPr>
            </a:lvl2pPr>
            <a:lvl3pPr marL="1066800" indent="-352425" algn="l" rtl="0" fontAlgn="base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uk-UA" sz="1800" kern="0" dirty="0" smtClean="0">
                <a:latin typeface="BundesSans Office" charset="0"/>
                <a:ea typeface="BundesSans Office" charset="0"/>
                <a:cs typeface="BundesSans Office" charset="0"/>
              </a:rPr>
              <a:t>Д-р</a:t>
            </a:r>
            <a:r>
              <a:rPr lang="de-DE" sz="1800" kern="0" dirty="0" smtClean="0">
                <a:latin typeface="BundesSans Office" charset="0"/>
                <a:ea typeface="BundesSans Office" charset="0"/>
                <a:cs typeface="BundesSans Office" charset="0"/>
              </a:rPr>
              <a:t> </a:t>
            </a:r>
            <a:r>
              <a:rPr lang="uk-UA" sz="1800" kern="0" dirty="0" err="1" smtClean="0">
                <a:latin typeface="BundesSans Office" charset="0"/>
                <a:ea typeface="BundesSans Office" charset="0"/>
                <a:cs typeface="BundesSans Office" charset="0"/>
              </a:rPr>
              <a:t>Уте</a:t>
            </a:r>
            <a:r>
              <a:rPr lang="uk-UA" sz="1800" kern="0" dirty="0" smtClean="0">
                <a:latin typeface="BundesSans Office" charset="0"/>
                <a:ea typeface="BundesSans Office" charset="0"/>
                <a:cs typeface="BundesSans Office" charset="0"/>
              </a:rPr>
              <a:t> </a:t>
            </a:r>
            <a:r>
              <a:rPr lang="uk-UA" sz="1800" kern="0" dirty="0" err="1" smtClean="0">
                <a:latin typeface="BundesSans Office" charset="0"/>
                <a:ea typeface="BundesSans Office" charset="0"/>
                <a:cs typeface="BundesSans Office" charset="0"/>
              </a:rPr>
              <a:t>Шультгайс</a:t>
            </a:r>
            <a:endParaRPr lang="de-DE" sz="1800" kern="0" dirty="0" smtClean="0">
              <a:latin typeface="BundesSans Office" charset="0"/>
              <a:ea typeface="BundesSans Office" charset="0"/>
              <a:cs typeface="BundesSans Office" charset="0"/>
            </a:endParaRPr>
          </a:p>
          <a:p>
            <a:pPr marL="0" indent="0">
              <a:buNone/>
            </a:pPr>
            <a:r>
              <a:rPr lang="uk-UA" sz="1800" kern="0" dirty="0" smtClean="0">
                <a:latin typeface="BundesSans Office" charset="0"/>
                <a:ea typeface="BundesSans Office" charset="0"/>
                <a:cs typeface="BundesSans Office" charset="0"/>
              </a:rPr>
              <a:t>Бонн, реферат</a:t>
            </a:r>
            <a:r>
              <a:rPr lang="de-DE" sz="1800" kern="0" dirty="0" smtClean="0">
                <a:latin typeface="BundesSans Office" charset="0"/>
                <a:ea typeface="BundesSans Office" charset="0"/>
                <a:cs typeface="BundesSans Office" charset="0"/>
              </a:rPr>
              <a:t> 511, </a:t>
            </a:r>
            <a:r>
              <a:rPr lang="uk-UA" sz="1800" kern="0" dirty="0" smtClean="0">
                <a:latin typeface="BundesSans Office" charset="0"/>
                <a:ea typeface="BundesSans Office" charset="0"/>
                <a:cs typeface="BundesSans Office" charset="0"/>
              </a:rPr>
              <a:t>рослинництво, луки та пасовиська</a:t>
            </a:r>
            <a:endParaRPr lang="de-DE" sz="1800" kern="0" dirty="0">
              <a:latin typeface="BundesSans Office" charset="0"/>
              <a:ea typeface="BundesSans Office" charset="0"/>
              <a:cs typeface="BundesSans Offi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3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767710" y="1124760"/>
            <a:ext cx="8124770" cy="170046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uk-UA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Стандарти </a:t>
            </a:r>
            <a:r>
              <a:rPr lang="de-DE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GLÖZ</a:t>
            </a:r>
            <a:r>
              <a:rPr lang="uk-UA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щодо захисту від ерозії</a:t>
            </a:r>
            <a:r>
              <a:rPr lang="de-DE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</a:t>
            </a:r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§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AgrarZahlVerpflV</a:t>
            </a:r>
            <a:endParaRPr lang="de-DE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Федеральні землі повинні класифікувати площі сільськогосподарського користування за рівнем загрози ерозії від води та вітру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имоги щодо мінімальної обробки земель,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класифікованим як такі, що їм загрожує ерозія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827592" y="411634"/>
            <a:ext cx="7489825" cy="71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9pPr>
          </a:lstStyle>
          <a:p>
            <a:r>
              <a:rPr lang="uk-UA" sz="2800" b="1" kern="0" dirty="0" smtClean="0">
                <a:solidFill>
                  <a:schemeClr val="tx1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Спільна аграрна політика</a:t>
            </a:r>
            <a:endParaRPr lang="de-DE" sz="2800" b="1" kern="0" dirty="0" smtClean="0">
              <a:solidFill>
                <a:schemeClr val="tx1"/>
              </a:solidFill>
              <a:latin typeface="Calibri" panose="020F0502020204030204" pitchFamily="34" charset="0"/>
              <a:ea typeface="BundesSerif Office" charset="0"/>
              <a:cs typeface="Calibri" panose="020F050202020403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767710" y="3501008"/>
            <a:ext cx="7920880" cy="257301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uk-UA" b="1" dirty="0" smtClean="0">
                <a:latin typeface="Calibri"/>
                <a:ea typeface="Calibri"/>
                <a:cs typeface="Times New Roman"/>
              </a:rPr>
              <a:t>Стандарти </a:t>
            </a:r>
            <a:r>
              <a:rPr lang="de-DE" b="1" dirty="0" smtClean="0">
                <a:latin typeface="Calibri"/>
                <a:ea typeface="Calibri"/>
                <a:cs typeface="Times New Roman"/>
              </a:rPr>
              <a:t>GLÖZ</a:t>
            </a:r>
            <a:r>
              <a:rPr lang="uk-UA" b="1" dirty="0" smtClean="0">
                <a:latin typeface="Calibri"/>
                <a:ea typeface="Calibri"/>
                <a:cs typeface="Times New Roman"/>
              </a:rPr>
              <a:t> щодо збереження органічної субстанції</a:t>
            </a:r>
            <a:r>
              <a:rPr lang="de-DE" b="1" dirty="0" smtClean="0">
                <a:latin typeface="Calibri"/>
                <a:ea typeface="Calibri"/>
                <a:cs typeface="Times New Roman"/>
              </a:rPr>
              <a:t>, </a:t>
            </a:r>
            <a:r>
              <a:rPr lang="de-DE" b="1" dirty="0">
                <a:latin typeface="Calibri"/>
                <a:ea typeface="Calibri"/>
                <a:cs typeface="Times New Roman"/>
              </a:rPr>
              <a:t>§ </a:t>
            </a:r>
            <a:r>
              <a:rPr lang="de-DE" b="1" dirty="0" smtClean="0">
                <a:latin typeface="Calibri"/>
                <a:ea typeface="Calibri"/>
                <a:cs typeface="Times New Roman"/>
              </a:rPr>
              <a:t>7 </a:t>
            </a:r>
            <a:r>
              <a:rPr lang="de-DE" b="1" dirty="0" err="1" smtClean="0">
                <a:latin typeface="Calibri"/>
                <a:ea typeface="Calibri"/>
                <a:cs typeface="Times New Roman"/>
              </a:rPr>
              <a:t>AgrarZahlVerpflV</a:t>
            </a:r>
            <a:endParaRPr lang="de-DE" b="1" dirty="0" smtClean="0"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/>
                <a:ea typeface="Calibri"/>
                <a:cs typeface="Times New Roman"/>
              </a:rPr>
              <a:t>Охорона землі шляхом збереження органічної субстанції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: </a:t>
            </a:r>
            <a:r>
              <a:rPr lang="uk-UA" b="1" dirty="0" smtClean="0">
                <a:latin typeface="Calibri"/>
                <a:ea typeface="Calibri"/>
                <a:cs typeface="Times New Roman"/>
              </a:rPr>
              <a:t>заборона спалювання стерні</a:t>
            </a:r>
            <a:endParaRPr lang="de-DE" b="1" dirty="0" smtClean="0"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/>
                <a:ea typeface="Calibri"/>
                <a:cs typeface="Times New Roman"/>
              </a:rPr>
              <a:t>Приписи «</a:t>
            </a:r>
            <a:r>
              <a:rPr lang="de-DE" dirty="0" err="1" smtClean="0">
                <a:latin typeface="Calibri"/>
                <a:ea typeface="Calibri"/>
                <a:cs typeface="Times New Roman"/>
              </a:rPr>
              <a:t>Greening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» щодо збереження пасовиськ постійного користування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:</a:t>
            </a:r>
            <a:br>
              <a:rPr lang="de-DE" dirty="0" smtClean="0">
                <a:latin typeface="Calibri"/>
                <a:ea typeface="Calibri"/>
                <a:cs typeface="Times New Roman"/>
              </a:rPr>
            </a:br>
            <a:r>
              <a:rPr lang="de-DE" dirty="0" smtClean="0">
                <a:latin typeface="Calibri"/>
                <a:ea typeface="Calibri"/>
                <a:cs typeface="Times New Roman"/>
              </a:rPr>
              <a:t>-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пасовиська постійного користування у зонах  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FFH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 вважаються залежними від довкілля та не можуть розорюватися та перетворюватися на рілля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/>
            </a:r>
            <a:br>
              <a:rPr lang="de-DE" dirty="0" smtClean="0">
                <a:latin typeface="Calibri"/>
                <a:ea typeface="Calibri"/>
                <a:cs typeface="Times New Roman"/>
              </a:rPr>
            </a:br>
            <a:r>
              <a:rPr lang="de-DE" dirty="0" smtClean="0">
                <a:latin typeface="Calibri"/>
                <a:ea typeface="Calibri"/>
                <a:cs typeface="Times New Roman"/>
              </a:rPr>
              <a:t>-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інші пасовиська постійного користування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: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перетворення лише за дозволом та завжди пов‘язане з створення пасовиськ в інших місцях</a:t>
            </a:r>
            <a:endParaRPr lang="de-DE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917" y="2060848"/>
            <a:ext cx="2362579" cy="128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2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 bwMode="auto">
          <a:xfrm>
            <a:off x="827592" y="692696"/>
            <a:ext cx="748982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9pPr>
          </a:lstStyle>
          <a:p>
            <a:r>
              <a:rPr lang="uk-UA" sz="2800" b="1" kern="0" dirty="0" smtClean="0">
                <a:solidFill>
                  <a:schemeClr val="tx1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Охорона землі в Німеччині</a:t>
            </a:r>
            <a:endParaRPr lang="de-DE" sz="2800" b="1" kern="0" dirty="0" smtClean="0">
              <a:solidFill>
                <a:schemeClr val="tx1"/>
              </a:solidFill>
              <a:latin typeface="Calibri" panose="020F0502020204030204" pitchFamily="34" charset="0"/>
              <a:ea typeface="BundesSerif Office" charset="0"/>
              <a:cs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67711" y="1570441"/>
            <a:ext cx="7549698" cy="7107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/>
                <a:ea typeface="Calibri"/>
                <a:cs typeface="Times New Roman"/>
              </a:rPr>
              <a:t>Охорона сільськогосподарських земель, передусім рілля, являє собою важливу мету німецької політики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 </a:t>
            </a:r>
          </a:p>
        </p:txBody>
      </p:sp>
      <p:pic>
        <p:nvPicPr>
          <p:cNvPr id="8" name="Grafik 7"/>
          <p:cNvPicPr/>
          <p:nvPr/>
        </p:nvPicPr>
        <p:blipFill rotWithShape="1">
          <a:blip r:embed="rId2"/>
          <a:srcRect l="3409" t="13495" r="28520" b="21164"/>
          <a:stretch/>
        </p:blipFill>
        <p:spPr bwMode="auto">
          <a:xfrm>
            <a:off x="5004048" y="3573016"/>
            <a:ext cx="4032448" cy="3312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804248" y="6582166"/>
            <a:ext cx="2185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Quelle: Deutsche Nachhaltigkeitsstrategie, 2017</a:t>
            </a:r>
            <a:endParaRPr lang="de-DE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72168" y="2420888"/>
            <a:ext cx="7549698" cy="213186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/>
                <a:ea typeface="Calibri"/>
                <a:cs typeface="Times New Roman"/>
              </a:rPr>
              <a:t>Німеччина має площу рілля близько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de-DE" dirty="0">
                <a:latin typeface="Calibri"/>
                <a:ea typeface="Calibri"/>
                <a:cs typeface="Times New Roman"/>
              </a:rPr>
              <a:t>11,9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млн. гектарів та близько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 4,9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 млн. гектарів лук та пасовиськ</a:t>
            </a:r>
            <a:endParaRPr lang="de-DE" dirty="0" smtClean="0"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/>
                <a:ea typeface="Calibri"/>
                <a:cs typeface="Times New Roman"/>
              </a:rPr>
              <a:t>Німецька стратегія сталості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: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індикатор використання земель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 (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населені пункти та транспорт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)</a:t>
            </a:r>
            <a:br>
              <a:rPr lang="de-DE" dirty="0" smtClean="0">
                <a:latin typeface="Calibri"/>
                <a:ea typeface="Calibri"/>
                <a:cs typeface="Times New Roman"/>
              </a:rPr>
            </a:br>
            <a:r>
              <a:rPr lang="de-DE" dirty="0" smtClean="0">
                <a:latin typeface="Calibri"/>
                <a:ea typeface="Calibri"/>
                <a:cs typeface="Times New Roman"/>
              </a:rPr>
              <a:t>- 2014:  63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га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/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день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 </a:t>
            </a:r>
            <a:br>
              <a:rPr lang="de-DE" dirty="0" smtClean="0">
                <a:latin typeface="Calibri"/>
                <a:ea typeface="Calibri"/>
                <a:cs typeface="Times New Roman"/>
              </a:rPr>
            </a:br>
            <a:r>
              <a:rPr lang="de-DE" dirty="0" smtClean="0">
                <a:latin typeface="Calibri"/>
                <a:ea typeface="Calibri"/>
                <a:cs typeface="Times New Roman"/>
              </a:rPr>
              <a:t>-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мета до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 2030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 р.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: &lt; 30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га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/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день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   </a:t>
            </a:r>
            <a:endParaRPr lang="de-DE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029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838094" y="1844824"/>
            <a:ext cx="7704856" cy="77405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Стале використання важливе для довготермінового збереження родючості землі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827584" y="692696"/>
            <a:ext cx="7632848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9pPr>
          </a:lstStyle>
          <a:p>
            <a:r>
              <a:rPr lang="uk-UA" sz="28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Стале використання рілля та пасовиськ</a:t>
            </a:r>
            <a:r>
              <a:rPr lang="de-DE" sz="28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/>
            </a:r>
            <a:br>
              <a:rPr lang="de-DE" sz="28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r>
              <a:rPr lang="uk-UA" sz="2400" b="1" kern="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Родючість землі</a:t>
            </a:r>
            <a:endParaRPr lang="de-DE" sz="2400" b="1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3075" name="Picture 3" descr="F:\Org\A5\UA51\R511\OrgEinheit\Schultheiss\Homepage-Boden\IMG_1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47" y="4129147"/>
            <a:ext cx="2918909" cy="218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207784" y="6063099"/>
            <a:ext cx="1468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@Schultheiß, </a:t>
            </a:r>
            <a:r>
              <a:rPr lang="de-DE" sz="1000" dirty="0" err="1" smtClean="0">
                <a:solidFill>
                  <a:schemeClr val="bg1"/>
                </a:solidFill>
              </a:rPr>
              <a:t>Ref</a:t>
            </a:r>
            <a:r>
              <a:rPr lang="de-DE" sz="1000" dirty="0" smtClean="0">
                <a:solidFill>
                  <a:schemeClr val="bg1"/>
                </a:solidFill>
              </a:rPr>
              <a:t>. 511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27584" y="2780928"/>
            <a:ext cx="7704856" cy="18466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Вивчення стану ґрунтів у сільському господарстві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понад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3000</a:t>
            </a:r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пунктів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растр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8 x 8 </a:t>
            </a:r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км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дослідження вмісту поживних речовин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та органічної субстанції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sz="20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заключний звіт</a:t>
            </a:r>
            <a:r>
              <a:rPr lang="de-DE" sz="20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uk-UA" sz="20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кінець</a:t>
            </a:r>
            <a:r>
              <a:rPr lang="de-DE" sz="20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uk-UA" sz="20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р.</a:t>
            </a:r>
            <a:r>
              <a:rPr lang="de-DE" sz="20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20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 bwMode="auto">
          <a:xfrm>
            <a:off x="827584" y="692696"/>
            <a:ext cx="763284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9pPr>
          </a:lstStyle>
          <a:p>
            <a:pPr>
              <a:lnSpc>
                <a:spcPts val="3400"/>
              </a:lnSpc>
            </a:pPr>
            <a:r>
              <a:rPr lang="uk-UA" sz="2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Стале використання рілля та пасовиськ </a:t>
            </a:r>
            <a:endParaRPr lang="uk-UA" sz="2800" b="1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lnSpc>
                <a:spcPts val="3400"/>
              </a:lnSpc>
            </a:pPr>
            <a:r>
              <a:rPr lang="uk-UA" sz="24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Родючість землі та охорона землі</a:t>
            </a:r>
            <a:endParaRPr lang="de-DE" sz="2400" b="1" kern="0" dirty="0">
              <a:solidFill>
                <a:schemeClr val="tx1"/>
              </a:solidFill>
              <a:latin typeface="Calibri" panose="020F0502020204030204" pitchFamily="34" charset="0"/>
              <a:ea typeface="BundesSerif Office" charset="0"/>
              <a:cs typeface="Calibri" panose="020F050202020403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56568" y="1700815"/>
            <a:ext cx="7919888" cy="17774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lvl="0" indent="-342900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Залишення органічних речовин після жнив</a:t>
            </a:r>
            <a:r>
              <a:rPr lang="de-DE" dirty="0" smtClean="0"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 (</a:t>
            </a:r>
            <a:r>
              <a:rPr lang="uk-UA" dirty="0" smtClean="0"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наприклад, соломи</a:t>
            </a:r>
            <a:r>
              <a:rPr lang="de-DE" dirty="0" smtClean="0"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), </a:t>
            </a:r>
            <a:r>
              <a:rPr lang="uk-UA" dirty="0" smtClean="0"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рівномірний розподіл та внесення до пухкої землі</a:t>
            </a:r>
            <a:endParaRPr lang="de-DE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Постійне покриття землі, у тому числі взимку</a:t>
            </a:r>
            <a:endParaRPr lang="de-DE" dirty="0" smtClean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Інтеграція проміжних культур та підсівів до сівозміни</a:t>
            </a:r>
            <a:endParaRPr lang="de-DE" dirty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Дбайливе розпушення землі пристроями для обробки, які не повертаються</a:t>
            </a:r>
            <a:endParaRPr lang="de-DE" dirty="0" smtClean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r="14949"/>
          <a:stretch>
            <a:fillRect/>
          </a:stretch>
        </p:blipFill>
        <p:spPr>
          <a:xfrm>
            <a:off x="6746935" y="3571816"/>
            <a:ext cx="2145545" cy="2665496"/>
          </a:xfrm>
        </p:spPr>
      </p:pic>
      <p:sp>
        <p:nvSpPr>
          <p:cNvPr id="7" name="Textfeld 6"/>
          <p:cNvSpPr txBox="1"/>
          <p:nvPr/>
        </p:nvSpPr>
        <p:spPr>
          <a:xfrm>
            <a:off x="7479914" y="5991107"/>
            <a:ext cx="14125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@Honecker, </a:t>
            </a:r>
            <a:r>
              <a:rPr lang="de-DE" sz="1000" dirty="0" err="1" smtClean="0"/>
              <a:t>Ref</a:t>
            </a:r>
            <a:r>
              <a:rPr lang="de-DE" sz="1000" dirty="0" smtClean="0"/>
              <a:t>. 511</a:t>
            </a:r>
            <a:endParaRPr lang="de-DE" sz="1000" dirty="0"/>
          </a:p>
        </p:txBody>
      </p:sp>
      <p:sp>
        <p:nvSpPr>
          <p:cNvPr id="8" name="Rechteck 7"/>
          <p:cNvSpPr/>
          <p:nvPr/>
        </p:nvSpPr>
        <p:spPr>
          <a:xfrm>
            <a:off x="756568" y="3645024"/>
            <a:ext cx="5759648" cy="22821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lvl="0" indent="-342900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Об‘єднання робочих процесів для зменшення частоти перевертання</a:t>
            </a:r>
            <a:endParaRPr lang="de-DE" dirty="0">
              <a:solidFill>
                <a:srgbClr val="000000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Адаптація їзди до ущільнення ґрунтів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 (</a:t>
            </a:r>
            <a:r>
              <a:rPr lang="uk-UA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зміна внутрішнього тиску у шинах, сенсорні системи</a:t>
            </a:r>
            <a:r>
              <a:rPr lang="de-DE" spc="-5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)</a:t>
            </a:r>
            <a:endParaRPr lang="de-DE" dirty="0">
              <a:solidFill>
                <a:srgbClr val="000000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pc="-5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Зелені смуги, живі огорожі та оптимізований розмір ділянок для спрямування господарської діяльності на зменшення ерозії</a:t>
            </a:r>
            <a:endParaRPr lang="de-DE" kern="0" dirty="0">
              <a:latin typeface="Calibri" panose="020F0502020204030204" pitchFamily="34" charset="0"/>
              <a:ea typeface="BundesSans Office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05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755578" y="1988840"/>
            <a:ext cx="7704856" cy="17995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Чимало заходів, спрямованих на сталість, прямо чи опосередковано впливають на землю, структуру ґрунтів та їхню родючість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наприклад, скорочення обробки землі, вирощування проміжних культур, багатобічна сівозміна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У разі участі у таких заходах компенсуються додаткові витрати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827584" y="692696"/>
            <a:ext cx="7632848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9pPr>
          </a:lstStyle>
          <a:p>
            <a:r>
              <a:rPr lang="uk-UA" sz="2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Стале використання рілля та пасовиськ</a:t>
            </a:r>
            <a:r>
              <a:rPr lang="de-DE" sz="28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/>
            </a:r>
            <a:br>
              <a:rPr lang="de-DE" sz="28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r>
              <a:rPr lang="uk-UA" sz="2400" b="1" kern="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Заходи з охорони аграрного довкілля, клімату та тварин</a:t>
            </a:r>
            <a:endParaRPr lang="de-DE" sz="2400" b="1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4100" name="Picture 4" descr="F:\Org\A5\UA51\R511\OrgEinheit\Schultheiss\Homepage-Boden\Monatsthemen\2017-5-Hon-Sch\Zwischenfruchtaussaat mit Strieg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149080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Org\A5\UA51\R511\OrgEinheit\Schultheiss\Homepage-Boden\Monatsthemen\2017-5-Hon-Sch\Senf hächseln 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986" y="4149080"/>
            <a:ext cx="250227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7294316" y="6195800"/>
            <a:ext cx="14125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@Honecker, </a:t>
            </a:r>
            <a:r>
              <a:rPr lang="de-DE" sz="1000" dirty="0" err="1" smtClean="0">
                <a:solidFill>
                  <a:schemeClr val="bg1"/>
                </a:solidFill>
              </a:rPr>
              <a:t>Ref</a:t>
            </a:r>
            <a:r>
              <a:rPr lang="de-DE" sz="1000" dirty="0" smtClean="0">
                <a:solidFill>
                  <a:schemeClr val="bg1"/>
                </a:solidFill>
              </a:rPr>
              <a:t>. 511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08004" y="6211566"/>
            <a:ext cx="14125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</a:rPr>
              <a:t>@Honecker, </a:t>
            </a:r>
            <a:r>
              <a:rPr lang="de-DE" sz="1000" dirty="0" err="1" smtClean="0">
                <a:solidFill>
                  <a:schemeClr val="bg1"/>
                </a:solidFill>
              </a:rPr>
              <a:t>Ref</a:t>
            </a:r>
            <a:r>
              <a:rPr lang="de-DE" sz="1000" dirty="0" smtClean="0">
                <a:solidFill>
                  <a:schemeClr val="bg1"/>
                </a:solidFill>
              </a:rPr>
              <a:t>. 511</a:t>
            </a:r>
            <a:endParaRPr lang="de-D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1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3"/>
          <p:cNvSpPr>
            <a:spLocks noGrp="1"/>
          </p:cNvSpPr>
          <p:nvPr/>
        </p:nvSpPr>
        <p:spPr>
          <a:xfrm>
            <a:off x="813370" y="4941168"/>
            <a:ext cx="7719070" cy="10801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42950" rtl="0" eaLnBrk="1" fontAlgn="base" hangingPunct="1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Font typeface="Lucida Grande" charset="0"/>
              <a:buNone/>
              <a:defRPr lang="de-DE" sz="2800" b="1" kern="1200">
                <a:solidFill>
                  <a:srgbClr val="0F32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742950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Symbol" pitchFamily="18" charset="2"/>
              <a:buNone/>
              <a:defRPr lang="de-DE" sz="2400" kern="1200">
                <a:solidFill>
                  <a:srgbClr val="0F32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720000" indent="0" algn="l" defTabSz="742950" rtl="0" eaLnBrk="1" fontAlgn="base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Symbol" pitchFamily="18" charset="2"/>
              <a:buNone/>
              <a:defRPr lang="de-DE" sz="1800" kern="1200">
                <a:solidFill>
                  <a:srgbClr val="0F32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58863" indent="0" algn="l" defTabSz="742950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None/>
              <a:defRPr lang="de-DE" sz="1400" kern="1200">
                <a:solidFill>
                  <a:srgbClr val="0F32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419225" indent="0" algn="l" defTabSz="742950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None/>
              <a:defRPr lang="de-DE" sz="1400" kern="1200" baseline="0">
                <a:solidFill>
                  <a:srgbClr val="0F32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29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 charset="0"/>
              <a:buNone/>
              <a:tabLst/>
              <a:defRPr/>
            </a:pPr>
            <a:r>
              <a:rPr lang="uk-UA" dirty="0" smtClean="0"/>
              <a:t>Правові приписи щодо удобрення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F325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9" name="Picture 3" descr="F:\Schultheiss\Duengung\Vortrag\Schultheiß-DSCN06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4" y="332656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39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827584" y="692696"/>
            <a:ext cx="7776864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9pPr>
          </a:lstStyle>
          <a:p>
            <a:r>
              <a:rPr lang="uk-UA" sz="28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Постанова про засоби удобрення</a:t>
            </a:r>
            <a:r>
              <a:rPr lang="de-DE" sz="28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2012</a:t>
            </a:r>
            <a:r>
              <a:rPr lang="uk-UA" sz="28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р.</a:t>
            </a:r>
            <a:endParaRPr lang="de-DE" sz="2400" b="1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55578" y="1299576"/>
            <a:ext cx="7992886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uk-UA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Постанова про введення в обіг засобів удобрення, допоміжних для землі речовин, субстратів культур та допоміжних для рослин речовин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803935" y="2136339"/>
            <a:ext cx="756084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Засоби удобрення мають бути придатні для того, щоб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суттєво сприяти росту корисних рослин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de-DE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суттєво збільшувати їхній врожай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de-DE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суттєво поліпшувати їхню якість або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зберігати чи стало поліпшувати родючість землі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разі правильного використання вони не повинні шкодити здоров‘ю людей або тварин та не становити загрозу для природного балансу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827584" y="4293096"/>
            <a:ext cx="756084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Постанова врегульовує виготовлення, склад та маркування засобів удобрення</a:t>
            </a:r>
            <a:r>
              <a:rPr lang="de-DE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Постанова містить приписи про допустимі вихідні речовини</a:t>
            </a:r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вміст та дієвість поживних речовин та обмежує вміст небажаних речовин</a:t>
            </a:r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27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827584" y="404664"/>
            <a:ext cx="8136904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9pPr>
          </a:lstStyle>
          <a:p>
            <a:r>
              <a:rPr lang="uk-UA" sz="28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Директива ЄС про нітрати</a:t>
            </a:r>
            <a:r>
              <a:rPr lang="de-DE" sz="28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91/676/EWG, </a:t>
            </a:r>
            <a:r>
              <a:rPr lang="de-DE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12.</a:t>
            </a:r>
            <a:r>
              <a:rPr lang="uk-UA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12.1991</a:t>
            </a:r>
            <a:r>
              <a:rPr lang="de-DE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/>
            </a:r>
            <a:br>
              <a:rPr lang="de-DE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endParaRPr lang="de-DE" sz="2400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55578" y="908720"/>
            <a:ext cx="8208910" cy="2328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05000"/>
              </a:lnSpc>
              <a:spcAft>
                <a:spcPts val="1200"/>
              </a:spcAft>
            </a:pP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Мета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зменшити забруднення водойм нітратами з сільськогосподарських джерел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та запобігати подальшому забрудненню такого характеру</a:t>
            </a:r>
            <a:endParaRPr 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uk-UA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Країни ЄС повинні</a:t>
            </a:r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иявляти всі ділянки, звідки вода відводиться до водойм та де існує чи може існувати обтяження нітратами та евтрофікацією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изначати обов‘язкові програми дій для таких площ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, …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тежити за дієвістю цих програм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55576" y="3187566"/>
            <a:ext cx="8208910" cy="17927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контрольних пунктах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щ</a:t>
            </a: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онайменше 1 раз на місяць вимірювати концентрацію нітратів у ґрунтових водах та водоймах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uk-UA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дійснювати широку програму нагляду та кожні чотири роки подавати звіт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uk-UA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зокрема, інформацію про зони, забруднені нітратом, результати контролю води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uk-UA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суттєві аспекти правил доброї фахової практики у сільському господарстві та про програми дій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755576" y="4869160"/>
            <a:ext cx="8208910" cy="123880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скласти правила доброї фахової практики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 які мають застосовуватися фермерами на добровільній основі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наприклад, наводити періоди часу, коли засоби удобрення не повинні вноситися на сільськогосподарські землі)</a:t>
            </a:r>
            <a:endParaRPr lang="uk-UA" dirty="0" smtClean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разі потреби пропонувати фермерам навчальні та інформаційні заходи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95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827584" y="692696"/>
            <a:ext cx="806489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9pPr>
          </a:lstStyle>
          <a:p>
            <a:r>
              <a:rPr lang="uk-UA" sz="2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Директива ЄС про нітрати</a:t>
            </a:r>
            <a:r>
              <a:rPr lang="de-DE" sz="2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91/676/EWG, </a:t>
            </a:r>
            <a:r>
              <a:rPr lang="de-DE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12.</a:t>
            </a:r>
            <a:r>
              <a:rPr lang="uk-UA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12.1991</a:t>
            </a:r>
            <a:r>
              <a:rPr lang="de-DE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/>
            </a:r>
            <a:br>
              <a:rPr lang="de-DE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endParaRPr lang="de-DE" sz="2400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55578" y="1484791"/>
            <a:ext cx="7704856" cy="7058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У Німеччині Директива майже повністю реалізована Постановою про засоби удобрення</a:t>
            </a:r>
            <a:endParaRPr 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01008"/>
            <a:ext cx="1800200" cy="236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755576" y="2348880"/>
            <a:ext cx="7704856" cy="17995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Щоб перевірити дієвість приписів Постанови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 слід регулярно проводити дослідження обтяжень ґрунтових вод та водойм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Результати представляються Європейській Комісії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кожні чотири роки Федеральним урядом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BMUB </a:t>
            </a: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BMEL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07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526" y="116632"/>
            <a:ext cx="7955329" cy="648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alt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Вихідна ситуація</a:t>
            </a:r>
            <a:r>
              <a:rPr lang="de-DE" alt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alt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alt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Обтяження нітратами</a:t>
            </a:r>
            <a:r>
              <a:rPr lang="de-DE" alt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lang="uk-UA" alt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Вихід азоту в Німеччині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723" y="1306025"/>
            <a:ext cx="3797113" cy="4812411"/>
          </a:xfrm>
          <a:prstGeom prst="rect">
            <a:avLst/>
          </a:prstGeom>
        </p:spPr>
      </p:pic>
      <p:sp>
        <p:nvSpPr>
          <p:cNvPr id="9" name="Textfeld 1"/>
          <p:cNvSpPr txBox="1">
            <a:spLocks noChangeArrowheads="1"/>
          </p:cNvSpPr>
          <p:nvPr/>
        </p:nvSpPr>
        <p:spPr bwMode="auto">
          <a:xfrm>
            <a:off x="807723" y="6212517"/>
            <a:ext cx="379711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Arial" panose="020B0604020202020204" pitchFamily="34" charset="0"/>
              <a:buChar char="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Arial" panose="020B0604020202020204" pitchFamily="34" charset="0"/>
              <a:buChar char="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Arial" panose="020B0604020202020204" pitchFamily="34" charset="0"/>
              <a:buChar char="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undesSans Regular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BundesSans Regular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undesSans Regular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undesSans Regular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undesSans Regular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undesSans Regular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uk-UA" altLang="de-DE" sz="1100" kern="0" dirty="0" smtClean="0">
                <a:solidFill>
                  <a:srgbClr val="0F3255"/>
                </a:solidFill>
                <a:latin typeface="Verdana"/>
              </a:rPr>
              <a:t>Обтяження нітратами ґрунтових вод</a:t>
            </a:r>
            <a:r>
              <a:rPr lang="de-DE" altLang="de-DE" sz="1100" kern="0" dirty="0" smtClean="0">
                <a:solidFill>
                  <a:srgbClr val="0F3255"/>
                </a:solidFill>
                <a:latin typeface="Verdana"/>
              </a:rPr>
              <a:t> </a:t>
            </a:r>
            <a:r>
              <a:rPr lang="de-DE" altLang="de-DE" sz="1100" kern="0" dirty="0">
                <a:solidFill>
                  <a:srgbClr val="0F3255"/>
                </a:solidFill>
                <a:latin typeface="Verdana"/>
              </a:rPr>
              <a:t>(Quelle: Wasserblick/ BfG; 06.05.2015) </a:t>
            </a:r>
          </a:p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uk-UA" altLang="de-DE" sz="1100" b="1" kern="0" dirty="0" smtClean="0">
                <a:solidFill>
                  <a:srgbClr val="92D050"/>
                </a:solidFill>
                <a:latin typeface="Verdana"/>
              </a:rPr>
              <a:t>Добрий стан</a:t>
            </a:r>
            <a:r>
              <a:rPr lang="de-DE" altLang="de-DE" sz="1100" b="1" kern="0" dirty="0" smtClean="0">
                <a:solidFill>
                  <a:srgbClr val="92D050"/>
                </a:solidFill>
                <a:latin typeface="Verdana"/>
              </a:rPr>
              <a:t>       </a:t>
            </a:r>
            <a:r>
              <a:rPr lang="uk-UA" altLang="de-DE" sz="1100" b="1" kern="0" dirty="0" smtClean="0">
                <a:solidFill>
                  <a:srgbClr val="FF5050"/>
                </a:solidFill>
                <a:latin typeface="Verdana"/>
              </a:rPr>
              <a:t>Поганий стан</a:t>
            </a:r>
            <a:endParaRPr lang="de-DE" altLang="de-DE" sz="1100" b="1" kern="0" dirty="0">
              <a:solidFill>
                <a:srgbClr val="FF5050"/>
              </a:solidFill>
              <a:latin typeface="Verdan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393" y="1327259"/>
            <a:ext cx="4361760" cy="393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4805374" y="5776676"/>
            <a:ext cx="421825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de-DE" sz="1100" dirty="0" smtClean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Вихід азоту</a:t>
            </a:r>
            <a:r>
              <a:rPr lang="de-DE" altLang="de-DE" sz="1100" dirty="0" smtClean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 (</a:t>
            </a:r>
            <a:r>
              <a:rPr lang="uk-UA" altLang="de-DE" sz="1100" dirty="0" smtClean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кг</a:t>
            </a:r>
            <a:r>
              <a:rPr lang="de-DE" altLang="de-DE" sz="1100" dirty="0" smtClean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/</a:t>
            </a:r>
            <a:r>
              <a:rPr lang="uk-UA" altLang="de-DE" sz="1100" dirty="0" smtClean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га</a:t>
            </a:r>
            <a:r>
              <a:rPr lang="de-DE" altLang="de-DE" sz="1100" dirty="0" smtClean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 </a:t>
            </a:r>
            <a:r>
              <a:rPr lang="uk-UA" altLang="de-DE" sz="1100" dirty="0" smtClean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с/г</a:t>
            </a:r>
            <a:r>
              <a:rPr lang="de-DE" altLang="de-DE" sz="1100" dirty="0" smtClean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) </a:t>
            </a:r>
            <a:r>
              <a:rPr lang="uk-UA" altLang="de-DE" sz="1100" dirty="0" smtClean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з добрив тваринного походження та залишків зброджування </a:t>
            </a:r>
            <a:r>
              <a:rPr lang="de-DE" altLang="de-DE" sz="1100" dirty="0" smtClean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(</a:t>
            </a:r>
            <a:r>
              <a:rPr lang="uk-UA" altLang="de-DE" sz="1100" dirty="0" smtClean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твар. та </a:t>
            </a:r>
            <a:r>
              <a:rPr lang="uk-UA" altLang="de-DE" sz="1100" dirty="0" err="1" smtClean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росл</a:t>
            </a:r>
            <a:r>
              <a:rPr lang="uk-UA" altLang="de-DE" sz="1100" dirty="0" smtClean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. походження</a:t>
            </a:r>
            <a:r>
              <a:rPr lang="de-DE" altLang="de-DE" sz="1100" dirty="0" smtClean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)</a:t>
            </a:r>
            <a:r>
              <a:rPr lang="uk-UA" altLang="de-DE" sz="1100" dirty="0" smtClean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 після відрахування втрат у хлівах та складах</a:t>
            </a:r>
            <a:r>
              <a:rPr lang="de-DE" altLang="de-DE" sz="1100" dirty="0" smtClean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 (</a:t>
            </a:r>
            <a:r>
              <a:rPr lang="uk-UA" altLang="de-DE" sz="1100" dirty="0" smtClean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без міжрегіональних перевезень добрив</a:t>
            </a:r>
            <a:r>
              <a:rPr lang="de-DE" altLang="de-DE" sz="1100" dirty="0" smtClean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,</a:t>
            </a:r>
            <a:r>
              <a:rPr lang="uk-UA" altLang="de-DE" sz="1100" dirty="0" smtClean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 без посліду птиці</a:t>
            </a:r>
            <a:r>
              <a:rPr lang="de-DE" altLang="de-DE" sz="1100" dirty="0" smtClean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) </a:t>
            </a:r>
            <a:r>
              <a:rPr lang="de-DE" altLang="de-DE" sz="1100" dirty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(Osterburg et al. </a:t>
            </a:r>
            <a:r>
              <a:rPr lang="de-DE" altLang="de-DE" sz="1100" dirty="0" smtClean="0">
                <a:solidFill>
                  <a:srgbClr val="000000"/>
                </a:solidFill>
                <a:latin typeface="Verdana"/>
                <a:ea typeface="Calibri" pitchFamily="34" charset="0"/>
                <a:cs typeface="Arial" pitchFamily="34" charset="0"/>
              </a:rPr>
              <a:t>2016)</a:t>
            </a:r>
            <a:endParaRPr lang="de-DE" altLang="de-DE" sz="1100" dirty="0">
              <a:solidFill>
                <a:srgbClr val="0F3255"/>
              </a:solidFill>
              <a:latin typeface="Verdan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85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 bwMode="auto">
          <a:xfrm>
            <a:off x="767710" y="692696"/>
            <a:ext cx="748982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9pPr>
          </a:lstStyle>
          <a:p>
            <a:r>
              <a:rPr lang="uk-UA" sz="28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Зміст</a:t>
            </a:r>
            <a:endParaRPr lang="de-DE" sz="2800" b="1" kern="0" dirty="0" smtClean="0">
              <a:solidFill>
                <a:srgbClr val="000000"/>
              </a:solidFill>
              <a:latin typeface="Calibri" panose="020F0502020204030204" pitchFamily="34" charset="0"/>
              <a:ea typeface="BundesSerif Office" charset="0"/>
              <a:cs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67710" y="1570441"/>
            <a:ext cx="8196778" cy="190180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Охорона землі</a:t>
            </a:r>
            <a:r>
              <a:rPr lang="de-DE" sz="19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Федеральний закон про охорону землі</a:t>
            </a:r>
            <a: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Федеральна постанова про охорону землі та залишкову екологічну шкоду</a:t>
            </a:r>
            <a: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Спільна аграрна політика</a:t>
            </a:r>
            <a:endParaRPr lang="de-DE" sz="19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de-DE" sz="1900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372200" y="836712"/>
            <a:ext cx="1512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§     §</a:t>
            </a:r>
          </a:p>
          <a:p>
            <a:r>
              <a:rPr lang="de-DE" sz="3200" dirty="0"/>
              <a:t> </a:t>
            </a:r>
            <a:r>
              <a:rPr lang="de-DE" sz="3200" dirty="0" smtClean="0"/>
              <a:t>   §</a:t>
            </a:r>
            <a:endParaRPr lang="de-DE" sz="3200" dirty="0"/>
          </a:p>
        </p:txBody>
      </p:sp>
      <p:sp>
        <p:nvSpPr>
          <p:cNvPr id="5" name="Rechteck 4"/>
          <p:cNvSpPr/>
          <p:nvPr/>
        </p:nvSpPr>
        <p:spPr>
          <a:xfrm>
            <a:off x="762932" y="3154852"/>
            <a:ext cx="8196778" cy="22183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Законодавство про удобрення</a:t>
            </a:r>
            <a: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Постанова про засоби удобрення</a:t>
            </a:r>
            <a: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Закон про удобрення</a:t>
            </a:r>
            <a: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Постанова про </a:t>
            </a:r>
            <a:r>
              <a:rPr lang="uk-UA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добрива</a:t>
            </a:r>
            <a: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Постанова про баланс масового </a:t>
            </a:r>
            <a:r>
              <a:rPr lang="uk-UA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потоку</a:t>
            </a:r>
            <a:endParaRPr lang="de-DE" sz="19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de-DE" sz="1900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33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061131"/>
            <a:ext cx="8181975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907704" y="1884895"/>
            <a:ext cx="5472608" cy="3416320"/>
          </a:xfrm>
          <a:prstGeom prst="rect">
            <a:avLst/>
          </a:prstGeom>
          <a:solidFill>
            <a:srgbClr val="996633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kern="0" dirty="0" smtClean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За даними</a:t>
            </a:r>
            <a:r>
              <a:rPr lang="de-DE" b="1" kern="0" dirty="0" smtClean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uk-UA" b="1" u="sng" kern="0" dirty="0" smtClean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вимірювальної мережі по нітратах</a:t>
            </a:r>
            <a:r>
              <a:rPr lang="de-DE" b="1" kern="0" dirty="0" smtClean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 </a:t>
            </a:r>
            <a:br>
              <a:rPr lang="de-DE" b="1" kern="0" dirty="0" smtClean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</a:br>
            <a:r>
              <a:rPr lang="de-DE" b="1" kern="0" dirty="0" smtClean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28 </a:t>
            </a:r>
            <a:r>
              <a:rPr lang="de-DE" b="1" kern="0" dirty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% </a:t>
            </a:r>
            <a:r>
              <a:rPr lang="uk-UA" b="1" kern="0" dirty="0" smtClean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контрольних пунктів у Німеччині виявляють показники нітратів понад</a:t>
            </a:r>
            <a:r>
              <a:rPr lang="de-DE" b="1" kern="0" dirty="0" smtClean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de-DE" b="1" kern="0" dirty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50 </a:t>
            </a:r>
            <a:r>
              <a:rPr lang="uk-UA" b="1" kern="0" dirty="0" smtClean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мг</a:t>
            </a:r>
            <a:r>
              <a:rPr lang="de-DE" b="1" kern="0" dirty="0" smtClean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/</a:t>
            </a:r>
            <a:r>
              <a:rPr lang="uk-UA" b="1" kern="0" dirty="0" smtClean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л</a:t>
            </a:r>
            <a:r>
              <a:rPr lang="de-DE" b="1" kern="0" dirty="0" smtClean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! </a:t>
            </a:r>
            <a:endParaRPr lang="de-DE" b="1" kern="0" dirty="0">
              <a:solidFill>
                <a:schemeClr val="bg1"/>
              </a:solidFill>
              <a:latin typeface="Times New Roman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b="1" kern="0" dirty="0">
              <a:solidFill>
                <a:schemeClr val="bg1"/>
              </a:solidFill>
              <a:latin typeface="Times New Roman"/>
              <a:cs typeface="Arial" panose="020B0604020202020204" pitchFamily="34" charset="0"/>
            </a:endParaRPr>
          </a:p>
          <a:p>
            <a:pPr marL="158265" indent="-15826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uk-UA" b="1" kern="0" dirty="0" smtClean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Передусім у районах з великою кількістю с/г тварин, з</a:t>
            </a:r>
            <a:endParaRPr lang="de-DE" b="1" u="sng" kern="0" dirty="0">
              <a:solidFill>
                <a:schemeClr val="bg1"/>
              </a:solidFill>
              <a:latin typeface="Times New Roman"/>
              <a:cs typeface="Arial" panose="020B0604020202020204" pitchFamily="34" charset="0"/>
            </a:endParaRPr>
          </a:p>
          <a:p>
            <a:pPr marL="158265" indent="-15826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uk-UA" b="1" kern="0" dirty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і</a:t>
            </a:r>
            <a:r>
              <a:rPr lang="uk-UA" b="1" kern="0" dirty="0" smtClean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нтенсивним вирощуванням овочів</a:t>
            </a:r>
            <a:endParaRPr lang="de-DE" b="1" u="sng" kern="0" dirty="0" smtClean="0">
              <a:solidFill>
                <a:schemeClr val="bg1"/>
              </a:solidFill>
              <a:latin typeface="Times New Roman"/>
              <a:cs typeface="Arial" panose="020B0604020202020204" pitchFamily="34" charset="0"/>
            </a:endParaRPr>
          </a:p>
          <a:p>
            <a:pPr marL="158265" indent="-15826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uk-UA" b="1" kern="0" dirty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к</a:t>
            </a:r>
            <a:r>
              <a:rPr lang="uk-UA" b="1" kern="0" dirty="0" smtClean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онцентрацією біогазових установок</a:t>
            </a:r>
            <a:endParaRPr lang="de-DE" b="1" u="sng" kern="0" dirty="0" smtClean="0">
              <a:solidFill>
                <a:schemeClr val="bg1"/>
              </a:solidFill>
              <a:latin typeface="Times New Roman"/>
              <a:cs typeface="Arial" panose="020B0604020202020204" pitchFamily="34" charset="0"/>
            </a:endParaRPr>
          </a:p>
          <a:p>
            <a:pPr marL="158265" indent="-15826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uk-UA" b="1" kern="0" dirty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н</a:t>
            </a:r>
            <a:r>
              <a:rPr lang="uk-UA" b="1" kern="0" dirty="0" smtClean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изьким рівнем новоутворення ґрунтових вод</a:t>
            </a:r>
            <a:endParaRPr lang="de-DE" b="1" u="sng" kern="0" dirty="0">
              <a:solidFill>
                <a:schemeClr val="bg1"/>
              </a:solidFill>
              <a:latin typeface="Times New Roman"/>
              <a:cs typeface="Arial" panose="020B0604020202020204" pitchFamily="34" charset="0"/>
            </a:endParaRPr>
          </a:p>
          <a:p>
            <a:pPr marL="158265" indent="-15826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uk-UA" b="1" kern="0" dirty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н</a:t>
            </a:r>
            <a:r>
              <a:rPr lang="uk-UA" b="1" kern="0" dirty="0" smtClean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есправною каналізацією</a:t>
            </a:r>
            <a:r>
              <a:rPr lang="de-DE" b="1" u="sng" kern="0" dirty="0" smtClean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 </a:t>
            </a:r>
            <a:endParaRPr lang="de-DE" b="1" u="sng" kern="0" dirty="0">
              <a:solidFill>
                <a:schemeClr val="bg1"/>
              </a:solidFill>
              <a:latin typeface="Times New Roman"/>
              <a:cs typeface="Arial" panose="020B0604020202020204" pitchFamily="34" charset="0"/>
            </a:endParaRPr>
          </a:p>
          <a:p>
            <a:pPr marL="158265" indent="-15826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de-DE" b="1" kern="0" dirty="0">
              <a:solidFill>
                <a:schemeClr val="bg1"/>
              </a:solidFill>
              <a:latin typeface="Times New Roman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kern="0" dirty="0" smtClean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У деяких регіонах тенденція до зростання</a:t>
            </a:r>
            <a:r>
              <a:rPr lang="de-DE" b="1" kern="0" dirty="0" smtClean="0">
                <a:solidFill>
                  <a:schemeClr val="bg1"/>
                </a:solidFill>
                <a:latin typeface="Times New Roman"/>
                <a:cs typeface="Arial" panose="020B0604020202020204" pitchFamily="34" charset="0"/>
              </a:rPr>
              <a:t>!</a:t>
            </a:r>
            <a:endParaRPr lang="de-DE" b="1" kern="0" dirty="0">
              <a:solidFill>
                <a:schemeClr val="bg1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Textplatzhalter 3"/>
          <p:cNvSpPr>
            <a:spLocks noGrp="1"/>
          </p:cNvSpPr>
          <p:nvPr/>
        </p:nvSpPr>
        <p:spPr>
          <a:xfrm>
            <a:off x="813370" y="332656"/>
            <a:ext cx="7719070" cy="10801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42950" rtl="0" eaLnBrk="1" fontAlgn="base" hangingPunct="1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Font typeface="Lucida Grande" charset="0"/>
              <a:buNone/>
              <a:defRPr lang="de-DE" sz="2800" b="1" kern="1200">
                <a:solidFill>
                  <a:srgbClr val="0F32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742950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Symbol" pitchFamily="18" charset="2"/>
              <a:buNone/>
              <a:defRPr lang="de-DE" sz="2400" kern="1200">
                <a:solidFill>
                  <a:srgbClr val="0F32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720000" indent="0" algn="l" defTabSz="742950" rtl="0" eaLnBrk="1" fontAlgn="base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Symbol" pitchFamily="18" charset="2"/>
              <a:buNone/>
              <a:defRPr lang="de-DE" sz="1800" kern="1200">
                <a:solidFill>
                  <a:srgbClr val="0F32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58863" indent="0" algn="l" defTabSz="742950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None/>
              <a:defRPr lang="de-DE" sz="1400" kern="1200">
                <a:solidFill>
                  <a:srgbClr val="0F32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419225" indent="0" algn="l" defTabSz="742950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None/>
              <a:defRPr lang="de-DE" sz="1400" kern="1200" baseline="0">
                <a:solidFill>
                  <a:srgbClr val="0F32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29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 charset="0"/>
              <a:buNone/>
              <a:tabLst/>
              <a:defRPr/>
            </a:pPr>
            <a:r>
              <a:rPr lang="uk-UA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Вимірювальна мережа по нітратах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27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62969" y="1388053"/>
            <a:ext cx="8101519" cy="333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0485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-352425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Жовтень</a:t>
            </a:r>
            <a:r>
              <a:rPr lang="de-DE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2013</a:t>
            </a: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р.</a:t>
            </a:r>
            <a:r>
              <a:rPr lang="de-DE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Комісія ЄС порушила проти Німеччини провадження через порушення Договору ЄС у зв‘язку з</a:t>
            </a:r>
            <a:r>
              <a:rPr lang="de-DE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altLang="de-DE" sz="2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недостатньою реалізацією Директиви про нітрати</a:t>
            </a:r>
            <a:endParaRPr lang="de-DE" altLang="de-DE" sz="2000" kern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uk-UA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Квітень</a:t>
            </a:r>
            <a:r>
              <a:rPr 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2016</a:t>
            </a:r>
            <a:r>
              <a:rPr lang="uk-UA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р.</a:t>
            </a:r>
            <a:r>
              <a:rPr 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uk-UA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Комісія ЄС вирішила подати позов до Європейського </a:t>
            </a:r>
            <a:r>
              <a:rPr 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суду (суду ЄС)</a:t>
            </a:r>
            <a:r>
              <a:rPr 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uk-UA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Стан на</a:t>
            </a:r>
            <a:r>
              <a:rPr 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12.04.2018</a:t>
            </a:r>
            <a:r>
              <a:rPr lang="uk-UA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р.</a:t>
            </a:r>
            <a:r>
              <a:rPr 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uk-UA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рішення ще не надійшло</a:t>
            </a:r>
            <a:endParaRPr lang="de-DE" altLang="de-DE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el 4"/>
          <p:cNvSpPr txBox="1">
            <a:spLocks/>
          </p:cNvSpPr>
          <p:nvPr/>
        </p:nvSpPr>
        <p:spPr>
          <a:xfrm>
            <a:off x="847725" y="404736"/>
            <a:ext cx="6696000" cy="648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742950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2pPr>
            <a:lvl3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3pPr>
            <a:lvl4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4pPr>
            <a:lvl5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5pPr>
            <a:lvl6pPr marL="4572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6pPr>
            <a:lvl7pPr marL="9144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7pPr>
            <a:lvl8pPr marL="13716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8pPr>
            <a:lvl9pPr marL="18288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9pPr>
          </a:lstStyle>
          <a:p>
            <a:pPr marL="0" marR="0" lvl="0" indent="0" algn="l" defTabSz="7429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altLang="de-DE" sz="2800" dirty="0" smtClean="0">
                <a:solidFill>
                  <a:srgbClr val="D21E14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Позов Європейської Комісії</a:t>
            </a:r>
            <a:r>
              <a:rPr kumimoji="0" lang="de-DE" alt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21E14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D21E1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002551" y="3861048"/>
            <a:ext cx="10823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§     §</a:t>
            </a:r>
          </a:p>
          <a:p>
            <a:r>
              <a:rPr lang="de-DE" sz="2800" dirty="0"/>
              <a:t> </a:t>
            </a:r>
            <a:r>
              <a:rPr lang="de-DE" sz="2800" dirty="0" smtClean="0"/>
              <a:t>   §</a:t>
            </a:r>
          </a:p>
          <a:p>
            <a:r>
              <a:rPr lang="de-DE" sz="2800" dirty="0" smtClean="0"/>
              <a:t>  §  §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13106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62969" y="1388052"/>
            <a:ext cx="8423275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0485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-352425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Aft>
                <a:spcPts val="600"/>
              </a:spcAft>
              <a:buClrTx/>
              <a:buNone/>
              <a:defRPr/>
            </a:pPr>
            <a:r>
              <a:rPr lang="uk-UA" altLang="de-DE" sz="2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думку Комісії наступні приписи є недостатні</a:t>
            </a:r>
            <a:r>
              <a:rPr lang="de-DE" altLang="de-DE" sz="2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de-DE" altLang="de-DE" sz="20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Обмеження внесення засобів удобрення з огляду на обсяг та періоди часу</a:t>
            </a:r>
            <a:endParaRPr lang="de-DE" altLang="de-DE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Періоди часу без удобрення</a:t>
            </a:r>
            <a:r>
              <a:rPr lang="de-DE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часи заборони</a:t>
            </a:r>
            <a:endParaRPr lang="de-DE" altLang="de-DE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Обсяг контейнерів для зберігання засобів удобрення</a:t>
            </a:r>
            <a:endParaRPr lang="de-DE" altLang="de-DE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Дотримання максимальної кількості </a:t>
            </a:r>
            <a:r>
              <a:rPr lang="de-DE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170 </a:t>
            </a:r>
            <a:r>
              <a:rPr lang="de-DE" altLang="de-DE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kg </a:t>
            </a:r>
            <a:r>
              <a:rPr lang="de-DE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N/</a:t>
            </a: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га</a:t>
            </a:r>
            <a:r>
              <a:rPr lang="de-DE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(добрива)</a:t>
            </a:r>
            <a:endParaRPr lang="de-DE" altLang="de-DE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Внесення засобів удобрення</a:t>
            </a:r>
            <a:r>
              <a:rPr lang="de-DE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altLang="de-DE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площах з великим схилом</a:t>
            </a:r>
            <a:r>
              <a:rPr lang="de-DE" altLang="de-DE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altLang="de-DE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землях, насичених водою, затоплених, замерзлих чи вкритих снігом</a:t>
            </a:r>
            <a:endParaRPr lang="de-DE" altLang="de-DE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Внесення засобів удобрення поблизу водотоків</a:t>
            </a:r>
            <a:endParaRPr lang="de-DE" altLang="de-DE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endParaRPr lang="de-DE" altLang="de-DE" sz="2000" kern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endParaRPr lang="de-DE" altLang="de-DE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el 4"/>
          <p:cNvSpPr txBox="1">
            <a:spLocks/>
          </p:cNvSpPr>
          <p:nvPr/>
        </p:nvSpPr>
        <p:spPr>
          <a:xfrm>
            <a:off x="847725" y="404736"/>
            <a:ext cx="6696000" cy="648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742950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2pPr>
            <a:lvl3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3pPr>
            <a:lvl4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4pPr>
            <a:lvl5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5pPr>
            <a:lvl6pPr marL="4572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6pPr>
            <a:lvl7pPr marL="9144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7pPr>
            <a:lvl8pPr marL="13716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8pPr>
            <a:lvl9pPr marL="18288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9pPr>
          </a:lstStyle>
          <a:p>
            <a:pPr marL="0" marR="0" lvl="0" indent="0" algn="l" defTabSz="7429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altLang="de-DE" sz="2800" dirty="0" smtClean="0">
                <a:solidFill>
                  <a:srgbClr val="D21E14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Позов Європейської Комісії</a:t>
            </a:r>
            <a:r>
              <a:rPr kumimoji="0" lang="de-DE" alt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21E14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D21E1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763392" y="5068353"/>
            <a:ext cx="10823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§     §</a:t>
            </a:r>
          </a:p>
          <a:p>
            <a:r>
              <a:rPr lang="de-DE" sz="2800" dirty="0"/>
              <a:t> </a:t>
            </a:r>
            <a:r>
              <a:rPr lang="de-DE" sz="2800" dirty="0" smtClean="0"/>
              <a:t>   §</a:t>
            </a:r>
          </a:p>
          <a:p>
            <a:r>
              <a:rPr lang="de-DE" sz="2800" dirty="0" smtClean="0"/>
              <a:t>  §  §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35406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4"/>
          <p:cNvSpPr txBox="1">
            <a:spLocks/>
          </p:cNvSpPr>
          <p:nvPr/>
        </p:nvSpPr>
        <p:spPr>
          <a:xfrm>
            <a:off x="847725" y="404736"/>
            <a:ext cx="6696000" cy="648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742950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2pPr>
            <a:lvl3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3pPr>
            <a:lvl4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4pPr>
            <a:lvl5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5pPr>
            <a:lvl6pPr marL="4572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6pPr>
            <a:lvl7pPr marL="9144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7pPr>
            <a:lvl8pPr marL="13716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8pPr>
            <a:lvl9pPr marL="18288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9pPr>
          </a:lstStyle>
          <a:p>
            <a:pPr marL="0" marR="0" lvl="0" indent="0" algn="l" defTabSz="7429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altLang="de-DE" sz="2800" dirty="0" smtClean="0">
                <a:solidFill>
                  <a:srgbClr val="D21E14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Зміни до законодавства про добрива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D21E1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47727" y="1268760"/>
            <a:ext cx="804475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485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defRPr sz="2400">
                <a:solidFill>
                  <a:schemeClr val="tx1"/>
                </a:solidFill>
                <a:latin typeface="+mn-lt"/>
              </a:defRPr>
            </a:lvl2pPr>
            <a:lvl3pPr marL="1066800" indent="-352425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Через провадження щодо порушення Договору 2017 року Німеччина внесла зміни до законодавства про добрива</a:t>
            </a:r>
            <a:r>
              <a:rPr lang="de-DE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de-DE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так званий</a:t>
            </a:r>
            <a:r>
              <a:rPr lang="de-DE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altLang="de-DE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добривний пакет</a:t>
            </a:r>
            <a:r>
              <a:rPr lang="de-DE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altLang="de-DE" sz="200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Закон про удобрення</a:t>
            </a:r>
            <a:r>
              <a:rPr lang="de-DE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(16</a:t>
            </a:r>
            <a:r>
              <a:rPr lang="uk-UA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травня</a:t>
            </a:r>
            <a:r>
              <a:rPr 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uk-UA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р., набрав чинності</a:t>
            </a:r>
            <a:r>
              <a:rPr 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de-DE" altLang="de-DE" sz="200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Постанова про добрива</a:t>
            </a:r>
            <a:r>
              <a:rPr lang="de-DE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(</a:t>
            </a:r>
            <a:r>
              <a:rPr lang="uk-UA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2 червня</a:t>
            </a:r>
            <a:r>
              <a:rPr 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uk-UA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р.</a:t>
            </a:r>
            <a:r>
              <a:rPr 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uk-UA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набрала чинності</a:t>
            </a:r>
            <a:r>
              <a:rPr 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de-DE" altLang="de-DE" sz="200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Постанова про баланс масового потоку</a:t>
            </a:r>
            <a:r>
              <a:rPr lang="de-DE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(</a:t>
            </a:r>
            <a:r>
              <a:rPr lang="uk-UA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1 січня </a:t>
            </a:r>
            <a:r>
              <a:rPr lang="de-DE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r>
              <a:rPr lang="uk-UA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р.</a:t>
            </a:r>
            <a:r>
              <a:rPr lang="de-DE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uk-UA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набрала </a:t>
            </a:r>
            <a:r>
              <a:rPr lang="de-DE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</a:t>
            </a:r>
            <a:r>
              <a:rPr lang="uk-UA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чинності</a:t>
            </a:r>
            <a:r>
              <a:rPr lang="de-DE" altLang="de-DE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8" y="2060860"/>
            <a:ext cx="2304256" cy="81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08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62963" y="1268761"/>
            <a:ext cx="7885501" cy="136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0485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-352425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запровадження  специфічних місцевих граничних меж для 	</a:t>
            </a:r>
            <a:r>
              <a:rPr lang="uk-UA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удобрення </a:t>
            </a:r>
            <a:r>
              <a:rPr lang="uk-U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азотом</a:t>
            </a:r>
            <a:endParaRPr lang="de-DE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включення </a:t>
            </a:r>
            <a:r>
              <a:rPr lang="uk-U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залишків зброджування, осаду стічних вод, компосту до граничної межі</a:t>
            </a:r>
            <a:r>
              <a:rPr 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170 </a:t>
            </a:r>
            <a:r>
              <a:rPr lang="uk-U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кг</a:t>
            </a:r>
            <a:r>
              <a:rPr 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N/</a:t>
            </a:r>
            <a:r>
              <a:rPr lang="uk-UA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га</a:t>
            </a:r>
            <a:endParaRPr lang="de-DE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el 4"/>
          <p:cNvSpPr txBox="1">
            <a:spLocks/>
          </p:cNvSpPr>
          <p:nvPr/>
        </p:nvSpPr>
        <p:spPr>
          <a:xfrm>
            <a:off x="847725" y="404736"/>
            <a:ext cx="6696000" cy="648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742950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2pPr>
            <a:lvl3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3pPr>
            <a:lvl4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4pPr>
            <a:lvl5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5pPr>
            <a:lvl6pPr marL="4572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6pPr>
            <a:lvl7pPr marL="9144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7pPr>
            <a:lvl8pPr marL="13716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8pPr>
            <a:lvl9pPr marL="18288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9pPr>
          </a:lstStyle>
          <a:p>
            <a:pPr marL="0" marR="0" lvl="0" indent="0" algn="l" defTabSz="7429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altLang="de-DE" sz="2800" noProof="0" dirty="0" smtClean="0">
                <a:solidFill>
                  <a:srgbClr val="D21E14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Суттєві зміни в законі про удобрення</a:t>
            </a:r>
            <a:r>
              <a:rPr kumimoji="0" lang="de-DE" alt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21E14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, 2017 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D21E1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55292" y="2645297"/>
            <a:ext cx="7885501" cy="14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0485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-352425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Розширення дефініції мети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 можна завдавати шкоду здоров‘ю людей та тварин,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 b="1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створювати загрозу для природного балансу</a:t>
            </a:r>
            <a:r>
              <a:rPr lang="de-DE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de-DE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Запровадження правової основи для визначення загального балансу підприємств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44491" y="4077072"/>
            <a:ext cx="7885501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0485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-352425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Запровадження права федеральних земель порівнювати дані з даними з інших галузей права для цілей, пов‘язаних з законодавством про удобрення</a:t>
            </a:r>
            <a:endParaRPr lang="de-DE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Підвищені рамки грошових штрафів за певні порушення Постанови про добрива</a:t>
            </a:r>
            <a:endParaRPr lang="de-DE" altLang="de-DE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00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62963" y="1268761"/>
            <a:ext cx="7885501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0485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-352425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Конкретизація т врегулювання для всієї країни питання визначення потреби в добривах по азоту на ріллі, луках та вигонах</a:t>
            </a:r>
            <a:endParaRPr lang="de-DE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el 4"/>
          <p:cNvSpPr txBox="1">
            <a:spLocks/>
          </p:cNvSpPr>
          <p:nvPr/>
        </p:nvSpPr>
        <p:spPr>
          <a:xfrm>
            <a:off x="847730" y="404736"/>
            <a:ext cx="7828731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742950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2pPr>
            <a:lvl3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3pPr>
            <a:lvl4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4pPr>
            <a:lvl5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5pPr>
            <a:lvl6pPr marL="4572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6pPr>
            <a:lvl7pPr marL="9144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7pPr>
            <a:lvl8pPr marL="13716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8pPr>
            <a:lvl9pPr marL="18288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9pPr>
          </a:lstStyle>
          <a:p>
            <a:pPr marL="0" marR="0" lvl="0" indent="0" algn="l" defTabSz="7429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altLang="de-DE" sz="2800" noProof="0" dirty="0" smtClean="0">
                <a:solidFill>
                  <a:srgbClr val="D21E14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Суттєві зміни Постанови про добрива</a:t>
            </a:r>
            <a:r>
              <a:rPr kumimoji="0" lang="de-DE" alt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21E14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, 2017 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D21E1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013176"/>
            <a:ext cx="2376264" cy="133862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874237" y="6150496"/>
            <a:ext cx="8210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>
                <a:solidFill>
                  <a:schemeClr val="bg1"/>
                </a:solidFill>
              </a:rPr>
              <a:t>@ F. Lorenz</a:t>
            </a:r>
            <a:endParaRPr lang="de-DE" sz="900" dirty="0">
              <a:solidFill>
                <a:schemeClr val="bg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876322" y="2204864"/>
            <a:ext cx="788550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0485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-352425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Фосфорні добрива можуть вноситися в землі з високим вмістом фосфату максимально до показника природного виведення</a:t>
            </a:r>
            <a:endParaRPr lang="de-DE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95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4"/>
          <p:cNvSpPr txBox="1">
            <a:spLocks/>
          </p:cNvSpPr>
          <p:nvPr/>
        </p:nvSpPr>
        <p:spPr>
          <a:xfrm>
            <a:off x="847730" y="404736"/>
            <a:ext cx="7828731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742950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2pPr>
            <a:lvl3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3pPr>
            <a:lvl4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4pPr>
            <a:lvl5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5pPr>
            <a:lvl6pPr marL="4572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6pPr>
            <a:lvl7pPr marL="9144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7pPr>
            <a:lvl8pPr marL="13716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8pPr>
            <a:lvl9pPr marL="18288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9pPr>
          </a:lstStyle>
          <a:p>
            <a:pPr marL="0" marR="0" lvl="0" indent="0" algn="l" defTabSz="7429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altLang="de-DE" sz="2800" noProof="0" dirty="0" smtClean="0">
                <a:solidFill>
                  <a:srgbClr val="D21E14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Суттєві зміни Постанови про добрива</a:t>
            </a:r>
            <a:r>
              <a:rPr kumimoji="0" lang="de-DE" alt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21E14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, 2017 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D21E1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4240476" cy="727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8234006" cy="446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e 1"/>
          <p:cNvSpPr/>
          <p:nvPr/>
        </p:nvSpPr>
        <p:spPr>
          <a:xfrm>
            <a:off x="7236296" y="2276872"/>
            <a:ext cx="504056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627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827680" y="112475"/>
            <a:ext cx="7307873" cy="696912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5 – </a:t>
            </a:r>
            <a:r>
              <a:rPr lang="uk-UA" altLang="de-DE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Особливі вимоги</a:t>
            </a:r>
            <a:endParaRPr lang="de-DE" altLang="de-DE" sz="28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3216" y="1253702"/>
            <a:ext cx="5117429" cy="482441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 дозволяється внесення добрив</a:t>
            </a:r>
            <a: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(N, P</a:t>
            </a:r>
            <a:r>
              <a:rPr lang="de-DE" altLang="de-DE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de-DE" altLang="de-DE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uk-UA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затоплені, насичені водою, вкриті снігом та замерзлі землі</a:t>
            </a:r>
            <a:endParaRPr lang="de-DE" altLang="de-DE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Щоб унеможливити пряме потрапляння до водойм, слід завжди дотримуватися достатньої відстані</a:t>
            </a:r>
            <a:endParaRPr lang="de-DE" altLang="de-DE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Уздовж водойм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uk-UA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метр від верхнього краю насипу – не можна вносити добрива</a:t>
            </a:r>
            <a:endParaRPr lang="de-DE" altLang="de-DE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uk-UA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Якщо вздовж водойми на перших 20 метрах є схил до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%, </a:t>
            </a:r>
            <a:r>
              <a:rPr lang="uk-UA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 дозволяється вносити добрива 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uk-UA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≥ 10 % </a:t>
            </a:r>
            <a:r>
              <a:rPr lang="uk-UA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на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uk-UA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75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813" y="1610436"/>
            <a:ext cx="2594183" cy="180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66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810016" y="183960"/>
            <a:ext cx="7307873" cy="696912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de-DE" altLang="de-DE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6 </a:t>
            </a:r>
            <a:r>
              <a:rPr lang="de-DE" altLang="de-DE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uk-UA" altLang="de-DE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Додаткові вимоги</a:t>
            </a:r>
            <a:endParaRPr lang="de-DE" altLang="de-DE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0013" y="1340768"/>
            <a:ext cx="7510988" cy="4176464"/>
          </a:xfrm>
        </p:spPr>
        <p:txBody>
          <a:bodyPr/>
          <a:lstStyle/>
          <a:p>
            <a:pPr marL="342900" lvl="1" indent="-342900">
              <a:lnSpc>
                <a:spcPts val="28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622800" algn="l"/>
                <a:tab pos="648000" algn="l"/>
              </a:tabLst>
            </a:pPr>
            <a:r>
              <a:rPr lang="uk-UA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Органічні, органо-мінеральні добрива та сечовина з значним вмістом азоту 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(&gt; 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1,5 % N</a:t>
            </a:r>
            <a:r>
              <a:rPr lang="de-DE" altLang="de-DE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ges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uk-UA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мають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lvl="1" indent="0">
              <a:spcBef>
                <a:spcPts val="1200"/>
              </a:spcBef>
              <a:buNone/>
              <a:tabLst>
                <a:tab pos="611188" algn="l"/>
                <a:tab pos="628650" algn="l"/>
                <a:tab pos="895350" algn="l"/>
              </a:tabLst>
            </a:pP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altLang="de-DE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altLang="de-DE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землях, що не обробляються, вноситися протягом 4 годин</a:t>
            </a:r>
            <a:endParaRPr lang="de-DE" altLang="de-DE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spcBef>
                <a:spcPts val="1200"/>
              </a:spcBef>
              <a:buNone/>
              <a:tabLst>
                <a:tab pos="611188" algn="l"/>
                <a:tab pos="628650" algn="l"/>
                <a:tab pos="895350" algn="l"/>
              </a:tabLst>
            </a:pP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de-DE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068960"/>
            <a:ext cx="212700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5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7966" y="233886"/>
            <a:ext cx="7307873" cy="696912"/>
          </a:xfrm>
        </p:spPr>
        <p:txBody>
          <a:bodyPr>
            <a:normAutofit/>
          </a:bodyPr>
          <a:lstStyle/>
          <a:p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§ 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uk-U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Додаткові вимоги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97966" y="1196752"/>
            <a:ext cx="8108776" cy="208823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tabLst>
                <a:tab pos="611188" algn="l"/>
                <a:tab pos="628650" algn="l"/>
                <a:tab pos="895350" algn="l"/>
              </a:tabLst>
            </a:pPr>
            <a:r>
              <a:rPr lang="uk-UA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Органічні та органічно-мінеральні добрива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de-DE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0">
              <a:spcBef>
                <a:spcPts val="600"/>
              </a:spcBef>
              <a:buNone/>
              <a:tabLst>
                <a:tab pos="611188" algn="l"/>
                <a:tab pos="628650" algn="l"/>
                <a:tab pos="895350" algn="l"/>
              </a:tabLst>
            </a:pP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uk-UA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р. на рілля, що не обробляється, вносити лише у формі смуг 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uk-UA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або безпосередньо до землі</a:t>
            </a:r>
            <a:endParaRPr lang="de-DE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0">
              <a:spcBef>
                <a:spcPts val="0"/>
              </a:spcBef>
              <a:buNone/>
              <a:tabLst>
                <a:tab pos="611188" algn="l"/>
                <a:tab pos="628650" algn="l"/>
                <a:tab pos="895350" algn="l"/>
              </a:tabLst>
            </a:pP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2025</a:t>
            </a:r>
            <a:r>
              <a:rPr lang="uk-UA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р. норма поширюється й на вирощування кормових рослин 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uk-UA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та луки</a:t>
            </a:r>
            <a:endParaRPr lang="de-DE" altLang="de-DE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611188" algn="l"/>
                <a:tab pos="628650" algn="l"/>
                <a:tab pos="895350" algn="l"/>
              </a:tabLst>
            </a:pPr>
            <a:endParaRPr lang="de-DE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250" y="3343755"/>
            <a:ext cx="2290230" cy="1381389"/>
          </a:xfrm>
          <a:prstGeom prst="rect">
            <a:avLst/>
          </a:prstGeo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797966" y="4941168"/>
            <a:ext cx="8108776" cy="10801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742950" rtl="0" eaLnBrk="1" fontAlgn="base" hangingPunct="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Font typeface="Lucida Grande" charset="0"/>
              <a:buChar char="●"/>
              <a:defRPr lang="de-DE" sz="1800" kern="1200" dirty="0">
                <a:solidFill>
                  <a:srgbClr val="0F32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28650" indent="-270000" algn="l" defTabSz="74295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Symbol" pitchFamily="18" charset="2"/>
              <a:buChar char="-"/>
              <a:defRPr lang="de-DE" sz="1800" kern="1200" dirty="0">
                <a:solidFill>
                  <a:srgbClr val="0F32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90000" indent="-270000" algn="l" defTabSz="742950" rtl="0" eaLnBrk="1" fontAlgn="base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de-DE" sz="1800" kern="1200" dirty="0">
                <a:solidFill>
                  <a:srgbClr val="0F32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44613" indent="-285750" algn="l" defTabSz="742950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lang="de-DE" sz="1400" kern="1200" dirty="0">
                <a:solidFill>
                  <a:srgbClr val="0F32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704975" indent="-285750" algn="l" defTabSz="742950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lang="de-DE" sz="1400" kern="1200" baseline="0" dirty="0">
                <a:solidFill>
                  <a:srgbClr val="0F32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  <a:tabLst>
                <a:tab pos="611188" algn="l"/>
                <a:tab pos="628650" algn="l"/>
                <a:tab pos="895350" algn="l"/>
              </a:tabLst>
            </a:pPr>
            <a:r>
              <a:rPr lang="uk-UA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Органічні та органо-мінеральні засоби удобрення тваринного чи рослинного походження можуть вноситися не більше 170 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kg </a:t>
            </a:r>
            <a:r>
              <a:rPr lang="de-DE" alt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de-DE" altLang="de-DE" sz="2000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ges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uk-UA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га</a:t>
            </a:r>
          </a:p>
          <a:p>
            <a:pPr marL="0" indent="0">
              <a:buNone/>
            </a:pPr>
            <a:endParaRPr lang="uk-U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66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 bwMode="auto">
          <a:xfrm>
            <a:off x="827592" y="692696"/>
            <a:ext cx="748982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9pPr>
          </a:lstStyle>
          <a:p>
            <a:r>
              <a:rPr lang="uk-UA" sz="2800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Охорона землі в Німеччині</a:t>
            </a:r>
            <a:endParaRPr lang="de-DE" sz="2800" b="1" kern="0" dirty="0" smtClean="0">
              <a:solidFill>
                <a:srgbClr val="000000"/>
              </a:solidFill>
              <a:latin typeface="Calibri" panose="020F0502020204030204" pitchFamily="34" charset="0"/>
              <a:ea typeface="BundesSerif Office" charset="0"/>
              <a:cs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67710" y="1570441"/>
            <a:ext cx="8196778" cy="102925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У Німеччині землі сільськогосподарського використання у поєднанні з здебільшого сприятливими кліматичними умовами відзначаються високою родючістю та завдяки цьому високою продуктивністю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" name="Rechteck 3"/>
          <p:cNvSpPr/>
          <p:nvPr/>
        </p:nvSpPr>
        <p:spPr>
          <a:xfrm>
            <a:off x="764812" y="2778786"/>
            <a:ext cx="8196778" cy="198490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Поряд з специфічними нормами з охорони землі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Федеральним законом про охорону землі (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BBodSchG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Федеральною постановою про охорону землі та залишкову екологічну шкоду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важливу роль відіграє аграрне право, наприклад, про захист від ерозії або про збереження органічної субстанції у ґрунтах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hteck 4"/>
          <p:cNvSpPr/>
          <p:nvPr/>
        </p:nvSpPr>
        <p:spPr>
          <a:xfrm>
            <a:off x="767710" y="4909049"/>
            <a:ext cx="8196778" cy="3921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Окрім цього, питання охорони землі інтегровані в інші сфери політики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47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7966" y="233886"/>
            <a:ext cx="7307873" cy="696912"/>
          </a:xfrm>
        </p:spPr>
        <p:txBody>
          <a:bodyPr>
            <a:normAutofit/>
          </a:bodyPr>
          <a:lstStyle/>
          <a:p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§ 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uk-U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Додаткові вимоги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79" y="1916832"/>
            <a:ext cx="8940598" cy="332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51520" y="1475492"/>
            <a:ext cx="666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Періоди заборони внесення засобів удобрення </a:t>
            </a:r>
            <a:r>
              <a:rPr lang="uk-UA" dirty="0"/>
              <a:t>з</a:t>
            </a:r>
            <a:r>
              <a:rPr lang="uk-UA" dirty="0" smtClean="0"/>
              <a:t> вмістом</a:t>
            </a:r>
            <a:r>
              <a:rPr lang="de-DE" dirty="0" smtClean="0"/>
              <a:t> N</a:t>
            </a:r>
            <a:endParaRPr lang="de-DE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29200"/>
            <a:ext cx="4896543" cy="30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13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47725" y="980728"/>
            <a:ext cx="718065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icrosoft YaHei" charset="-122"/>
                <a:cs typeface="+mn-cs"/>
              </a:defRPr>
            </a:lvl1pPr>
            <a:lvl2pPr marL="703263" indent="-339725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 marL="1066800" indent="-352425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</a:pPr>
            <a:r>
              <a:rPr lang="uk-UA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Зменшення контрольних показників</a:t>
            </a:r>
            <a:r>
              <a:rPr 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uk-UA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різниця між надходженням та виходом</a:t>
            </a:r>
            <a:r>
              <a:rPr 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br>
              <a:rPr 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sz="2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de-DE" sz="2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uk-UA" sz="2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р.</a:t>
            </a:r>
            <a:r>
              <a:rPr lang="de-DE" sz="2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50 </a:t>
            </a:r>
            <a:r>
              <a:rPr lang="uk-UA" sz="2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кг</a:t>
            </a:r>
            <a:r>
              <a:rPr lang="de-DE" sz="2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uk-UA" sz="2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га</a:t>
            </a:r>
            <a:r>
              <a:rPr lang="de-DE" sz="2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 </a:t>
            </a:r>
            <a:r>
              <a:rPr lang="uk-UA" sz="2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de-DE" sz="2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uk-UA" sz="2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кг</a:t>
            </a:r>
            <a:r>
              <a:rPr lang="de-DE" sz="2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uk-UA" sz="2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га</a:t>
            </a:r>
            <a:r>
              <a:rPr lang="de-DE" sz="2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</a:t>
            </a:r>
            <a:r>
              <a:rPr lang="de-DE" sz="2000" b="1" kern="0" baseline="-25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2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de-DE" sz="2000" b="1" kern="0" baseline="-25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de-DE" sz="2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0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  <a:r>
              <a:rPr lang="uk-UA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р.</a:t>
            </a:r>
            <a:r>
              <a:rPr 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 </a:t>
            </a:r>
            <a:r>
              <a:rPr lang="uk-UA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кг</a:t>
            </a:r>
            <a:r>
              <a:rPr 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uk-UA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га</a:t>
            </a:r>
            <a:r>
              <a:rPr 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</a:t>
            </a:r>
            <a:r>
              <a:rPr lang="de-DE" sz="2000" kern="0" baseline="-25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de-DE" sz="2000" kern="0" baseline="-25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  <a:p>
            <a:pPr>
              <a:spcBef>
                <a:spcPts val="600"/>
              </a:spcBef>
              <a:buClrTx/>
              <a:buFont typeface="Wingdings" panose="05000000000000000000" pitchFamily="2" charset="2"/>
              <a:buChar char="Ø"/>
            </a:pPr>
            <a:endParaRPr lang="de-DE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797966" y="233886"/>
            <a:ext cx="8094514" cy="53081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9pPr>
          </a:lstStyle>
          <a:p>
            <a:r>
              <a:rPr lang="de-DE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9 – </a:t>
            </a:r>
            <a:r>
              <a:rPr lang="uk-UA" sz="20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Оцінка порівняння поживних речовин на підприємстві</a:t>
            </a:r>
            <a:endParaRPr lang="de-DE" sz="20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47725" y="2708920"/>
            <a:ext cx="7684715" cy="223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icrosoft YaHei" charset="-122"/>
                <a:cs typeface="+mn-cs"/>
              </a:defRPr>
            </a:lvl1pPr>
            <a:lvl2pPr marL="703263" indent="-339725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 marL="1066800" indent="-352425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lvl="0">
              <a:lnSpc>
                <a:spcPct val="114000"/>
              </a:lnSpc>
              <a:spcBef>
                <a:spcPts val="6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Потужність складів для рідких добрив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залишків зброджування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більше від потрібної потужності, щоб пережити час заборони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однак щонайменше 6 </a:t>
            </a:r>
            <a:r>
              <a:rPr lang="uk-U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uk-UA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ісяців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підприємства з великою кількістю тварин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(&gt;3 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GV/</a:t>
            </a: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га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або без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власних площ під внесення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р. </a:t>
            </a:r>
            <a:r>
              <a:rPr lang="uk-UA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 менше 9 місяців</a:t>
            </a:r>
            <a:r>
              <a:rPr 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твердий гній, тверді залишки зброджування та компост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місяці</a:t>
            </a:r>
            <a:endParaRPr lang="de-DE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43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6024" y="116633"/>
            <a:ext cx="7772400" cy="864096"/>
          </a:xfrm>
        </p:spPr>
        <p:txBody>
          <a:bodyPr>
            <a:normAutofit/>
          </a:bodyPr>
          <a:lstStyle/>
          <a:p>
            <a:r>
              <a:rPr lang="uk-UA" dirty="0" smtClean="0"/>
              <a:t>Баланс масових потоків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90911" y="2348880"/>
            <a:ext cx="8784976" cy="25922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feil nach unten 8"/>
          <p:cNvSpPr/>
          <p:nvPr/>
        </p:nvSpPr>
        <p:spPr>
          <a:xfrm>
            <a:off x="3393580" y="1844824"/>
            <a:ext cx="242316" cy="97840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35320"/>
            <a:ext cx="3048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feil nach unten 10"/>
          <p:cNvSpPr/>
          <p:nvPr/>
        </p:nvSpPr>
        <p:spPr>
          <a:xfrm>
            <a:off x="1879644" y="1844824"/>
            <a:ext cx="242316" cy="97840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feil nach unten 11"/>
          <p:cNvSpPr/>
          <p:nvPr/>
        </p:nvSpPr>
        <p:spPr>
          <a:xfrm>
            <a:off x="6849964" y="1700808"/>
            <a:ext cx="242316" cy="97840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feil nach unten 14"/>
          <p:cNvSpPr/>
          <p:nvPr/>
        </p:nvSpPr>
        <p:spPr>
          <a:xfrm>
            <a:off x="8074104" y="1700808"/>
            <a:ext cx="242316" cy="97840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17" y="4869468"/>
            <a:ext cx="3048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16" y="4797164"/>
            <a:ext cx="3048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528" y="4792138"/>
            <a:ext cx="3048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202" y="4800576"/>
            <a:ext cx="3048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feld 25"/>
          <p:cNvSpPr txBox="1"/>
          <p:nvPr/>
        </p:nvSpPr>
        <p:spPr>
          <a:xfrm>
            <a:off x="7126020" y="2679315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solidFill>
                    <a:srgbClr val="4F81BD">
                      <a:shade val="50000"/>
                    </a:srgbClr>
                  </a:solidFill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Хлів</a:t>
            </a:r>
            <a:endParaRPr kumimoji="0" lang="de-DE" sz="2400" b="1" i="0" u="none" strike="noStrike" kern="1200" cap="none" spc="0" normalizeH="0" baseline="0" noProof="0" dirty="0" smtClean="0">
              <a:ln>
                <a:solidFill>
                  <a:srgbClr val="4F81BD">
                    <a:shade val="50000"/>
                  </a:srgbClr>
                </a:solidFill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323532" y="2780940"/>
            <a:ext cx="3279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solidFill>
                    <a:srgbClr val="4F81BD">
                      <a:shade val="50000"/>
                    </a:srgbClr>
                  </a:solidFill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Рілля</a:t>
            </a:r>
            <a:r>
              <a:rPr kumimoji="0" lang="de-DE" sz="2400" b="1" i="0" u="none" strike="noStrike" kern="1200" cap="none" spc="0" normalizeH="0" baseline="0" noProof="0" dirty="0" smtClean="0">
                <a:ln>
                  <a:solidFill>
                    <a:srgbClr val="4F81BD">
                      <a:shade val="50000"/>
                    </a:srgbClr>
                  </a:solidFill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uk-UA" sz="2400" b="1" i="0" u="none" strike="noStrike" kern="1200" cap="none" spc="0" normalizeH="0" baseline="0" noProof="0" dirty="0" smtClean="0">
                <a:ln>
                  <a:solidFill>
                    <a:srgbClr val="4F81BD">
                      <a:shade val="50000"/>
                    </a:srgbClr>
                  </a:solidFill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Луки, вигони</a:t>
            </a:r>
            <a:endParaRPr kumimoji="0" lang="de-DE" sz="2400" b="1" i="0" u="none" strike="noStrike" kern="1200" cap="none" spc="0" normalizeH="0" baseline="0" noProof="0" dirty="0" smtClean="0">
              <a:ln>
                <a:solidFill>
                  <a:srgbClr val="4F81BD">
                    <a:shade val="50000"/>
                  </a:srgbClr>
                </a:solidFill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760" y="5157192"/>
            <a:ext cx="580128" cy="87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F:\Schultheiss\Stoffstrombilanzen\Folien-Vortrag\Schultheiß-IMG_78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829" y="5445224"/>
            <a:ext cx="549635" cy="82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Schultheiss\Stoffstrombilanzen\Folien-Vortrag\Schultheiß-IMG_78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08" y="3359296"/>
            <a:ext cx="777425" cy="116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Schultheiss\Stoffstrombilanzen\Folien-Vortrag\Schultheiss-42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453" y="3149237"/>
            <a:ext cx="1831550" cy="137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Schultheiss\Duengung\Heft-DüV\Fotos\Schultheiß-Beweidung-IMG_10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59296"/>
            <a:ext cx="1557884" cy="116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589252"/>
            <a:ext cx="628340" cy="838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Pfeil nach unten 13"/>
          <p:cNvSpPr/>
          <p:nvPr/>
        </p:nvSpPr>
        <p:spPr>
          <a:xfrm>
            <a:off x="5095633" y="2060860"/>
            <a:ext cx="196447" cy="3940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Abgerundetes Rechteck 32"/>
          <p:cNvSpPr/>
          <p:nvPr/>
        </p:nvSpPr>
        <p:spPr>
          <a:xfrm>
            <a:off x="-1" y="1193946"/>
            <a:ext cx="1461607" cy="102155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Мінеральні добрива, насіння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Abgerundetes Rechteck 34"/>
          <p:cNvSpPr/>
          <p:nvPr/>
        </p:nvSpPr>
        <p:spPr>
          <a:xfrm>
            <a:off x="1479031" y="1193946"/>
            <a:ext cx="1526217" cy="102155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Поєднання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</a:t>
            </a:r>
            <a:r>
              <a:rPr kumimoji="0" lang="uk-UA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Легумінози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Abgerundetes Rechteck 35"/>
          <p:cNvSpPr/>
          <p:nvPr/>
        </p:nvSpPr>
        <p:spPr>
          <a:xfrm>
            <a:off x="3012017" y="1196764"/>
            <a:ext cx="1487981" cy="715089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Органічні добрива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bgerundetes Rechteck 36"/>
          <p:cNvSpPr/>
          <p:nvPr/>
        </p:nvSpPr>
        <p:spPr>
          <a:xfrm>
            <a:off x="4668201" y="1409958"/>
            <a:ext cx="1271957" cy="57888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Атмосферні опади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Abgerundetes Rechteck 37"/>
          <p:cNvSpPr/>
          <p:nvPr/>
        </p:nvSpPr>
        <p:spPr>
          <a:xfrm>
            <a:off x="6252377" y="1196764"/>
            <a:ext cx="1271957" cy="408623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Тварини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Abgerundetes Rechteck 38"/>
          <p:cNvSpPr/>
          <p:nvPr/>
        </p:nvSpPr>
        <p:spPr>
          <a:xfrm>
            <a:off x="7560595" y="1196764"/>
            <a:ext cx="1403899" cy="408623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Корми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Abgerundetes Rechteck 39"/>
          <p:cNvSpPr/>
          <p:nvPr/>
        </p:nvSpPr>
        <p:spPr>
          <a:xfrm>
            <a:off x="4067944" y="2564904"/>
            <a:ext cx="2016224" cy="119181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err="1" smtClean="0">
                <a:ln>
                  <a:solidFill>
                    <a:srgbClr val="4F81BD">
                      <a:shade val="50000"/>
                    </a:srgbClr>
                  </a:solidFill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Підпри-ємство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Abgerundetes Rechteck 40"/>
          <p:cNvSpPr/>
          <p:nvPr/>
        </p:nvSpPr>
        <p:spPr>
          <a:xfrm>
            <a:off x="107504" y="6069493"/>
            <a:ext cx="1656183" cy="715089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Рослинна продукція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Abgerundetes Rechteck 41"/>
          <p:cNvSpPr/>
          <p:nvPr/>
        </p:nvSpPr>
        <p:spPr>
          <a:xfrm>
            <a:off x="5434545" y="5949292"/>
            <a:ext cx="1513719" cy="715089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Тваринна продукція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Abgerundetes Rechteck 42"/>
          <p:cNvSpPr/>
          <p:nvPr/>
        </p:nvSpPr>
        <p:spPr>
          <a:xfrm>
            <a:off x="7015017" y="5949292"/>
            <a:ext cx="797349" cy="715089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Тва-рини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Abgerundetes Rechteck 43"/>
          <p:cNvSpPr/>
          <p:nvPr/>
        </p:nvSpPr>
        <p:spPr>
          <a:xfrm>
            <a:off x="7896442" y="5877284"/>
            <a:ext cx="1068046" cy="1293197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Орга-нічні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uk-UA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добри-ва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78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62969" y="1196753"/>
            <a:ext cx="8029511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0485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-352425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Зміни до Постанови про добрива містять численні  більш жорсткі положення щодо ведення сільськогосподарської діяльності</a:t>
            </a:r>
            <a:endParaRPr lang="de-DE" altLang="de-DE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Уточнені вимоги щодо удобрення</a:t>
            </a:r>
            <a:r>
              <a:rPr lang="de-DE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воно має стати більш ефективним</a:t>
            </a:r>
            <a:endParaRPr lang="de-DE" altLang="de-DE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endParaRPr lang="de-DE" altLang="de-DE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endParaRPr lang="de-DE" altLang="de-DE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el 4"/>
          <p:cNvSpPr txBox="1">
            <a:spLocks/>
          </p:cNvSpPr>
          <p:nvPr/>
        </p:nvSpPr>
        <p:spPr>
          <a:xfrm>
            <a:off x="847725" y="404736"/>
            <a:ext cx="6696000" cy="648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742950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2pPr>
            <a:lvl3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3pPr>
            <a:lvl4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4pPr>
            <a:lvl5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5pPr>
            <a:lvl6pPr marL="4572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6pPr>
            <a:lvl7pPr marL="9144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7pPr>
            <a:lvl8pPr marL="13716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8pPr>
            <a:lvl9pPr marL="18288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9pPr>
          </a:lstStyle>
          <a:p>
            <a:pPr marL="0" marR="0" lvl="0" indent="0" algn="l" defTabSz="7429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altLang="de-DE" sz="2800" dirty="0" smtClean="0">
                <a:solidFill>
                  <a:srgbClr val="D21E14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Висновки</a:t>
            </a:r>
            <a:r>
              <a:rPr lang="de-DE" altLang="de-DE" sz="2800" dirty="0" smtClean="0">
                <a:solidFill>
                  <a:srgbClr val="D21E14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– </a:t>
            </a:r>
            <a:r>
              <a:rPr lang="uk-UA" altLang="de-DE" sz="2800" dirty="0" smtClean="0">
                <a:solidFill>
                  <a:srgbClr val="D21E14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законодавство про удобрення</a:t>
            </a:r>
            <a:r>
              <a:rPr kumimoji="0" lang="de-DE" alt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21E14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D21E1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62969" y="2312912"/>
            <a:ext cx="8029511" cy="176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0485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-352425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Більша регіоналізація у районах з ґрунтовими водами, забрудненими нітратами</a:t>
            </a:r>
            <a:r>
              <a:rPr lang="de-DE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uk-UA" altLang="de-DE" sz="2000" kern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евтроповані</a:t>
            </a: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водойми</a:t>
            </a:r>
            <a:r>
              <a:rPr lang="de-DE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altLang="de-DE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Передбачені заходи з зменшення емісії аміаку</a:t>
            </a:r>
            <a:r>
              <a:rPr lang="de-DE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передусім техніка внесення</a:t>
            </a:r>
            <a:r>
              <a:rPr lang="de-DE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покращують ефективність азотних добрив та водночас захищають довкілля від азоту повітряним шляхом</a:t>
            </a:r>
            <a:r>
              <a:rPr lang="de-DE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endParaRPr lang="de-DE" altLang="de-DE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62969" y="4113112"/>
            <a:ext cx="8029511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0485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-352425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de-DE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Успіх</a:t>
            </a:r>
            <a:r>
              <a:rPr lang="de-DE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 </a:t>
            </a:r>
            <a:r>
              <a:rPr lang="uk-UA" altLang="de-DE" sz="20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нових  норм щодо удобрення переважно залежить від реалізації в федеральних землях</a:t>
            </a:r>
            <a:endParaRPr lang="de-DE" altLang="de-DE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endParaRPr lang="de-DE" altLang="de-DE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91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ctrTitle" idx="4294967295"/>
          </p:nvPr>
        </p:nvSpPr>
        <p:spPr>
          <a:xfrm>
            <a:off x="755582" y="1707332"/>
            <a:ext cx="7489825" cy="1073596"/>
          </a:xfrm>
          <a:prstGeom prst="rect">
            <a:avLst/>
          </a:prstGeom>
        </p:spPr>
        <p:txBody>
          <a:bodyPr anchor="t"/>
          <a:lstStyle/>
          <a:p>
            <a:pPr algn="ctr">
              <a:lnSpc>
                <a:spcPts val="3600"/>
              </a:lnSpc>
            </a:pPr>
            <a:r>
              <a:rPr lang="uk-UA" sz="3200" dirty="0" smtClean="0"/>
              <a:t>Дякую за увагу</a:t>
            </a:r>
            <a:r>
              <a:rPr lang="de-DE" sz="3200" dirty="0" smtClean="0"/>
              <a:t>!</a:t>
            </a:r>
            <a:endParaRPr lang="de-DE" sz="3300" dirty="0">
              <a:solidFill>
                <a:schemeClr val="tx1"/>
              </a:solidFill>
              <a:latin typeface="BundesSerif Office" charset="0"/>
              <a:ea typeface="BundesSerif Office" charset="0"/>
              <a:cs typeface="BundesSerif Offi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71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8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755578" y="1556804"/>
            <a:ext cx="7704856" cy="85215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Німеччина має правові норми щодо охорони землі та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абезпечення та збереження родючості землі</a:t>
            </a:r>
            <a:endParaRPr 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827584" y="692696"/>
            <a:ext cx="763284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9pPr>
          </a:lstStyle>
          <a:p>
            <a:r>
              <a:rPr lang="uk-UA" sz="28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Підсумок: охорона землі</a:t>
            </a:r>
            <a:endParaRPr lang="de-DE" sz="2400" b="1" dirty="0">
              <a:solidFill>
                <a:srgbClr val="C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83136"/>
            <a:ext cx="1237334" cy="175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83136"/>
            <a:ext cx="1202314" cy="170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932046" y="3717032"/>
            <a:ext cx="4032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ФМХСГ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домашня сторінка: земля</a:t>
            </a:r>
            <a:endParaRPr 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https://www.bmel.de/DE/Landwirtschaft/Pflanzenbau/Boden/_Texte/Boden.html;nn=5798726</a:t>
            </a:r>
          </a:p>
        </p:txBody>
      </p:sp>
      <p:sp>
        <p:nvSpPr>
          <p:cNvPr id="7" name="Rechteck 6"/>
          <p:cNvSpPr/>
          <p:nvPr/>
        </p:nvSpPr>
        <p:spPr>
          <a:xfrm>
            <a:off x="755576" y="2492896"/>
            <a:ext cx="7704856" cy="148374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Поряд з правовими нормами Федерацією та федеральними землями видаються брошури та рекомендації щодо доброї фахової практики господарської діяльності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Напр.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.. 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87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991" y="1572302"/>
            <a:ext cx="7775331" cy="4361111"/>
          </a:xfrm>
          <a:prstGeom prst="rect">
            <a:avLst/>
          </a:prstGeom>
        </p:spPr>
      </p:pic>
      <p:sp>
        <p:nvSpPr>
          <p:cNvPr id="6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altLang="de-DE" sz="2800" dirty="0"/>
              <a:t/>
            </a:r>
            <a:br>
              <a:rPr lang="de-DE" altLang="de-DE" sz="2800" dirty="0"/>
            </a:b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782516" y="177376"/>
            <a:ext cx="673845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42950">
              <a:lnSpc>
                <a:spcPct val="110000"/>
              </a:lnSpc>
            </a:pPr>
            <a:r>
              <a:rPr lang="uk-UA" altLang="de-DE" sz="2800" b="1" dirty="0" smtClean="0">
                <a:solidFill>
                  <a:srgbClr val="D21E14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Обтяження нітратами ґрунтових вод</a:t>
            </a:r>
            <a:endParaRPr lang="de-DE" altLang="de-DE" sz="2800" b="1" dirty="0">
              <a:solidFill>
                <a:srgbClr val="D21E14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hteck 1"/>
          <p:cNvSpPr>
            <a:spLocks noChangeArrowheads="1"/>
          </p:cNvSpPr>
          <p:nvPr/>
        </p:nvSpPr>
        <p:spPr bwMode="auto">
          <a:xfrm>
            <a:off x="844061" y="5949286"/>
            <a:ext cx="81004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Arial" panose="020B0604020202020204" pitchFamily="34" charset="0"/>
              <a:buChar char="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Arial" panose="020B0604020202020204" pitchFamily="34" charset="0"/>
              <a:buChar char="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Arial" panose="020B0604020202020204" pitchFamily="34" charset="0"/>
              <a:buChar char="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undesSans Regular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BundesSans Regular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undesSans Regular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undesSans Regular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undesSans Regular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undesSans Regular"/>
              </a:defRPr>
            </a:lvl9pPr>
          </a:lstStyle>
          <a:p>
            <a:pPr fontAlgn="auto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uk-UA" altLang="de-DE" sz="1800" dirty="0" smtClean="0">
                <a:solidFill>
                  <a:srgbClr val="0F3255"/>
                </a:solidFill>
                <a:latin typeface="Verdana"/>
              </a:rPr>
              <a:t>Розподіл за частотою середнього вмісту нітратів вимірювальних пунктів ЄС у період</a:t>
            </a:r>
            <a:r>
              <a:rPr lang="de-DE" altLang="de-DE" sz="1800" dirty="0" smtClean="0">
                <a:solidFill>
                  <a:srgbClr val="0F3255"/>
                </a:solidFill>
                <a:latin typeface="Verdana"/>
              </a:rPr>
              <a:t> 2008-2011 </a:t>
            </a:r>
            <a:r>
              <a:rPr lang="uk-UA" altLang="de-DE" sz="1800" dirty="0" smtClean="0">
                <a:solidFill>
                  <a:srgbClr val="0F3255"/>
                </a:solidFill>
                <a:latin typeface="Verdana"/>
              </a:rPr>
              <a:t>та</a:t>
            </a:r>
            <a:r>
              <a:rPr lang="de-DE" altLang="de-DE" sz="1800" dirty="0" smtClean="0">
                <a:solidFill>
                  <a:srgbClr val="0F3255"/>
                </a:solidFill>
                <a:latin typeface="Verdana"/>
              </a:rPr>
              <a:t> 2012-2014 (Quelle: Nitratbericht 2016)</a:t>
            </a:r>
            <a:endParaRPr lang="de-DE" altLang="de-DE" sz="1800" dirty="0">
              <a:solidFill>
                <a:srgbClr val="0F3255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2335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62963" y="1268761"/>
            <a:ext cx="8101525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0485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-352425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Tx/>
              <a:buNone/>
            </a:pPr>
            <a:r>
              <a:rPr lang="uk-UA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Мета закону полягає у тому, щоб</a:t>
            </a:r>
            <a:endParaRPr lang="de-DE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абезпечити живлення корисних рослин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de-DE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берігати або стало поліпшувати родючість землі, передусім типовий для місцевості та способу використання вміст гумусу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de-DE" altLang="de-DE" sz="2000" kern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endParaRPr lang="de-DE" altLang="de-DE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el 4"/>
          <p:cNvSpPr txBox="1">
            <a:spLocks/>
          </p:cNvSpPr>
          <p:nvPr/>
        </p:nvSpPr>
        <p:spPr>
          <a:xfrm>
            <a:off x="847725" y="404736"/>
            <a:ext cx="6696000" cy="648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742950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2pPr>
            <a:lvl3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3pPr>
            <a:lvl4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4pPr>
            <a:lvl5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5pPr>
            <a:lvl6pPr marL="4572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6pPr>
            <a:lvl7pPr marL="9144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7pPr>
            <a:lvl8pPr marL="13716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8pPr>
            <a:lvl9pPr marL="18288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9pPr>
          </a:lstStyle>
          <a:p>
            <a:pPr marL="0" marR="0" lvl="0" indent="0" algn="l" defTabSz="7429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altLang="de-DE" sz="2800" dirty="0" smtClean="0">
                <a:solidFill>
                  <a:srgbClr val="D21E14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Закон про удобрення</a:t>
            </a:r>
            <a:r>
              <a:rPr kumimoji="0" lang="de-DE" alt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21E14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, 2017</a:t>
            </a:r>
            <a:r>
              <a:rPr kumimoji="0" lang="uk-UA" alt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21E14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р.</a:t>
            </a:r>
            <a:r>
              <a:rPr kumimoji="0" lang="de-DE" alt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21E14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D21E1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27584" y="4509119"/>
            <a:ext cx="8101525" cy="159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0485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-352425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Забезпечити стале та ефективне стосовно ресурсів поводження з живильними речовинами при сільськогосподарському виготовленні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першу чергу по можливості уникати втрат поживних речовин та їхнього потрапляння у довкілля</a:t>
            </a:r>
            <a:endParaRPr lang="de-DE" sz="20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de-DE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ClrTx/>
              <a:buNone/>
              <a:defRPr/>
            </a:pPr>
            <a:endParaRPr lang="de-DE" altLang="de-DE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46056" y="2861320"/>
            <a:ext cx="8101525" cy="16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0485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-352425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запобігати або відвертати загрози для здоров‘я людей та тварин, а також для природного балансу</a:t>
            </a: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які можуть виникнути через виготовлення, введення в обіг чи використання засобів удобрення, допоміжних для землі речовин, допоміжних для рослин речовин та субстратів культур або внаслідок інших заходів з удобрення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de-DE" altLang="de-DE" sz="2000" kern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  <a:defRPr/>
            </a:pPr>
            <a:endParaRPr lang="de-DE" altLang="de-DE" sz="20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37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62963" y="1268761"/>
            <a:ext cx="7885501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0485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-352425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Постанова уточнює вимоги до доброї фахової практики удобрення та врегульовує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як зменшити пов‘язані з удобренням ризики, наприклад, втрату живильних речовин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3" name="Titel 4"/>
          <p:cNvSpPr txBox="1">
            <a:spLocks/>
          </p:cNvSpPr>
          <p:nvPr/>
        </p:nvSpPr>
        <p:spPr>
          <a:xfrm>
            <a:off x="847730" y="404736"/>
            <a:ext cx="7828731" cy="64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742950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2pPr>
            <a:lvl3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3pPr>
            <a:lvl4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4pPr>
            <a:lvl5pPr algn="l" defTabSz="74295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D0920"/>
                </a:solidFill>
                <a:latin typeface="Arial" charset="0"/>
                <a:ea typeface="Verdana" charset="0"/>
              </a:defRPr>
            </a:lvl5pPr>
            <a:lvl6pPr marL="4572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6pPr>
            <a:lvl7pPr marL="9144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7pPr>
            <a:lvl8pPr marL="13716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8pPr>
            <a:lvl9pPr marL="1828800" algn="l" defTabSz="74295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F3255"/>
                </a:solidFill>
                <a:latin typeface="Arial" charset="0"/>
                <a:ea typeface="Verdana" charset="0"/>
              </a:defRPr>
            </a:lvl9pPr>
          </a:lstStyle>
          <a:p>
            <a:pPr marL="0" marR="0" lvl="0" indent="0" algn="l" defTabSz="74295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21E14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Постанова про добрива</a:t>
            </a:r>
            <a:r>
              <a:rPr kumimoji="0" lang="de-DE" alt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21E14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, 2017 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D21E14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62963" y="2348880"/>
            <a:ext cx="7885501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0485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-352425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 Постанові наявні обмеження щодо внесення добрив, які містять азот та фосфор, залежно від місцевості та стану землі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врегульовуються часи заборони внесення засобів удобрення та висуваються вимоги до зберігання органічних засобів удобрення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62963" y="3740980"/>
            <a:ext cx="7885501" cy="141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04850" indent="-342900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6800" indent="-352425" algn="l" rtl="0" eaLnBrk="1" fontAlgn="base" hangingPunct="1">
              <a:spcBef>
                <a:spcPct val="20000"/>
              </a:spcBef>
              <a:spcAft>
                <a:spcPct val="20000"/>
              </a:spcAft>
              <a:buClr>
                <a:srgbClr val="F28502"/>
              </a:buClr>
              <a:buFont typeface="BundesSans Regular" pitchFamily="34" charset="0"/>
              <a:buChar char="→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defTabSz="449263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Порівняння поживних речовин містить оцінку надходження та виходу азоту та фосфору за рік удобрення, що минув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de-DE" altLang="de-D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74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 bwMode="auto">
          <a:xfrm>
            <a:off x="827592" y="692696"/>
            <a:ext cx="748982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9pPr>
          </a:lstStyle>
          <a:p>
            <a:r>
              <a:rPr lang="uk-UA" sz="2800" b="1" kern="0" dirty="0" smtClean="0">
                <a:solidFill>
                  <a:schemeClr val="tx1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Федеральний закон про охорону землі</a:t>
            </a:r>
            <a:r>
              <a:rPr lang="de-DE" sz="2800" b="1" kern="0" dirty="0" smtClean="0">
                <a:solidFill>
                  <a:schemeClr val="tx1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, 1998</a:t>
            </a:r>
            <a:r>
              <a:rPr lang="uk-UA" sz="2800" b="1" kern="0" dirty="0" smtClean="0">
                <a:solidFill>
                  <a:schemeClr val="tx1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 р.</a:t>
            </a:r>
            <a:endParaRPr lang="de-DE" sz="2800" b="1" kern="0" dirty="0" smtClean="0">
              <a:solidFill>
                <a:schemeClr val="tx1"/>
              </a:solidFill>
              <a:latin typeface="Calibri" panose="020F0502020204030204" pitchFamily="34" charset="0"/>
              <a:ea typeface="BundesSerif Office" charset="0"/>
              <a:cs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67711" y="1570430"/>
            <a:ext cx="7549698" cy="389824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2000" b="1" dirty="0">
                <a:latin typeface="Calibri"/>
                <a:ea typeface="Calibri"/>
                <a:cs typeface="Times New Roman"/>
              </a:rPr>
              <a:t>§ 1 </a:t>
            </a:r>
            <a:r>
              <a:rPr lang="de-DE" sz="2000" b="1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uk-UA" sz="2000" b="1" dirty="0" smtClean="0">
                <a:latin typeface="Calibri"/>
                <a:ea typeface="Calibri"/>
                <a:cs typeface="Times New Roman"/>
              </a:rPr>
              <a:t>Мета та засади закону</a:t>
            </a:r>
            <a:endParaRPr lang="de-DE" sz="2000" b="1" dirty="0"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sz="2000" b="1" dirty="0" smtClean="0">
                <a:latin typeface="Calibri"/>
                <a:ea typeface="Calibri"/>
                <a:cs typeface="Times New Roman"/>
              </a:rPr>
              <a:t>Стало забезпечувати або відновлювати функції землі</a:t>
            </a:r>
            <a:r>
              <a:rPr lang="de-DE" sz="2000" b="1" dirty="0" smtClean="0">
                <a:latin typeface="Calibri"/>
                <a:ea typeface="Calibri"/>
                <a:cs typeface="Times New Roman"/>
              </a:rPr>
              <a:t>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sz="2000" dirty="0" smtClean="0">
                <a:latin typeface="Calibri"/>
                <a:ea typeface="Calibri"/>
                <a:cs typeface="Times New Roman"/>
              </a:rPr>
              <a:t>Задля цього: </a:t>
            </a:r>
            <a:r>
              <a:rPr lang="uk-UA" sz="2000" b="1" dirty="0" smtClean="0">
                <a:latin typeface="Calibri"/>
                <a:ea typeface="Calibri"/>
                <a:cs typeface="Times New Roman"/>
              </a:rPr>
              <a:t>відвертати шкідливі зміни землі</a:t>
            </a:r>
            <a:endParaRPr lang="de-DE" sz="2000" b="1" dirty="0" smtClean="0"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Здійснювати санацію землі та залишкової екологічної шкоди, а також спричинене цим забруднення водойм та</a:t>
            </a:r>
            <a:endParaRPr lang="de-DE" sz="2000" dirty="0" smtClean="0">
              <a:solidFill>
                <a:schemeClr val="bg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sz="2000" b="1" dirty="0" smtClean="0">
                <a:latin typeface="Calibri"/>
                <a:ea typeface="Calibri"/>
                <a:cs typeface="Times New Roman"/>
              </a:rPr>
              <a:t>запобігати шкідливим впливам на землю</a:t>
            </a:r>
            <a:endParaRPr lang="de-DE" sz="2000" b="1" dirty="0"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У разі впливу на землю слід</a:t>
            </a: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</a:t>
            </a:r>
            <a:br>
              <a:rPr lang="de-DE" sz="2000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</a:b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- </a:t>
            </a:r>
            <a:r>
              <a:rPr lang="uk-UA" sz="2000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уникати погіршення її природних функцій, а також</a:t>
            </a: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</a:t>
            </a:r>
            <a:br>
              <a:rPr lang="de-DE" sz="2000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</a:b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- </a:t>
            </a:r>
            <a:r>
              <a:rPr lang="uk-UA" sz="2000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її функції архіву історії природи та культури</a:t>
            </a: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.  </a:t>
            </a:r>
            <a:endParaRPr lang="de-DE" sz="2000" dirty="0">
              <a:solidFill>
                <a:schemeClr val="bg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631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849924" y="105505"/>
            <a:ext cx="7930836" cy="696913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de-DE" altLang="de-DE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5 – </a:t>
            </a:r>
            <a:r>
              <a:rPr lang="uk-UA" altLang="de-DE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Особливі вимоги до використання добрив</a:t>
            </a:r>
            <a:endParaRPr lang="de-DE" altLang="de-DE" sz="28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5523" y="1124744"/>
            <a:ext cx="7694429" cy="445854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Не дозволяється внесення добрив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(N, P</a:t>
            </a:r>
            <a:r>
              <a:rPr lang="de-DE" altLang="de-DE" sz="2000" baseline="-250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lang="de-DE" altLang="de-DE" sz="2000" baseline="-250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r>
              <a:rPr lang="uk-UA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на затоплені, насичені водою, вкриті снігом та замерзлі землі</a:t>
            </a:r>
            <a:endParaRPr lang="de-DE" altLang="de-DE" sz="20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Замерзлі землі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lang="uk-UA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удобрення допустиме, якщо земля протягом дня відтає або відтає її пухка поверхня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lang="uk-UA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тож вона здатна приймати поживні речовини, і можна не побоюватися потрапляння поживних речовин до водойм чи на сусідні ділянки, а земля буде вкрита рослинами; в іншому випадку виникає загроза шкоди структурі чи ущільнення ґрунту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uk-UA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Рослини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lang="uk-UA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озимі культури, проміжні культури, луки</a:t>
            </a:r>
            <a:endParaRPr lang="de-DE" altLang="de-DE" sz="20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При внесенні азотних добрив наприкінці зими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lang="uk-UA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коли починається вегетація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r>
              <a:rPr lang="uk-UA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можна вносити не більше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 </a:t>
            </a:r>
            <a:r>
              <a:rPr lang="uk-UA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кг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de-DE" altLang="de-DE" sz="2000" dirty="0" err="1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Nges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lang="uk-UA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га</a:t>
            </a: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b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de-DE" altLang="de-DE" sz="20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9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 bwMode="auto">
          <a:xfrm>
            <a:off x="827592" y="692696"/>
            <a:ext cx="748982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9pPr>
          </a:lstStyle>
          <a:p>
            <a:r>
              <a:rPr lang="uk-UA" sz="2800" b="1" kern="0" dirty="0">
                <a:solidFill>
                  <a:schemeClr val="tx1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Федеральний закон про охорону землі</a:t>
            </a:r>
            <a:r>
              <a:rPr lang="de-DE" sz="2800" b="1" kern="0" dirty="0">
                <a:solidFill>
                  <a:schemeClr val="tx1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, 1998</a:t>
            </a:r>
            <a:r>
              <a:rPr lang="uk-UA" sz="2800" b="1" kern="0" dirty="0">
                <a:solidFill>
                  <a:schemeClr val="tx1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 р.</a:t>
            </a:r>
            <a:endParaRPr lang="de-DE" sz="2800" b="1" kern="0" dirty="0">
              <a:solidFill>
                <a:schemeClr val="tx1"/>
              </a:solidFill>
              <a:latin typeface="Calibri" panose="020F0502020204030204" pitchFamily="34" charset="0"/>
              <a:ea typeface="BundesSerif Office" charset="0"/>
              <a:cs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67710" y="1570425"/>
            <a:ext cx="7764729" cy="236680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Aft>
                <a:spcPts val="600"/>
              </a:spcAft>
            </a:pPr>
            <a:r>
              <a:rPr lang="de-DE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§ 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de-DE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Обов‘язок профілактичної діяльності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uk-UA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Власники земельних ділянок</a:t>
            </a: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особи, котрі розпоряджаються земельною ділянкою, та особи, які виконують певні роботи на земельних ділянках, що можуть призвести до зміни властивостей ґрунту, зобов‘язані здійснювати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профілактичну діяльність для запобігання шкідливих змін землі</a:t>
            </a:r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які можуть бути викликані використанням земельної ділянки або в зоні її впливу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de-D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59336" y="4005064"/>
            <a:ext cx="7764729" cy="135421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 panose="020F0502020204030204" pitchFamily="34" charset="0"/>
                <a:cs typeface="Calibri" panose="020F0502020204030204" pitchFamily="34" charset="0"/>
              </a:rPr>
              <a:t>Виконання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обов‘язку профілактичної діяльності при використанні землі у цілях сільського господарства</a:t>
            </a:r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випливає з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§ 17 Abs. 1 und 2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Профілактика забруднення ґрунтових вод  здійснюється відповідно до приписів водного законодавства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25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 bwMode="auto">
          <a:xfrm>
            <a:off x="827592" y="692696"/>
            <a:ext cx="748982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9pPr>
          </a:lstStyle>
          <a:p>
            <a:r>
              <a:rPr lang="uk-UA" sz="2800" b="1" kern="0" dirty="0">
                <a:solidFill>
                  <a:schemeClr val="tx1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Федеральний закон про охорону землі</a:t>
            </a:r>
            <a:r>
              <a:rPr lang="de-DE" sz="2800" b="1" kern="0" dirty="0">
                <a:solidFill>
                  <a:schemeClr val="tx1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, 1998</a:t>
            </a:r>
            <a:r>
              <a:rPr lang="uk-UA" sz="2800" b="1" kern="0" dirty="0">
                <a:solidFill>
                  <a:schemeClr val="tx1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 р.</a:t>
            </a:r>
            <a:endParaRPr lang="de-DE" sz="2800" b="1" kern="0" dirty="0">
              <a:solidFill>
                <a:schemeClr val="tx1"/>
              </a:solidFill>
              <a:latin typeface="Calibri" panose="020F0502020204030204" pitchFamily="34" charset="0"/>
              <a:ea typeface="BundesSerif Office" charset="0"/>
              <a:cs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67710" y="1196759"/>
            <a:ext cx="8124770" cy="127624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2400" b="1" dirty="0" smtClean="0">
                <a:latin typeface="Calibri"/>
                <a:ea typeface="Calibri"/>
                <a:cs typeface="Times New Roman"/>
              </a:rPr>
              <a:t>§ </a:t>
            </a:r>
            <a:r>
              <a:rPr lang="de-DE" sz="2400" b="1" dirty="0">
                <a:latin typeface="Calibri"/>
                <a:ea typeface="Calibri"/>
                <a:cs typeface="Times New Roman"/>
              </a:rPr>
              <a:t>17 </a:t>
            </a:r>
            <a:r>
              <a:rPr lang="de-DE" sz="2400" b="1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uk-UA" sz="2400" b="1" dirty="0" smtClean="0">
                <a:latin typeface="Calibri"/>
                <a:ea typeface="Calibri"/>
                <a:cs typeface="Times New Roman"/>
              </a:rPr>
              <a:t>Добра фахова практика у сільському господарстві</a:t>
            </a:r>
            <a:r>
              <a:rPr lang="de-DE" sz="2400" b="1" dirty="0" err="1" smtClean="0">
                <a:latin typeface="Calibri"/>
                <a:ea typeface="Calibri"/>
                <a:cs typeface="Times New Roman"/>
              </a:rPr>
              <a:t>aft</a:t>
            </a:r>
            <a:endParaRPr lang="de-DE" sz="2400" b="1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de-DE" dirty="0" smtClean="0">
                <a:latin typeface="Calibri"/>
                <a:ea typeface="Calibri"/>
                <a:cs typeface="Times New Roman"/>
              </a:rPr>
              <a:t>1</a:t>
            </a:r>
            <a:r>
              <a:rPr lang="de-DE" dirty="0">
                <a:latin typeface="Calibri"/>
                <a:ea typeface="Calibri"/>
                <a:cs typeface="Times New Roman"/>
              </a:rPr>
              <a:t>.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Обробляти землю відповідно до умов місцевості, погодних умов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,</a:t>
            </a:r>
            <a:endParaRPr lang="de-DE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de-DE" dirty="0">
                <a:latin typeface="Calibri"/>
                <a:ea typeface="Calibri"/>
                <a:cs typeface="Times New Roman"/>
              </a:rPr>
              <a:t>2. </a:t>
            </a:r>
            <a:r>
              <a:rPr lang="uk-UA" dirty="0">
                <a:latin typeface="Calibri"/>
                <a:ea typeface="Calibri"/>
                <a:cs typeface="Times New Roman"/>
              </a:rPr>
              <a:t>з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берігати або поліпшувати структуру землі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,</a:t>
            </a:r>
            <a:endParaRPr lang="de-DE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862" y="1687395"/>
            <a:ext cx="1131625" cy="159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767710" y="2420888"/>
            <a:ext cx="8124770" cy="183127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smtClean="0">
                <a:latin typeface="Calibri"/>
                <a:ea typeface="Calibri"/>
                <a:cs typeface="Times New Roman"/>
              </a:rPr>
              <a:t>3</a:t>
            </a:r>
            <a:r>
              <a:rPr lang="de-DE" dirty="0">
                <a:latin typeface="Calibri"/>
                <a:ea typeface="Calibri"/>
                <a:cs typeface="Times New Roman"/>
              </a:rPr>
              <a:t>. </a:t>
            </a:r>
            <a:r>
              <a:rPr lang="uk-UA" dirty="0">
                <a:latin typeface="Calibri"/>
                <a:ea typeface="Calibri"/>
                <a:cs typeface="Times New Roman"/>
              </a:rPr>
              <a:t>м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аксимально уникати ущільнення ґрунтів, у першу чергу завдяки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 </a:t>
            </a:r>
            <a:br>
              <a:rPr lang="de-DE" dirty="0" smtClean="0">
                <a:latin typeface="Calibri"/>
                <a:ea typeface="Calibri"/>
                <a:cs typeface="Times New Roman"/>
              </a:rPr>
            </a:br>
            <a:r>
              <a:rPr lang="de-DE" dirty="0" smtClean="0">
                <a:latin typeface="Calibri"/>
                <a:ea typeface="Calibri"/>
                <a:cs typeface="Times New Roman"/>
              </a:rPr>
              <a:t>   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врахуванню виду ґрунту, його вологості та тиску на ґрунт 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/>
            </a:r>
            <a:br>
              <a:rPr lang="de-DE" dirty="0" smtClean="0">
                <a:latin typeface="Calibri"/>
                <a:ea typeface="Calibri"/>
                <a:cs typeface="Times New Roman"/>
              </a:rPr>
            </a:br>
            <a:r>
              <a:rPr lang="de-DE" dirty="0" smtClean="0">
                <a:latin typeface="Calibri"/>
                <a:ea typeface="Calibri"/>
                <a:cs typeface="Times New Roman"/>
              </a:rPr>
              <a:t>   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сільськогосподарської техніки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,</a:t>
            </a:r>
            <a:endParaRPr lang="de-DE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de-DE" dirty="0" smtClean="0">
                <a:latin typeface="Calibri"/>
                <a:ea typeface="Calibri"/>
                <a:cs typeface="Times New Roman"/>
              </a:rPr>
              <a:t>4</a:t>
            </a:r>
            <a:r>
              <a:rPr lang="de-DE" dirty="0">
                <a:latin typeface="Calibri"/>
                <a:ea typeface="Calibri"/>
                <a:cs typeface="Times New Roman"/>
              </a:rPr>
              <a:t>.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уникати виймання (знесення) землі шляхом адаптації до місцевих умов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/>
            </a:r>
            <a:br>
              <a:rPr lang="de-DE" dirty="0" smtClean="0">
                <a:latin typeface="Calibri"/>
                <a:ea typeface="Calibri"/>
                <a:cs typeface="Times New Roman"/>
              </a:rPr>
            </a:br>
            <a:r>
              <a:rPr lang="de-DE" dirty="0" smtClean="0">
                <a:latin typeface="Calibri"/>
                <a:ea typeface="Calibri"/>
                <a:cs typeface="Times New Roman"/>
              </a:rPr>
              <a:t>    - 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особливо шляхом врахування нахилу схилів, водних та вітрових умов, а 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/>
            </a:r>
            <a:br>
              <a:rPr lang="de-DE" dirty="0" smtClean="0">
                <a:latin typeface="Calibri"/>
                <a:ea typeface="Calibri"/>
                <a:cs typeface="Times New Roman"/>
              </a:rPr>
            </a:br>
            <a:r>
              <a:rPr lang="de-DE" dirty="0" smtClean="0">
                <a:latin typeface="Calibri"/>
                <a:ea typeface="Calibri"/>
                <a:cs typeface="Times New Roman"/>
              </a:rPr>
              <a:t>   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також ґрунтового покрову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,</a:t>
            </a:r>
            <a:endParaRPr lang="de-DE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64812" y="4221088"/>
            <a:ext cx="8124770" cy="218521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smtClean="0">
                <a:latin typeface="Calibri"/>
                <a:ea typeface="Calibri"/>
                <a:cs typeface="Times New Roman"/>
              </a:rPr>
              <a:t>5</a:t>
            </a:r>
            <a:r>
              <a:rPr lang="de-DE" dirty="0">
                <a:latin typeface="Calibri"/>
                <a:ea typeface="Calibri"/>
                <a:cs typeface="Times New Roman"/>
              </a:rPr>
              <a:t>.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зберігати природні структурні елементи ділянок, необхідні для охорони землі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/>
            </a:r>
            <a:br>
              <a:rPr lang="de-DE" dirty="0" smtClean="0">
                <a:latin typeface="Calibri"/>
                <a:ea typeface="Calibri"/>
                <a:cs typeface="Times New Roman"/>
              </a:rPr>
            </a:br>
            <a:r>
              <a:rPr lang="de-DE" dirty="0" smtClean="0">
                <a:latin typeface="Calibri"/>
                <a:ea typeface="Calibri"/>
                <a:cs typeface="Times New Roman"/>
              </a:rPr>
              <a:t>    (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зокрема, живі огорожі, кущі чи гайки на полях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,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межі та польові тераси),</a:t>
            </a:r>
            <a:endParaRPr lang="de-DE" dirty="0" smtClean="0">
              <a:latin typeface="Calibri"/>
              <a:ea typeface="Calibri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de-DE" dirty="0" smtClean="0">
                <a:latin typeface="Calibri"/>
                <a:ea typeface="Calibri"/>
                <a:cs typeface="Times New Roman"/>
              </a:rPr>
              <a:t>6. </a:t>
            </a:r>
            <a:r>
              <a:rPr lang="uk-UA" dirty="0">
                <a:latin typeface="Calibri"/>
                <a:ea typeface="Calibri"/>
                <a:cs typeface="Times New Roman"/>
              </a:rPr>
              <a:t>з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берігати або підвищувати біологічну активність землі шляхом відповідних 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/>
            </a:r>
            <a:br>
              <a:rPr lang="de-DE" dirty="0" smtClean="0">
                <a:latin typeface="Calibri"/>
                <a:ea typeface="Calibri"/>
                <a:cs typeface="Times New Roman"/>
              </a:rPr>
            </a:br>
            <a:r>
              <a:rPr lang="de-DE" dirty="0" smtClean="0">
                <a:latin typeface="Calibri"/>
                <a:ea typeface="Calibri"/>
                <a:cs typeface="Times New Roman"/>
              </a:rPr>
              <a:t>   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сівозмін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,</a:t>
            </a:r>
          </a:p>
          <a:p>
            <a:pPr>
              <a:spcAft>
                <a:spcPts val="0"/>
              </a:spcAft>
            </a:pPr>
            <a:r>
              <a:rPr lang="de-DE" dirty="0" smtClean="0">
                <a:latin typeface="Calibri"/>
                <a:ea typeface="Calibri"/>
                <a:cs typeface="Times New Roman"/>
              </a:rPr>
              <a:t>7</a:t>
            </a:r>
            <a:r>
              <a:rPr lang="de-DE" dirty="0">
                <a:latin typeface="Calibri"/>
                <a:ea typeface="Calibri"/>
                <a:cs typeface="Times New Roman"/>
              </a:rPr>
              <a:t>.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зберігати типовий для місцевості вміст гумусу в землі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 –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передусім завдяки 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 </a:t>
            </a:r>
            <a:br>
              <a:rPr lang="de-DE" dirty="0" smtClean="0">
                <a:latin typeface="Calibri"/>
                <a:ea typeface="Calibri"/>
                <a:cs typeface="Times New Roman"/>
              </a:rPr>
            </a:br>
            <a:r>
              <a:rPr lang="de-DE" dirty="0" smtClean="0">
                <a:latin typeface="Calibri"/>
                <a:ea typeface="Calibri"/>
                <a:cs typeface="Times New Roman"/>
              </a:rPr>
              <a:t>   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достатньому внесенню органічної субстанції або шляхом зменшення 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/>
            </a:r>
            <a:br>
              <a:rPr lang="de-DE" dirty="0" smtClean="0">
                <a:latin typeface="Calibri"/>
                <a:ea typeface="Calibri"/>
                <a:cs typeface="Times New Roman"/>
              </a:rPr>
            </a:br>
            <a:r>
              <a:rPr lang="de-DE" dirty="0" smtClean="0">
                <a:latin typeface="Calibri"/>
                <a:ea typeface="Calibri"/>
                <a:cs typeface="Times New Roman"/>
              </a:rPr>
              <a:t>                     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інтенсивності обробки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.</a:t>
            </a:r>
            <a:endParaRPr lang="de-DE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220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 bwMode="auto">
          <a:xfrm>
            <a:off x="827584" y="692696"/>
            <a:ext cx="784887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9pPr>
          </a:lstStyle>
          <a:p>
            <a:pPr>
              <a:lnSpc>
                <a:spcPts val="3000"/>
              </a:lnSpc>
            </a:pPr>
            <a:r>
              <a:rPr lang="uk-UA" sz="2800" b="1" kern="0" dirty="0" smtClean="0">
                <a:solidFill>
                  <a:schemeClr val="tx1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Федеральна постанова про охорону землі та залишкову екологічну шкоду</a:t>
            </a:r>
            <a:r>
              <a:rPr lang="de-DE" sz="2800" b="1" kern="0" dirty="0" smtClean="0">
                <a:solidFill>
                  <a:schemeClr val="tx1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 </a:t>
            </a:r>
            <a:r>
              <a:rPr lang="de-DE" sz="2800" b="1" kern="0" dirty="0">
                <a:solidFill>
                  <a:schemeClr val="tx1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(</a:t>
            </a:r>
            <a:r>
              <a:rPr lang="de-DE" sz="2800" b="1" kern="0" dirty="0" err="1">
                <a:solidFill>
                  <a:schemeClr val="tx1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BBodSchV</a:t>
            </a:r>
            <a:r>
              <a:rPr lang="de-DE" sz="2800" b="1" kern="0" dirty="0">
                <a:solidFill>
                  <a:schemeClr val="tx1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), </a:t>
            </a:r>
            <a:r>
              <a:rPr lang="de-DE" sz="2800" b="1" kern="0" dirty="0" smtClean="0">
                <a:solidFill>
                  <a:schemeClr val="tx1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1999</a:t>
            </a:r>
            <a:r>
              <a:rPr lang="uk-UA" sz="2800" b="1" kern="0" dirty="0" smtClean="0">
                <a:solidFill>
                  <a:schemeClr val="tx1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 р.</a:t>
            </a:r>
            <a:endParaRPr lang="de-DE" sz="2800" b="1" kern="0" dirty="0" smtClean="0">
              <a:solidFill>
                <a:schemeClr val="tx1"/>
              </a:solidFill>
              <a:latin typeface="Calibri" panose="020F0502020204030204" pitchFamily="34" charset="0"/>
              <a:ea typeface="BundesSerif Office" charset="0"/>
              <a:cs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67710" y="1570429"/>
            <a:ext cx="7980753" cy="40780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Aft>
                <a:spcPts val="600"/>
              </a:spcAft>
            </a:pPr>
            <a:r>
              <a:rPr lang="uk-UA" dirty="0" smtClean="0">
                <a:latin typeface="Calibri"/>
                <a:ea typeface="Calibri"/>
                <a:cs typeface="Times New Roman"/>
              </a:rPr>
              <a:t>Чинність цієї Постанови поширюється на</a:t>
            </a:r>
            <a:endParaRPr lang="de-DE" dirty="0">
              <a:latin typeface="Calibri"/>
              <a:ea typeface="Calibri"/>
              <a:cs typeface="Times New Roman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b="1" dirty="0">
                <a:latin typeface="Calibri"/>
                <a:ea typeface="Calibri"/>
                <a:cs typeface="Times New Roman"/>
              </a:rPr>
              <a:t>д</a:t>
            </a:r>
            <a:r>
              <a:rPr lang="uk-UA" b="1" dirty="0" smtClean="0">
                <a:latin typeface="Calibri"/>
                <a:ea typeface="Calibri"/>
                <a:cs typeface="Times New Roman"/>
              </a:rPr>
              <a:t>ослідження та оцінку підозрілих земель, ділянок, де може бути залишкова екологічна шкода</a:t>
            </a:r>
            <a:r>
              <a:rPr lang="de-DE" b="1" dirty="0" smtClean="0">
                <a:latin typeface="Calibri"/>
                <a:ea typeface="Calibri"/>
                <a:cs typeface="Times New Roman"/>
              </a:rPr>
              <a:t>, </a:t>
            </a:r>
            <a:r>
              <a:rPr lang="uk-UA" b="1" dirty="0" smtClean="0">
                <a:latin typeface="Calibri"/>
                <a:ea typeface="Calibri"/>
                <a:cs typeface="Times New Roman"/>
              </a:rPr>
              <a:t>шкідливих змін ґрунтів та залишкової шкоди,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а також на вимоги щодо відбирання проб, проведення аналізів та забезпечення якості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вимоги щодо відвернення загроз шляхом заходів з знезаражування та інших заходів безпеки, а також шляхом інших заходів охорони та обмеження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додаткові вимоги до санаційних досліджень та планів санації за наявності певних видів залишкової екологічної шкоди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</a:t>
            </a:r>
            <a:endParaRPr lang="de-DE" dirty="0">
              <a:solidFill>
                <a:schemeClr val="bg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b="1" dirty="0" smtClean="0">
                <a:latin typeface="Calibri"/>
                <a:ea typeface="Calibri"/>
                <a:cs typeface="Times New Roman"/>
              </a:rPr>
              <a:t>вимоги до профілактики виникнення шкідливих змін ґрунтів</a:t>
            </a:r>
            <a:r>
              <a:rPr lang="de-DE" b="1" dirty="0" smtClean="0">
                <a:latin typeface="Calibri"/>
                <a:ea typeface="Calibri"/>
                <a:cs typeface="Times New Roman"/>
              </a:rPr>
              <a:t> (§ 7)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, </a:t>
            </a:r>
            <a:r>
              <a:rPr lang="uk-UA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а також вимоги щодо внесення матеріалів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</a:t>
            </a:r>
            <a:endParaRPr lang="de-DE" dirty="0">
              <a:solidFill>
                <a:schemeClr val="bg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Встановлення контрольних та оперативних показників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, </a:t>
            </a:r>
            <a:r>
              <a:rPr lang="uk-UA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а також профілактичних показників, у тому числі додаткового обтяження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</a:t>
            </a:r>
            <a:endParaRPr lang="de-DE" dirty="0">
              <a:solidFill>
                <a:schemeClr val="bg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9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767710" y="1196768"/>
            <a:ext cx="8268786" cy="149476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/>
                <a:ea typeface="Calibri"/>
                <a:cs typeface="Times New Roman"/>
              </a:rPr>
              <a:t>Прямі виплати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: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власники підприємств, котрі хочуть отримати базову премію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,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повинні застосовувати певні методи господарювання, які сприяють охороні клімату та довкілля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 (Cross </a:t>
            </a:r>
            <a:r>
              <a:rPr lang="de-DE" dirty="0">
                <a:latin typeface="Calibri"/>
                <a:ea typeface="Calibri"/>
                <a:cs typeface="Times New Roman"/>
              </a:rPr>
              <a:t>Compliance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згідно з Постановою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de-DE" dirty="0">
                <a:latin typeface="Calibri"/>
                <a:ea typeface="Calibri"/>
                <a:cs typeface="Times New Roman"/>
              </a:rPr>
              <a:t>(EU) Nr. 1307/2013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) </a:t>
            </a:r>
            <a:endParaRPr lang="de-DE" dirty="0"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/>
                <a:ea typeface="Calibri"/>
                <a:cs typeface="Times New Roman"/>
              </a:rPr>
              <a:t>Подібною виплатою є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:  </a:t>
            </a:r>
            <a:r>
              <a:rPr lang="de-DE" dirty="0">
                <a:latin typeface="Calibri"/>
                <a:ea typeface="Calibri"/>
                <a:cs typeface="Times New Roman"/>
              </a:rPr>
              <a:t>"</a:t>
            </a:r>
            <a:r>
              <a:rPr lang="de-DE" dirty="0" err="1">
                <a:latin typeface="Calibri"/>
                <a:ea typeface="Calibri"/>
                <a:cs typeface="Times New Roman"/>
              </a:rPr>
              <a:t>Greening</a:t>
            </a:r>
            <a:r>
              <a:rPr lang="de-DE" dirty="0">
                <a:latin typeface="Calibri"/>
                <a:ea typeface="Calibri"/>
                <a:cs typeface="Times New Roman"/>
              </a:rPr>
              <a:t>-Prämie" </a:t>
            </a:r>
            <a:endParaRPr lang="de-DE" dirty="0" smtClean="0">
              <a:latin typeface="Calibri"/>
              <a:ea typeface="Calibri"/>
              <a:cs typeface="Times New Roman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827592" y="411634"/>
            <a:ext cx="7489825" cy="78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9pPr>
          </a:lstStyle>
          <a:p>
            <a:r>
              <a:rPr lang="uk-UA" sz="2800" b="1" kern="0" dirty="0" smtClean="0">
                <a:solidFill>
                  <a:schemeClr val="tx1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Спільна аграрна політика</a:t>
            </a:r>
            <a:endParaRPr lang="de-DE" sz="2800" b="1" kern="0" dirty="0">
              <a:solidFill>
                <a:schemeClr val="tx1"/>
              </a:solidFill>
              <a:latin typeface="Calibri" panose="020F0502020204030204" pitchFamily="34" charset="0"/>
              <a:ea typeface="BundesSerif Office" charset="0"/>
              <a:cs typeface="Calibri" panose="020F050202020403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67710" y="2708920"/>
            <a:ext cx="8268786" cy="321575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/>
                <a:ea typeface="Calibri"/>
                <a:cs typeface="Times New Roman"/>
              </a:rPr>
              <a:t>Складова частина цього припису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: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зобов‘язання щодо так званої диверсифікації вирощування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/>
            </a:r>
            <a:br>
              <a:rPr lang="de-DE" dirty="0" smtClean="0">
                <a:latin typeface="Calibri"/>
                <a:ea typeface="Calibri"/>
                <a:cs typeface="Times New Roman"/>
              </a:rPr>
            </a:br>
            <a:r>
              <a:rPr lang="de-DE" dirty="0" smtClean="0">
                <a:latin typeface="Calibri"/>
                <a:ea typeface="Calibri"/>
                <a:cs typeface="Times New Roman"/>
              </a:rPr>
              <a:t>-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мінімальні вимоги щодо кількості та максимально допустимих часток окремих сільськогосподарських культур на всіх землях підприємства</a:t>
            </a:r>
            <a:endParaRPr lang="de-DE" dirty="0" smtClean="0"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/>
                <a:ea typeface="Calibri"/>
                <a:cs typeface="Times New Roman"/>
              </a:rPr>
              <a:t>Кожний отримувач прямих сільськогосподарських виплат зобов‘язаний у </a:t>
            </a:r>
            <a:r>
              <a:rPr lang="uk-UA" dirty="0">
                <a:latin typeface="Calibri"/>
                <a:ea typeface="Calibri"/>
                <a:cs typeface="Times New Roman"/>
              </a:rPr>
              <a:t>р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амках 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Cross </a:t>
            </a:r>
            <a:r>
              <a:rPr lang="de-DE" dirty="0">
                <a:latin typeface="Calibri"/>
                <a:ea typeface="Calibri"/>
                <a:cs typeface="Times New Roman"/>
              </a:rPr>
              <a:t>Compliance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утримувати свої сільськогосподарські землі у доброму сільськогосподарському та екологічному стані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de-DE" dirty="0">
                <a:latin typeface="Calibri"/>
                <a:ea typeface="Calibri"/>
                <a:cs typeface="Times New Roman"/>
              </a:rPr>
              <a:t>(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GLÖZ)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Конкретний вигляд стандартів</a:t>
            </a:r>
            <a:r>
              <a:rPr lang="de-DE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GLÖZ</a:t>
            </a:r>
            <a:r>
              <a:rPr lang="uk-UA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у Німеччині встановлений у Постанові про аграрні виплати та зобов‘язання (</a:t>
            </a:r>
            <a:r>
              <a:rPr lang="de-DE" dirty="0" err="1" smtClean="0">
                <a:latin typeface="Calibri"/>
                <a:ea typeface="Calibri"/>
                <a:cs typeface="Times New Roman"/>
              </a:rPr>
              <a:t>AgrarZahlVerpflV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)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 </a:t>
            </a:r>
            <a:endParaRPr lang="de-DE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06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611560" y="1196752"/>
            <a:ext cx="8124770" cy="13665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/>
                <a:ea typeface="Calibri"/>
                <a:cs typeface="Times New Roman"/>
              </a:rPr>
              <a:t>Німеччина має обов‘язкові стандарти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 GLÖZ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 з мінімальними вимогами щодо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:  </a:t>
            </a:r>
            <a:br>
              <a:rPr lang="de-DE" dirty="0" smtClean="0">
                <a:latin typeface="Calibri"/>
                <a:ea typeface="Calibri"/>
                <a:cs typeface="Times New Roman"/>
              </a:rPr>
            </a:br>
            <a:r>
              <a:rPr lang="de-DE" dirty="0" smtClean="0">
                <a:latin typeface="Calibri"/>
                <a:ea typeface="Calibri"/>
                <a:cs typeface="Times New Roman"/>
              </a:rPr>
              <a:t>- </a:t>
            </a:r>
            <a:r>
              <a:rPr lang="ru-RU" dirty="0" smtClean="0">
                <a:latin typeface="Calibri"/>
                <a:ea typeface="Calibri"/>
                <a:cs typeface="Times New Roman"/>
              </a:rPr>
              <a:t>ґрунтового покрову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/>
            </a:r>
            <a:br>
              <a:rPr lang="de-DE" dirty="0" smtClean="0">
                <a:latin typeface="Calibri"/>
                <a:ea typeface="Calibri"/>
                <a:cs typeface="Times New Roman"/>
              </a:rPr>
            </a:br>
            <a:r>
              <a:rPr lang="de-DE" dirty="0" smtClean="0">
                <a:latin typeface="Calibri"/>
                <a:ea typeface="Calibri"/>
                <a:cs typeface="Times New Roman"/>
              </a:rPr>
              <a:t>-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захисту від ерозії та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/>
            </a:r>
            <a:br>
              <a:rPr lang="de-DE" dirty="0" smtClean="0">
                <a:latin typeface="Calibri"/>
                <a:ea typeface="Calibri"/>
                <a:cs typeface="Times New Roman"/>
              </a:rPr>
            </a:br>
            <a:r>
              <a:rPr lang="de-DE" dirty="0" smtClean="0">
                <a:latin typeface="Calibri"/>
                <a:ea typeface="Calibri"/>
                <a:cs typeface="Times New Roman"/>
              </a:rPr>
              <a:t>-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збереження органічної субстанції</a:t>
            </a:r>
            <a:endParaRPr lang="de-DE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682583" y="411634"/>
            <a:ext cx="7489825" cy="78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BundesSerif Regular" pitchFamily="18" charset="0"/>
              </a:defRPr>
            </a:lvl9pPr>
          </a:lstStyle>
          <a:p>
            <a:r>
              <a:rPr lang="uk-UA" sz="2800" b="1" kern="0" dirty="0" smtClean="0">
                <a:solidFill>
                  <a:schemeClr val="tx1"/>
                </a:solidFill>
                <a:latin typeface="Calibri" panose="020F0502020204030204" pitchFamily="34" charset="0"/>
                <a:ea typeface="BundesSerif Office" charset="0"/>
                <a:cs typeface="Calibri" panose="020F0502020204030204" pitchFamily="34" charset="0"/>
              </a:rPr>
              <a:t>Спільна аграрна політика</a:t>
            </a:r>
            <a:endParaRPr lang="de-DE" sz="2800" b="1" kern="0" dirty="0">
              <a:solidFill>
                <a:schemeClr val="tx1"/>
              </a:solidFill>
              <a:latin typeface="Calibri" panose="020F0502020204030204" pitchFamily="34" charset="0"/>
              <a:ea typeface="BundesSerif Office" charset="0"/>
              <a:cs typeface="Calibri" panose="020F050202020403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11560" y="2748277"/>
            <a:ext cx="8208912" cy="321575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 smtClean="0">
                <a:latin typeface="Calibri"/>
                <a:ea typeface="Calibri"/>
                <a:cs typeface="Times New Roman"/>
              </a:rPr>
              <a:t>Стандарти </a:t>
            </a:r>
            <a:r>
              <a:rPr lang="de-DE" b="1" dirty="0" smtClean="0">
                <a:latin typeface="Calibri"/>
                <a:ea typeface="Calibri"/>
                <a:cs typeface="Times New Roman"/>
              </a:rPr>
              <a:t>GLÖZ «</a:t>
            </a:r>
            <a:r>
              <a:rPr lang="uk-UA" b="1" dirty="0" smtClean="0">
                <a:latin typeface="Calibri"/>
                <a:ea typeface="Calibri"/>
                <a:cs typeface="Times New Roman"/>
              </a:rPr>
              <a:t>Мінімальні вимоги до ґрунтового покрову»</a:t>
            </a:r>
            <a:r>
              <a:rPr lang="de-DE" b="1" dirty="0" smtClean="0">
                <a:latin typeface="Calibri"/>
                <a:ea typeface="Calibri"/>
                <a:cs typeface="Times New Roman"/>
              </a:rPr>
              <a:t> </a:t>
            </a:r>
            <a:br>
              <a:rPr lang="de-DE" b="1" dirty="0" smtClean="0">
                <a:latin typeface="Calibri"/>
                <a:ea typeface="Calibri"/>
                <a:cs typeface="Times New Roman"/>
              </a:rPr>
            </a:br>
            <a:r>
              <a:rPr lang="de-DE" b="1" dirty="0" smtClean="0">
                <a:latin typeface="Calibri"/>
                <a:ea typeface="Calibri"/>
                <a:cs typeface="Times New Roman"/>
              </a:rPr>
              <a:t>§ </a:t>
            </a:r>
            <a:r>
              <a:rPr lang="de-DE" b="1" dirty="0">
                <a:latin typeface="Calibri"/>
                <a:ea typeface="Calibri"/>
                <a:cs typeface="Times New Roman"/>
              </a:rPr>
              <a:t>5 </a:t>
            </a:r>
            <a:r>
              <a:rPr lang="de-DE" b="1" dirty="0" err="1" smtClean="0">
                <a:latin typeface="Calibri"/>
                <a:ea typeface="Calibri"/>
                <a:cs typeface="Times New Roman"/>
              </a:rPr>
              <a:t>AgrarZahlVerpflV</a:t>
            </a:r>
            <a:r>
              <a:rPr lang="de-DE" b="1" dirty="0" smtClean="0">
                <a:latin typeface="Calibri"/>
                <a:ea typeface="Calibri"/>
                <a:cs typeface="Times New Roman"/>
              </a:rPr>
              <a:t>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/>
                <a:ea typeface="Calibri"/>
                <a:cs typeface="Times New Roman"/>
              </a:rPr>
              <a:t>Землі, що не використовуються, смуги на краю поля, буферні смуги та смуги біля узлісся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,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які фермери виділяють як так звані першочергові екологічні землі у рамках сільськогосподарських методів, що сприяють охороні клімату та довкілля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, </a:t>
            </a:r>
            <a:r>
              <a:rPr lang="uk-UA" dirty="0" smtClean="0">
                <a:latin typeface="Calibri"/>
                <a:ea typeface="Calibri"/>
                <a:cs typeface="Times New Roman"/>
              </a:rPr>
              <a:t>мають озеленюватися або має бути забезпечене їхнє самостійне озеленення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.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uk-UA" dirty="0" smtClean="0">
                <a:latin typeface="Calibri"/>
                <a:ea typeface="Calibri"/>
                <a:cs typeface="Times New Roman"/>
              </a:rPr>
              <a:t>Обов‘язок щодо озеленення завжди поширюється на всі землі, що не використовуються або законсервовані</a:t>
            </a:r>
            <a:r>
              <a:rPr lang="de-DE" dirty="0" smtClean="0">
                <a:latin typeface="Calibri"/>
                <a:ea typeface="Calibri"/>
                <a:cs typeface="Times New Roman"/>
              </a:rPr>
              <a:t>.</a:t>
            </a:r>
            <a:endParaRPr lang="de-DE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884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Corporate Design deutsch 4-3">
  <a:themeElements>
    <a:clrScheme name="BMEL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4DAE46"/>
      </a:accent1>
      <a:accent2>
        <a:srgbClr val="008845"/>
      </a:accent2>
      <a:accent3>
        <a:srgbClr val="00543E"/>
      </a:accent3>
      <a:accent4>
        <a:srgbClr val="003629"/>
      </a:accent4>
      <a:accent5>
        <a:srgbClr val="E4EFCE"/>
      </a:accent5>
      <a:accent6>
        <a:srgbClr val="B2D59C"/>
      </a:accent6>
      <a:hlink>
        <a:srgbClr val="5F5F5F"/>
      </a:hlink>
      <a:folHlink>
        <a:srgbClr val="919191"/>
      </a:folHlink>
    </a:clrScheme>
    <a:fontScheme name="Standarddesign">
      <a:majorFont>
        <a:latin typeface="BundesSerif Regular"/>
        <a:ea typeface=""/>
        <a:cs typeface=""/>
      </a:majorFont>
      <a:minorFont>
        <a:latin typeface="BundesSans Regula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nhaltsseiten">
  <a:themeElements>
    <a:clrScheme name="KTBL">
      <a:dk1>
        <a:srgbClr val="0F3255"/>
      </a:dk1>
      <a:lt1>
        <a:srgbClr val="FFFFFF"/>
      </a:lt1>
      <a:dk2>
        <a:srgbClr val="0F3255"/>
      </a:dk2>
      <a:lt2>
        <a:srgbClr val="C3CDD7"/>
      </a:lt2>
      <a:accent1>
        <a:srgbClr val="0F3255"/>
      </a:accent1>
      <a:accent2>
        <a:srgbClr val="4B6580"/>
      </a:accent2>
      <a:accent3>
        <a:srgbClr val="8799AA"/>
      </a:accent3>
      <a:accent4>
        <a:srgbClr val="D21E14"/>
      </a:accent4>
      <a:accent5>
        <a:srgbClr val="FAC300"/>
      </a:accent5>
      <a:accent6>
        <a:srgbClr val="96CD0F"/>
      </a:accent6>
      <a:hlink>
        <a:srgbClr val="0000FF"/>
      </a:hlink>
      <a:folHlink>
        <a:srgbClr val="800080"/>
      </a:folHlink>
    </a:clrScheme>
    <a:fontScheme name="KTBL-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ster Mai mit Beispielen.potx" id="{B1F6C22D-82A9-4272-84EE-0CF75C06429E}" vid="{4E6B3D46-17DA-4684-99D1-7E4E36987CA8}"/>
    </a:ext>
  </a:extLst>
</a:theme>
</file>

<file path=ppt/theme/theme3.xml><?xml version="1.0" encoding="utf-8"?>
<a:theme xmlns:a="http://schemas.openxmlformats.org/drawingml/2006/main" name="1_Corporate Design deutsch 4-3">
  <a:themeElements>
    <a:clrScheme name="BMEL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4DAE46"/>
      </a:accent1>
      <a:accent2>
        <a:srgbClr val="008845"/>
      </a:accent2>
      <a:accent3>
        <a:srgbClr val="00543E"/>
      </a:accent3>
      <a:accent4>
        <a:srgbClr val="003629"/>
      </a:accent4>
      <a:accent5>
        <a:srgbClr val="E4EFCE"/>
      </a:accent5>
      <a:accent6>
        <a:srgbClr val="B2D59C"/>
      </a:accent6>
      <a:hlink>
        <a:srgbClr val="5F5F5F"/>
      </a:hlink>
      <a:folHlink>
        <a:srgbClr val="919191"/>
      </a:folHlink>
    </a:clrScheme>
    <a:fontScheme name="Standarddesign">
      <a:majorFont>
        <a:latin typeface="BundesSerif Regular"/>
        <a:ea typeface=""/>
        <a:cs typeface=""/>
      </a:majorFont>
      <a:minorFont>
        <a:latin typeface="BundesSans Regula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Inhaltsseiten">
  <a:themeElements>
    <a:clrScheme name="KTBL">
      <a:dk1>
        <a:srgbClr val="0F3255"/>
      </a:dk1>
      <a:lt1>
        <a:srgbClr val="FFFFFF"/>
      </a:lt1>
      <a:dk2>
        <a:srgbClr val="0F3255"/>
      </a:dk2>
      <a:lt2>
        <a:srgbClr val="C3CDD7"/>
      </a:lt2>
      <a:accent1>
        <a:srgbClr val="0F3255"/>
      </a:accent1>
      <a:accent2>
        <a:srgbClr val="4B6580"/>
      </a:accent2>
      <a:accent3>
        <a:srgbClr val="8799AA"/>
      </a:accent3>
      <a:accent4>
        <a:srgbClr val="D21E14"/>
      </a:accent4>
      <a:accent5>
        <a:srgbClr val="FAC300"/>
      </a:accent5>
      <a:accent6>
        <a:srgbClr val="96CD0F"/>
      </a:accent6>
      <a:hlink>
        <a:srgbClr val="0000FF"/>
      </a:hlink>
      <a:folHlink>
        <a:srgbClr val="800080"/>
      </a:folHlink>
    </a:clrScheme>
    <a:fontScheme name="KTBL-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ster Mai mit Beispielen.potx" id="{B1F6C22D-82A9-4272-84EE-0CF75C06429E}" vid="{4E6B3D46-17DA-4684-99D1-7E4E36987CA8}"/>
    </a:ext>
  </a:extLst>
</a:theme>
</file>

<file path=ppt/theme/theme5.xml><?xml version="1.0" encoding="utf-8"?>
<a:theme xmlns:a="http://schemas.openxmlformats.org/drawingml/2006/main" name="3_Inhaltsseiten">
  <a:themeElements>
    <a:clrScheme name="KTBL">
      <a:dk1>
        <a:srgbClr val="0F3255"/>
      </a:dk1>
      <a:lt1>
        <a:srgbClr val="FFFFFF"/>
      </a:lt1>
      <a:dk2>
        <a:srgbClr val="0F3255"/>
      </a:dk2>
      <a:lt2>
        <a:srgbClr val="C3CDD7"/>
      </a:lt2>
      <a:accent1>
        <a:srgbClr val="0F3255"/>
      </a:accent1>
      <a:accent2>
        <a:srgbClr val="4B6580"/>
      </a:accent2>
      <a:accent3>
        <a:srgbClr val="8799AA"/>
      </a:accent3>
      <a:accent4>
        <a:srgbClr val="D21E14"/>
      </a:accent4>
      <a:accent5>
        <a:srgbClr val="FAC300"/>
      </a:accent5>
      <a:accent6>
        <a:srgbClr val="96CD0F"/>
      </a:accent6>
      <a:hlink>
        <a:srgbClr val="0000FF"/>
      </a:hlink>
      <a:folHlink>
        <a:srgbClr val="800080"/>
      </a:folHlink>
    </a:clrScheme>
    <a:fontScheme name="KTBL-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ster Mai mit Beispielen.potx" id="{B1F6C22D-82A9-4272-84EE-0CF75C06429E}" vid="{4E6B3D46-17DA-4684-99D1-7E4E36987CA8}"/>
    </a:ext>
  </a:extLst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Corporate Design deutsch 4-3</Template>
  <TotalTime>0</TotalTime>
  <Words>1957</Words>
  <Application>Microsoft Office PowerPoint</Application>
  <PresentationFormat>Bildschirmpräsentation (4:3)</PresentationFormat>
  <Paragraphs>219</Paragraphs>
  <Slides>40</Slides>
  <Notes>1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40</vt:i4>
      </vt:variant>
    </vt:vector>
  </HeadingPairs>
  <TitlesOfParts>
    <vt:vector size="59" baseType="lpstr">
      <vt:lpstr>Microsoft YaHei</vt:lpstr>
      <vt:lpstr>Arial</vt:lpstr>
      <vt:lpstr>BundesSans Office</vt:lpstr>
      <vt:lpstr>BundesSans Regular</vt:lpstr>
      <vt:lpstr>BundesSerif Office</vt:lpstr>
      <vt:lpstr>BundesSerif Regular</vt:lpstr>
      <vt:lpstr>Calibri</vt:lpstr>
      <vt:lpstr>Geneva</vt:lpstr>
      <vt:lpstr>Lucida Grande</vt:lpstr>
      <vt:lpstr>Symbol</vt:lpstr>
      <vt:lpstr>Times New Roman</vt:lpstr>
      <vt:lpstr>Verdana</vt:lpstr>
      <vt:lpstr>Wingdings</vt:lpstr>
      <vt:lpstr>Corporate Design deutsch 4-3</vt:lpstr>
      <vt:lpstr>Inhaltsseiten</vt:lpstr>
      <vt:lpstr>1_Corporate Design deutsch 4-3</vt:lpstr>
      <vt:lpstr>2_Inhaltsseiten</vt:lpstr>
      <vt:lpstr>3_Inhaltsseiten</vt:lpstr>
      <vt:lpstr>Larissa</vt:lpstr>
      <vt:lpstr>Правові приписи  Охорона землі та удобрення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Вихідна ситуація Обтяження нітратами / Вихід азоту в Німеччині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§ 5 – Особливі вимоги</vt:lpstr>
      <vt:lpstr>§ 6 – Додаткові вимоги</vt:lpstr>
      <vt:lpstr>§ 6 – Додаткові вимоги</vt:lpstr>
      <vt:lpstr>§ 6 – Додаткові вимоги</vt:lpstr>
      <vt:lpstr>PowerPoint-Präsentation</vt:lpstr>
      <vt:lpstr>Баланс масових потоків</vt:lpstr>
      <vt:lpstr>PowerPoint-Präsentation</vt:lpstr>
      <vt:lpstr>Дякую за увагу!</vt:lpstr>
      <vt:lpstr>PowerPoint-Präsentation</vt:lpstr>
      <vt:lpstr>PowerPoint-Präsentation</vt:lpstr>
      <vt:lpstr> </vt:lpstr>
      <vt:lpstr>PowerPoint-Präsentation</vt:lpstr>
      <vt:lpstr>PowerPoint-Präsentation</vt:lpstr>
      <vt:lpstr>§ 5 – Особливі вимоги до використання добрив</vt:lpstr>
    </vt:vector>
  </TitlesOfParts>
  <Company>BMELV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Landwirtschaft und Bodenschutz</dc:title>
  <dc:creator>Schultheiß, Ute</dc:creator>
  <cp:lastModifiedBy>Ute Schultheiß</cp:lastModifiedBy>
  <cp:revision>252</cp:revision>
  <cp:lastPrinted>2016-10-13T16:00:29Z</cp:lastPrinted>
  <dcterms:created xsi:type="dcterms:W3CDTF">2017-09-06T15:14:15Z</dcterms:created>
  <dcterms:modified xsi:type="dcterms:W3CDTF">2018-04-19T07:47:03Z</dcterms:modified>
</cp:coreProperties>
</file>