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5"/>
  </p:notesMasterIdLst>
  <p:sldIdLst>
    <p:sldId id="291" r:id="rId2"/>
    <p:sldId id="269" r:id="rId3"/>
    <p:sldId id="286" r:id="rId4"/>
    <p:sldId id="287" r:id="rId5"/>
    <p:sldId id="270" r:id="rId6"/>
    <p:sldId id="280" r:id="rId7"/>
    <p:sldId id="278" r:id="rId8"/>
    <p:sldId id="281" r:id="rId9"/>
    <p:sldId id="282" r:id="rId10"/>
    <p:sldId id="283" r:id="rId11"/>
    <p:sldId id="284" r:id="rId12"/>
    <p:sldId id="285" r:id="rId13"/>
    <p:sldId id="260" r:id="rId14"/>
    <p:sldId id="261" r:id="rId15"/>
    <p:sldId id="259" r:id="rId16"/>
    <p:sldId id="276" r:id="rId17"/>
    <p:sldId id="293" r:id="rId18"/>
    <p:sldId id="277" r:id="rId19"/>
    <p:sldId id="294" r:id="rId20"/>
    <p:sldId id="295" r:id="rId21"/>
    <p:sldId id="296" r:id="rId22"/>
    <p:sldId id="297" r:id="rId23"/>
    <p:sldId id="292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9ED6"/>
    <a:srgbClr val="009900"/>
    <a:srgbClr val="993366"/>
    <a:srgbClr val="CC3300"/>
    <a:srgbClr val="99FF99"/>
    <a:srgbClr val="FFE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3" autoAdjust="0"/>
    <p:restoredTop sz="94656" autoAdjust="0"/>
  </p:normalViewPr>
  <p:slideViewPr>
    <p:cSldViewPr>
      <p:cViewPr varScale="1">
        <p:scale>
          <a:sx n="109" d="100"/>
          <a:sy n="109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0C48D-0221-4A3E-8B4C-02189EACC330}" type="datetimeFigureOut">
              <a:rPr lang="uk-UA" smtClean="0"/>
              <a:pPr/>
              <a:t>17.04.2018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5945-A98B-4BF9-9C61-C139BBFBF71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4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00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7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386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1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99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0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4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4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1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8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6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1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20000">
              <a:schemeClr val="bg2">
                <a:shade val="98000"/>
                <a:satMod val="120000"/>
                <a:lumMod val="98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0C2B500-3885-45CA-93CA-B27BB973BA6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17.04.2018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685800"/>
            <a:fld id="{741B2180-1DF8-4E36-9399-BB49841EEE09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362496" y="2417505"/>
            <a:ext cx="6982576" cy="22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r>
              <a:rPr lang="uk-UA" altLang="uk-UA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uk-UA" altLang="uk-UA" sz="1600" b="1" dirty="0">
                <a:solidFill>
                  <a:prstClr val="black"/>
                </a:solidFill>
                <a:latin typeface="Calibri" panose="020F0502020204030204"/>
              </a:rPr>
              <a:t>Міжнародний форум «Здоровий ґрунт – здорова нація»</a:t>
            </a: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r>
              <a:rPr lang="uk-UA" altLang="uk-UA" b="1" dirty="0">
                <a:solidFill>
                  <a:prstClr val="black"/>
                </a:solidFill>
                <a:latin typeface="Calibri" panose="020F0502020204030204"/>
              </a:rPr>
              <a:t>Науково-практичний семінар «Інформаційне забезпечення сталого управління ґрунтовими ресурсами»</a:t>
            </a: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endParaRPr lang="uk-UA" altLang="uk-UA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endParaRPr lang="uk-UA" altLang="uk-UA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endParaRPr lang="uk-UA" altLang="uk-UA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endParaRPr lang="uk-UA" altLang="uk-UA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endParaRPr lang="uk-UA" altLang="uk-UA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</a:pPr>
            <a:endParaRPr lang="ru-RU" altLang="uk-UA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1465814" y="3337019"/>
            <a:ext cx="688282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Основні принципи створення  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Ґрунтової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інформаційної системи України 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сучасні вимоги до ґрунтових баз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даних</a:t>
            </a:r>
          </a:p>
          <a:p>
            <a:pPr algn="ctr">
              <a:lnSpc>
                <a:spcPct val="150000"/>
              </a:lnSpc>
            </a:pPr>
            <a:endParaRPr lang="uk-UA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Basic principles of Ukrainian Soil Information System and 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Soil database development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2685431" y="5737676"/>
            <a:ext cx="4443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685800"/>
            <a:r>
              <a:rPr lang="ru-RU" altLang="uk-UA" sz="2400" b="1" dirty="0" err="1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Лактіонова</a:t>
            </a:r>
            <a:r>
              <a:rPr lang="ru-RU" altLang="uk-UA" sz="2400" b="1" dirty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ru-RU" altLang="uk-UA" sz="2400" b="1" dirty="0" err="1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Тетяна</a:t>
            </a:r>
            <a:r>
              <a:rPr lang="ru-RU" altLang="uk-UA" sz="2400" b="1" dirty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ru-RU" altLang="uk-UA" sz="2400" b="1" dirty="0" err="1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Миколаївна</a:t>
            </a:r>
            <a:r>
              <a:rPr lang="ru-RU" altLang="uk-UA" sz="2400" b="1" dirty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</a:t>
            </a:r>
            <a:endParaRPr lang="ru-RU" altLang="uk-UA" sz="2400" b="1" dirty="0" smtClean="0">
              <a:solidFill>
                <a:srgbClr val="267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algn="ctr" defTabSz="685800"/>
            <a:r>
              <a:rPr lang="ru-RU" altLang="uk-UA" sz="2400" b="1" dirty="0" smtClean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канд.с</a:t>
            </a:r>
            <a:r>
              <a:rPr lang="ru-RU" altLang="uk-UA" sz="2400" b="1" dirty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.-</a:t>
            </a:r>
            <a:r>
              <a:rPr lang="ru-RU" altLang="uk-UA" sz="2400" b="1" dirty="0" err="1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г.н</a:t>
            </a:r>
            <a:r>
              <a:rPr lang="ru-RU" altLang="uk-UA" sz="2400" b="1" dirty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., </a:t>
            </a:r>
            <a:r>
              <a:rPr lang="ru-RU" altLang="uk-UA" sz="2400" b="1" dirty="0" err="1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ст.н.сп</a:t>
            </a:r>
            <a:r>
              <a:rPr lang="ru-RU" altLang="uk-UA" sz="2400" b="1" dirty="0">
                <a:solidFill>
                  <a:srgbClr val="267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1571604" y="285728"/>
            <a:ext cx="66437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uk-UA" altLang="uk-UA" sz="1600" b="1" dirty="0">
                <a:solidFill>
                  <a:srgbClr val="267426"/>
                </a:solidFill>
                <a:latin typeface="Calibri" panose="020F0502020204030204"/>
              </a:rPr>
              <a:t>Національний науковий центр </a:t>
            </a:r>
            <a:br>
              <a:rPr lang="uk-UA" altLang="uk-UA" sz="1600" b="1" dirty="0">
                <a:solidFill>
                  <a:srgbClr val="267426"/>
                </a:solidFill>
                <a:latin typeface="Calibri" panose="020F0502020204030204"/>
              </a:rPr>
            </a:br>
            <a:r>
              <a:rPr lang="uk-UA" altLang="uk-UA" sz="1600" b="1" dirty="0">
                <a:solidFill>
                  <a:srgbClr val="267426"/>
                </a:solidFill>
                <a:latin typeface="Calibri" panose="020F0502020204030204"/>
              </a:rPr>
              <a:t>«Інститут ґрунтознавства та агрохімії імені О.Н. Соколовського»</a:t>
            </a:r>
          </a:p>
          <a:p>
            <a:pPr algn="ctr" defTabSz="685800">
              <a:spcBef>
                <a:spcPct val="50000"/>
              </a:spcBef>
            </a:pPr>
            <a:r>
              <a:rPr lang="uk-UA" altLang="uk-UA" sz="1600" b="1" dirty="0" smtClean="0">
                <a:solidFill>
                  <a:srgbClr val="267426"/>
                </a:solidFill>
                <a:latin typeface="Calibri" panose="020F0502020204030204"/>
              </a:rPr>
              <a:t>Українське </a:t>
            </a:r>
            <a:r>
              <a:rPr lang="uk-UA" altLang="uk-UA" sz="1600" b="1" dirty="0">
                <a:solidFill>
                  <a:srgbClr val="267426"/>
                </a:solidFill>
                <a:latin typeface="Calibri" panose="020F0502020204030204"/>
              </a:rPr>
              <a:t>товариство ґрунтознавців та </a:t>
            </a:r>
            <a:r>
              <a:rPr lang="uk-UA" altLang="uk-UA" sz="1600" b="1" dirty="0" smtClean="0">
                <a:solidFill>
                  <a:srgbClr val="267426"/>
                </a:solidFill>
                <a:latin typeface="Calibri" panose="020F0502020204030204"/>
              </a:rPr>
              <a:t>агрохіміків</a:t>
            </a:r>
            <a:endParaRPr lang="ru-RU" altLang="uk-UA" sz="1350" b="1" dirty="0">
              <a:solidFill>
                <a:srgbClr val="267426"/>
              </a:solidFill>
              <a:latin typeface="Calibri" panose="020F0502020204030204"/>
            </a:endParaRPr>
          </a:p>
        </p:txBody>
      </p:sp>
      <p:pic>
        <p:nvPicPr>
          <p:cNvPr id="123915" name="Рисунок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8150" r="7741" b="22594"/>
          <a:stretch>
            <a:fillRect/>
          </a:stretch>
        </p:blipFill>
        <p:spPr bwMode="auto">
          <a:xfrm>
            <a:off x="1002906" y="1499843"/>
            <a:ext cx="1668067" cy="4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6" name="Picture 2" descr="Описание: C:\Users\Pavel\AppData\Local\Temp\EURASIANSO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57" y="1358382"/>
            <a:ext cx="696500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8" name="Picture 1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79270"/>
            <a:ext cx="562745" cy="75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Desktop\Horizontal_RGB_29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38" y="1428328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28" y="1510395"/>
            <a:ext cx="648223" cy="49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1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455" y="329900"/>
            <a:ext cx="7058744" cy="128089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 Система</a:t>
            </a:r>
            <a:endParaRPr lang="ru-RU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258" y="1357298"/>
            <a:ext cx="7822742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 Блок публікацій про якість і стан ґрунтів України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даних фондової літератури наукової бібліотеки ННЦ ІГА;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Бібліометрична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база даних сучасних публікацій науковців ННЦ ІГА;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даних  завершених (готових до впровадження) наукових розробок;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нормативних документів – систематизований перелік чинних державних стандартів України групи «Якість грунту» та інших нормативних документів.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4998"/>
            <a:ext cx="7058744" cy="100557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 Система</a:t>
            </a:r>
            <a:endParaRPr lang="ru-RU" sz="2800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490063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 Блок супутньої та довідкової інформації</a:t>
            </a:r>
            <a:endParaRPr lang="uk-UA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похідної ґрунтової інформації та ґрунтово-інформаційних продуктів;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Перелік (база даних) он-лайн ресурсів України та світу щодо ґрунтів (інформаційні центри, бази даних, бібліотеки, журнали, тощо);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Довідник щодо прав інтелектуальної власності  на оригінальну ґрунтову інформацію та похідні ґрунтово-інформаційні продукти;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ліцензування доступу до Ґрунтової інформаційної системи України, реєстрації користувачів та результатів її цільового використання (зворотний зв'язок)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7130752" cy="87948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 Система</a:t>
            </a:r>
            <a:endParaRPr lang="ru-RU" sz="2800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93353"/>
            <a:ext cx="7058744" cy="377762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міжнародних </a:t>
            </a:r>
            <a:r>
              <a:rPr lang="uk-UA" sz="2800" b="1" u="sng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звязків</a:t>
            </a:r>
            <a:endParaRPr lang="uk-UA" sz="2800" b="1" u="sng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Інформація щодо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ратифікованих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Україною міжнародних угод стосовно охорони ґрунтів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земель; даних фондової літератури наукової бібліотеки ННЦ ІГА;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міжнародних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наукових проектів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матеріалів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наукових конференцій тощо;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uk-UA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 Ґрунтово-інформаційний </a:t>
            </a:r>
            <a:r>
              <a:rPr lang="uk-UA" sz="2800" b="1" u="sng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веб-портал</a:t>
            </a: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забезпечення доступу користувачів до ресурсів Ґрунтової  інформаційної системи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06" y="428604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Принципи функціонування Системи </a:t>
            </a:r>
            <a:endParaRPr kumimoji="0" lang="uk-UA" sz="2800" b="1" i="1" u="none" strike="noStrike" normalizeH="0" baseline="0" dirty="0" smtClean="0">
              <a:ln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31" y="1454987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Гармонізування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WRB</a:t>
            </a:r>
            <a:r>
              <a:rPr lang="uk-UA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-системою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класифікації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ґрунтів для можливості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участі України в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міжнародній мережі </a:t>
            </a:r>
            <a:r>
              <a:rPr lang="uk-UA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грунтово-інформаційних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установ та використання даних у міжнародних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програмах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інтегрування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ґрунтової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інформації, картографування і моніторингу ґрунтів (таких як </a:t>
            </a:r>
            <a:r>
              <a:rPr lang="en-US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WoSIS</a:t>
            </a:r>
            <a:r>
              <a:rPr lang="uk-UA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Global</a:t>
            </a:r>
            <a:r>
              <a:rPr lang="uk-UA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Soil</a:t>
            </a:r>
            <a:r>
              <a:rPr lang="uk-UA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uk-UA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SOTER</a:t>
            </a:r>
            <a:r>
              <a:rPr lang="uk-UA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ін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.);</a:t>
            </a:r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502" y="362519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Урахування регіональних особливостей і перспектив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розвитку єдиної національної системи з регламентованим відкритим доступом до відомчих інформаційних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ресурсів і до єдиної бази профільних ґрунтових даних у режимі  он-лайн;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540" y="5373216"/>
            <a:ext cx="7893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Дотримання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врахування прав інтелектуальної власності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провайдерів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ґрунтових даних та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авторів похідних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ґрунтово-інформаційних продуктів відповідно до вимог українського законодавства та кращих міжнародних практик;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42" cy="50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68857"/>
            <a:ext cx="8216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Передбачення можливості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періодичного доповнення даних зі зберіганням попередніх задля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їх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використання з метою моніторингу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стану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ґрунтів, прогнозування та виявлення кризових ситуацій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uk-UA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285728"/>
            <a:ext cx="753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Принципи функціонування Системи</a:t>
            </a:r>
            <a:endParaRPr kumimoji="0" lang="uk-UA" sz="2800" b="1" i="1" u="none" strike="noStrike" normalizeH="0" baseline="0" dirty="0" smtClean="0">
              <a:ln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981040"/>
            <a:ext cx="7883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Забезпечення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можливості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прогнозних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карт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просторового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педотрансферного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предикативного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картографування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Передбачення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нормативно обумовлених зв’язків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 всіма цифровими компонентами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межах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Ґрунтової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інформаційної системи України. 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2726" y="5805264"/>
            <a:ext cx="7822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Врахування пропозицій користувачів щодо удосконалення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Структури Ґрунтової інформаційної системи  України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56" cy="50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4356" y="1352964"/>
            <a:ext cx="80696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57200" algn="l"/>
              </a:tabLs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 в Україні, на платформі ННЦ ІГА сучасної національної 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бази профільних </a:t>
            </a:r>
            <a:r>
              <a:rPr kumimoji="0" lang="uk-UA" sz="22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геопозиціонованих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ґрунтових даних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гармонізованої з існуючими європейськими і світовими підходами і методами, які застосовують світові центри ґрунтової інформації для побудови і ведення баз даних.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57200" algn="l"/>
              </a:tabLst>
            </a:pPr>
            <a:endParaRPr lang="uk-UA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57200" algn="l"/>
              </a:tabLst>
            </a:pP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національної мережі організацій, які володіють </a:t>
            </a:r>
            <a:r>
              <a:rPr lang="uk-UA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грунтовими</a:t>
            </a:r>
            <a:r>
              <a:rPr lang="uk-UA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даними</a:t>
            </a:r>
            <a:r>
              <a:rPr lang="uk-UA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 зацікавлені бути асоційованими членами Українського </a:t>
            </a:r>
            <a:r>
              <a:rPr lang="uk-UA" sz="2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грунтового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інформаційного центру і провайдерами профільної грунтової бази даних.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57200" algn="l"/>
              </a:tabLst>
            </a:pPr>
            <a:endParaRPr lang="uk-UA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57200" algn="l"/>
              </a:tabLst>
            </a:pP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Розробка </a:t>
            </a:r>
            <a:r>
              <a:rPr lang="uk-UA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інструкцій і форматів електронних таблиць </a:t>
            </a: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збирання даних.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457200" algn="l"/>
              </a:tabLst>
            </a:pPr>
            <a:endParaRPr kumimoji="0" lang="uk-UA" sz="2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464617"/>
            <a:ext cx="67726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Першочергові завдання</a:t>
            </a:r>
            <a:endParaRPr lang="uk-UA" sz="2800" b="1" i="1" dirty="0">
              <a:ln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42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86967"/>
              </p:ext>
            </p:extLst>
          </p:nvPr>
        </p:nvGraphicFramePr>
        <p:xfrm>
          <a:off x="179512" y="1268761"/>
          <a:ext cx="8964488" cy="55892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79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104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ISRIC</a:t>
                      </a:r>
                      <a:r>
                        <a:rPr lang="uk-UA" sz="2000" dirty="0"/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Міжнародний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ґрунтовий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довідково-інформаційний центр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Вагенінген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Нідерланди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16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(1990): ISRIC Soil Information Service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Ґрунтовий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Інформаційний сервіс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ISRIC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SOTER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(1986): Soil and Terrain database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даних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ґрунтів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земель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WISE:</a:t>
                      </a:r>
                      <a:r>
                        <a:rPr lang="uk-UA" sz="2000" dirty="0"/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Potentials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Світова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інвентаризація потенціалів грунтової емісії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WoSIS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Soil Information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Світова ґрунтова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інформаційна служба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AfSP</a:t>
                      </a: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Profile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профільних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ґрунтових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даних Африки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0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Європейські центри та</a:t>
            </a:r>
          </a:p>
          <a:p>
            <a:pPr algn="ctr"/>
            <a:r>
              <a:rPr lang="uk-UA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бази даних ґрунтів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56" cy="50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20000">
              <a:schemeClr val="bg2">
                <a:shade val="98000"/>
                <a:satMod val="120000"/>
                <a:lumMod val="98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39552" y="793584"/>
            <a:ext cx="584978" cy="365125"/>
          </a:xfrm>
        </p:spPr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59977"/>
              </p:ext>
            </p:extLst>
          </p:nvPr>
        </p:nvGraphicFramePr>
        <p:xfrm>
          <a:off x="179512" y="1264550"/>
          <a:ext cx="8964488" cy="564698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27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JRC:</a:t>
                      </a:r>
                      <a:r>
                        <a:rPr lang="uk-UA" sz="2000" dirty="0"/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Cеntre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Commission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Спільний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дослідницький центр Європейської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Комісії 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Іспра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Італія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LUCAS:</a:t>
                      </a:r>
                      <a:r>
                        <a:rPr lang="en-US" sz="2000" b="1" dirty="0"/>
                        <a:t> 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Use/Cover Area frame Statistical Survey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GSM: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Soil Map 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Карта ґрунтів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Світу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8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 H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YDI</a:t>
                      </a: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Europian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HYdropedological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Інвентаризація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європейських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ґрунтово-гідрологічних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даних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ESDAC: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Soil Data Centre 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Іспра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Італія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ESDB: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Soil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Європейська ґрунтова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 даних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40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FAO: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and Agriculture Organization of the United Nations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Рим, Італія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0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HWSD:</a:t>
                      </a:r>
                      <a:r>
                        <a:rPr lang="uk-U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Harmonized World Soil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Гармонізована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світова база даних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6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EuSIS</a:t>
                      </a:r>
                      <a:r>
                        <a:rPr lang="uk-U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uk-UA" sz="2000" dirty="0"/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Soil Information System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Європейська ґрунтова 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інформаційна система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44000" marR="50970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-2709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Європейські центри та </a:t>
            </a:r>
          </a:p>
          <a:p>
            <a:pPr algn="ctr"/>
            <a:r>
              <a:rPr lang="uk-UA" sz="36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бази даних ґрунтів</a:t>
            </a:r>
            <a:endParaRPr lang="ru-RU" sz="3600" b="1" dirty="0">
              <a:ln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32" cy="50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7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28604"/>
            <a:ext cx="7670656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4000" b="1" i="1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31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WoSIS</a:t>
            </a:r>
            <a:r>
              <a:rPr lang="en-US" sz="3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: World Soil Information Service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uk-UA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Світова ґрунтова інформаційна служба</a:t>
            </a:r>
            <a:r>
              <a:rPr lang="en-US" sz="27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27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794" cy="4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2976" y="2786059"/>
            <a:ext cx="73581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94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441 профілів з усього світу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Ukraine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UA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79 профілів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3857628"/>
            <a:ext cx="7859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Перелік основних показників: </a:t>
            </a:r>
          </a:p>
          <a:p>
            <a:r>
              <a:rPr lang="uk-UA" sz="2800" b="1" dirty="0" smtClean="0"/>
              <a:t>органічний вуглець, </a:t>
            </a:r>
            <a:r>
              <a:rPr lang="en-US" sz="2800" b="1" dirty="0" smtClean="0"/>
              <a:t>pH</a:t>
            </a:r>
            <a:r>
              <a:rPr lang="uk-UA" sz="2800" b="1" dirty="0" smtClean="0"/>
              <a:t>, пісок, пил, мул, </a:t>
            </a:r>
            <a:endParaRPr lang="en-US" sz="2800" b="1" dirty="0" smtClean="0"/>
          </a:p>
          <a:p>
            <a:r>
              <a:rPr lang="uk-UA" sz="2800" b="1" dirty="0" smtClean="0"/>
              <a:t>грубі фрагменти (&gt; 2 мм), ємність обміну катіонів, електропровідність, щільність, </a:t>
            </a:r>
            <a:endParaRPr lang="en-US" sz="2800" b="1" dirty="0" smtClean="0"/>
          </a:p>
          <a:p>
            <a:r>
              <a:rPr lang="uk-UA" sz="2800" b="1" dirty="0" err="1" smtClean="0"/>
              <a:t>водоутримувальна</a:t>
            </a:r>
            <a:r>
              <a:rPr lang="uk-UA" sz="2800" b="1" dirty="0" smtClean="0"/>
              <a:t> здатність</a:t>
            </a:r>
            <a:r>
              <a:rPr lang="en-US" sz="2800" b="1" dirty="0" smtClean="0"/>
              <a:t> (GSM)</a:t>
            </a:r>
            <a:endParaRPr lang="ru-RU" sz="2800" b="1" dirty="0"/>
          </a:p>
        </p:txBody>
      </p:sp>
      <p:pic>
        <p:nvPicPr>
          <p:cNvPr id="9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28604"/>
            <a:ext cx="767065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WoSIS</a:t>
            </a:r>
            <a:r>
              <a:rPr lang="en-US" sz="3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: World Soil Information Service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uk-UA" sz="12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uk-UA" sz="40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Світова ґрунтова інформаційна служба</a:t>
            </a: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214553"/>
          <a:ext cx="7072362" cy="4000530"/>
        </p:xfrm>
        <a:graphic>
          <a:graphicData uri="http://schemas.openxmlformats.org/drawingml/2006/table">
            <a:tbl>
              <a:tblPr/>
              <a:tblGrid>
                <a:gridCol w="171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5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Calibri"/>
                          <a:cs typeface="Times New Roman"/>
                        </a:rPr>
                        <a:t>WoSIS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USIS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CLAY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&lt; 0.002 mm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Arial"/>
                          <a:ea typeface="Calibri"/>
                          <a:cs typeface="Times New Roman"/>
                        </a:rPr>
                        <a:t>0,001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SILT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0.002 – Y mm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0,005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0,001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01-0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005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05-0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01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Arial"/>
                          <a:ea typeface="Calibri"/>
                          <a:cs typeface="Times New Roman"/>
                        </a:rPr>
                        <a:t>0,01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SAND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Y – 2 mm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0,25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0,05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,0 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-0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25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2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Coarse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fragments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Calibri"/>
                          <a:cs typeface="Times New Roman"/>
                        </a:rPr>
                        <a:t>&gt;  2 mm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20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uk-UA" sz="2000" b="1" dirty="0"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2000" b="1" dirty="0">
                          <a:latin typeface="Arial"/>
                          <a:ea typeface="Calibri"/>
                          <a:cs typeface="Times New Roman"/>
                        </a:rPr>
                        <a:t>00 мм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Рисунок 5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8794" cy="4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14348" y="8572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815" y="1135775"/>
            <a:ext cx="8044185" cy="32778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Ґрунтова інформаційна система –</a:t>
            </a:r>
          </a:p>
          <a:p>
            <a:pPr algn="ctr"/>
            <a:r>
              <a:rPr lang="uk-UA" sz="3600" b="1" dirty="0" smtClean="0">
                <a:ln/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методичний базис для функціонування</a:t>
            </a:r>
            <a:endParaRPr lang="en-US" sz="3600" b="1" dirty="0" smtClean="0">
              <a:ln/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uk-UA" b="1" dirty="0" smtClean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600" b="1" i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Українського ґрунтового інформаційного центру</a:t>
            </a:r>
            <a:endParaRPr lang="uk-UA" sz="3600" b="1" i="1" dirty="0">
              <a:ln/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5576" y="737784"/>
            <a:ext cx="368954" cy="365125"/>
          </a:xfrm>
        </p:spPr>
        <p:txBody>
          <a:bodyPr/>
          <a:lstStyle/>
          <a:p>
            <a:fld id="{80E51A77-55F4-4ACA-8077-425F1A66E4FA}" type="slidenum">
              <a:rPr lang="uk-UA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040" y="4869160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Ukrainian Soil Information System -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methodical basis for functioning of</a:t>
            </a:r>
            <a:endParaRPr lang="uk-UA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Ukrainian Soil Information Center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24110"/>
            <a:ext cx="6962796" cy="128089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6600"/>
                </a:solidFill>
              </a:rPr>
              <a:t>Перший етап роботи –</a:t>
            </a:r>
            <a:br>
              <a:rPr lang="uk-UA" sz="2800" b="1" dirty="0" smtClean="0">
                <a:solidFill>
                  <a:srgbClr val="006600"/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ІНВЕНТАРИЗАЦІЯ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071678"/>
            <a:ext cx="68580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Аналіз і систематизування відомостей про можливих українських постачальників грунтової інформації та науково-методичних підходів до створення </a:t>
            </a:r>
          </a:p>
          <a:p>
            <a:r>
              <a:rPr lang="uk-UA" sz="2400" b="1" dirty="0" smtClean="0"/>
              <a:t>баз даних</a:t>
            </a:r>
          </a:p>
          <a:p>
            <a:endParaRPr lang="uk-UA" sz="2400" b="1" dirty="0" smtClean="0"/>
          </a:p>
          <a:p>
            <a:r>
              <a:rPr lang="uk-UA" sz="2400" b="1" i="1" dirty="0" smtClean="0"/>
              <a:t>Мета роботи</a:t>
            </a:r>
            <a:r>
              <a:rPr lang="uk-UA" sz="2400" b="1" dirty="0" smtClean="0"/>
              <a:t>:  створити перелік метаданих наявної  інформації про стан та якість </a:t>
            </a:r>
            <a:r>
              <a:rPr lang="uk-UA" sz="2400" b="1" dirty="0" err="1" smtClean="0"/>
              <a:t>грунтів</a:t>
            </a:r>
            <a:r>
              <a:rPr lang="uk-UA" sz="2400" b="1" dirty="0" smtClean="0"/>
              <a:t> України</a:t>
            </a:r>
            <a:endParaRPr lang="ru-RU" sz="2400" b="1" dirty="0" smtClean="0"/>
          </a:p>
          <a:p>
            <a:r>
              <a:rPr lang="uk-UA" sz="2400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864" descr="кротик_Сло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8000"/>
                </a:solidFill>
              </a:rPr>
              <a:t>Структура метаданих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857364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 Назва установи, підрозділу, лабораторії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 Контактна особа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 Назва бази даних (БД)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 Рік початку і періодичність збирання інформації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6. Тип БД, програмний засіб, формат файлів тощо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 Показники.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/>
              <a:t>Дати у </a:t>
            </a:r>
            <a:r>
              <a:rPr lang="uk-UA" sz="2400" u="sng" dirty="0" smtClean="0"/>
              <a:t>вигляді таблиці</a:t>
            </a:r>
            <a:r>
              <a:rPr lang="uk-UA" sz="2400" dirty="0" smtClean="0"/>
              <a:t> пронумерований перелік всіх полів БД або пронумерований перелік показників, накопичених у наборах даних. Вказати глибини (шар, горизонт) грунту з яких збирається інформація про властивості грунту.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864" descr="кротик_Сло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8000"/>
                </a:solidFill>
              </a:rPr>
              <a:t>Приклад оформлення таблиці показників</a:t>
            </a:r>
            <a:endParaRPr lang="ru-RU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357430"/>
          <a:ext cx="7715302" cy="3017520"/>
        </p:xfrm>
        <a:graphic>
          <a:graphicData uri="http://schemas.openxmlformats.org/drawingml/2006/table">
            <a:tbl>
              <a:tblPr/>
              <a:tblGrid>
                <a:gridCol w="35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Показник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Одиниця </a:t>
                      </a:r>
                      <a:r>
                        <a:rPr lang="uk-UA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вимірю</a:t>
                      </a:r>
                      <a:r>
                        <a:rPr lang="en-U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uk-UA" sz="18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вання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Глибина вимірювання (шар (см) генетичний горизонт, профіль)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 вимірювання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(короткий опис)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Щільність будови </a:t>
                      </a:r>
                      <a:r>
                        <a:rPr lang="uk-UA" sz="18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грунту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г/см</a:t>
                      </a:r>
                      <a:r>
                        <a:rPr lang="uk-UA" sz="1800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0-10; 10-20; 20-30; далі за генетичними горизонтами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Качинського</a:t>
                      </a:r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Циліндр, 100 см</a:t>
                      </a:r>
                      <a:r>
                        <a:rPr lang="uk-UA" sz="1800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864" descr="кротик_Сло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smtClean="0"/>
              <a:pPr/>
              <a:t>23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14282" y="5000636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600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Лактіонова</a:t>
            </a:r>
            <a:r>
              <a:rPr lang="uk-UA" sz="2600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Тетяна Миколаївна  </a:t>
            </a:r>
          </a:p>
          <a:p>
            <a:pPr algn="ctr">
              <a:spcAft>
                <a:spcPts val="1200"/>
              </a:spcAft>
            </a:pPr>
            <a:r>
              <a:rPr lang="uk-UA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канд.с.-</a:t>
            </a:r>
            <a:r>
              <a:rPr lang="uk-UA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г.н</a:t>
            </a:r>
            <a:r>
              <a:rPr lang="uk-UA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b="1" dirty="0" err="1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ст.н.сп</a:t>
            </a:r>
            <a:r>
              <a:rPr lang="uk-UA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uk-UA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ННЦ “Інститут ґрунтознавства та агрохімії імені О.Н. Соколовського</a:t>
            </a:r>
          </a:p>
          <a:p>
            <a:pPr algn="ctr"/>
            <a:r>
              <a:rPr lang="uk-UA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Харків, вул. Чайковська, 4. Тел.: +38 057 7041669</a:t>
            </a:r>
            <a:r>
              <a:rPr lang="en-US" b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en-US" b="1" i="1" dirty="0" smtClean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tnlaktionova@ukr.net</a:t>
            </a:r>
            <a:endParaRPr lang="ru-RU" b="1" i="1" dirty="0">
              <a:ln/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23"/>
          <a:stretch/>
        </p:blipFill>
        <p:spPr>
          <a:xfrm>
            <a:off x="0" y="-428652"/>
            <a:ext cx="9158808" cy="5226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1857364"/>
            <a:ext cx="500464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Дякую за увагу!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933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12016"/>
            <a:ext cx="6589200" cy="71665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Стратегічне завдання</a:t>
            </a:r>
            <a:endParaRPr lang="ru-RU" sz="2800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206" y="1700808"/>
            <a:ext cx="7942250" cy="46805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Сприяння інтегруванню України у європейський і всесвітній інформаційний простір, де дані про стан і якість ґрунтів є основою для формування аграрної  та екологічної складових стійкого розвитку і раціонального менеджменту земель </a:t>
            </a:r>
          </a:p>
          <a:p>
            <a:pPr marL="0" indent="0">
              <a:lnSpc>
                <a:spcPct val="160000"/>
              </a:lnSpc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544" y="53419"/>
            <a:ext cx="6131374" cy="91142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Тактичне завдання:</a:t>
            </a:r>
            <a:endParaRPr lang="ru-RU" sz="2800" b="1" i="1" dirty="0">
              <a:ln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64848"/>
            <a:ext cx="7365504" cy="2430602"/>
          </a:xfrm>
        </p:spPr>
        <p:txBody>
          <a:bodyPr>
            <a:noAutofit/>
          </a:bodyPr>
          <a:lstStyle/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Розробити структуру </a:t>
            </a:r>
          </a:p>
          <a:p>
            <a:pPr marL="0" lvl="0" indent="0" algn="ctr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Ґрунтової інформаційної системи України </a:t>
            </a:r>
          </a:p>
          <a:p>
            <a:pPr marL="0" lv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обґрунтувати технічні вимоги до її складових, адаптовані до чинних міжнародних угод і напрацювань світової науки щодо методології збирання, накопичення, стандартизації, гармонізації та ефективного використання ґрунтових даних 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916832"/>
            <a:ext cx="727497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 Ґрунтової інформаційної системи – </a:t>
            </a:r>
          </a:p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блоки інформації і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бази даних з визначеними функціями  </a:t>
            </a:r>
          </a:p>
          <a:p>
            <a:endParaRPr lang="uk-UA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647179"/>
            <a:ext cx="7812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normalizeH="0" baseline="0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</a:t>
            </a:r>
            <a:r>
              <a:rPr kumimoji="0" lang="en-US" sz="2800" b="1" i="1" u="none" strike="noStrike" normalizeH="0" baseline="0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1" u="none" strike="noStrike" normalizeH="0" baseline="0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</a:t>
            </a:r>
            <a:endParaRPr kumimoji="0" lang="uk-UA" sz="2800" b="1" i="1" u="none" strike="noStrike" normalizeH="0" baseline="0" dirty="0" smtClean="0">
              <a:ln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64" descr="кротик_Сло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7316"/>
            <a:ext cx="7163303" cy="84605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uk-UA" sz="2800" b="1" i="1" dirty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</a:t>
            </a:r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складається</a:t>
            </a:r>
            <a:r>
              <a:rPr lang="en-US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</a:t>
            </a:r>
            <a:endParaRPr lang="ru-RU" sz="2800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668344" cy="2519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База профільних ґрунтових даних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spcBef>
                <a:spcPts val="1800"/>
              </a:spcBef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 стандартизовані й гармонізовані дані з характеристики ґрунтів України у профілі, що надійшли від українських провайдерів: лабораторії ННЦ ІГА, наукові та проектні установи, діяльність яких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язана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дослідженням ґрунтів, члени національної ґрунтово-інформаційної мережі обміну даних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591" y="620688"/>
            <a:ext cx="7198799" cy="86067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 Система</a:t>
            </a:r>
            <a:endParaRPr lang="ru-RU" sz="2800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9007" y="1628800"/>
            <a:ext cx="7325481" cy="37776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Блок картографічних матеріалів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створених за результатами обстежень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грунтів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Україні. Акумулює інформацію про формат, масштаб, легенду, показники, параметри, авторів, рік створення і місце зберігання або публікації карти; </a:t>
            </a:r>
          </a:p>
          <a:p>
            <a:pPr marL="0">
              <a:buNone/>
            </a:pPr>
            <a:endParaRPr lang="uk-UA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 Блок даних дистанційних обстежень </a:t>
            </a:r>
            <a:endParaRPr lang="en-US" sz="2800" b="1" u="sng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ґрунтового покриву;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031" y="620688"/>
            <a:ext cx="7130752" cy="80804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 Система</a:t>
            </a:r>
            <a:endParaRPr lang="ru-RU" sz="2800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3031" y="1933260"/>
            <a:ext cx="7130751" cy="44480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 Блок польових дослідів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spcBef>
                <a:spcPts val="1200"/>
              </a:spcBef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даних, накопичених в результаті досліджень  стану ґрунтів і рослин у </a:t>
            </a:r>
          </a:p>
          <a:p>
            <a:pPr marL="0"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багаторічних стаціонарних польових,</a:t>
            </a:r>
          </a:p>
          <a:p>
            <a:pPr marL="0">
              <a:spcBef>
                <a:spcPts val="0"/>
              </a:spcBef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також у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мікроділянкових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вегетаційних та модельних дослідах з інформацією про історію  і виконавців науково-дослідних робіт;</a:t>
            </a:r>
            <a:endParaRPr lang="uk-UA" sz="2800" b="1" u="sng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7091295" cy="128089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i="1" dirty="0" smtClean="0">
                <a:ln/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чого складається Система</a:t>
            </a:r>
            <a:endParaRPr lang="ru-RU" b="1" dirty="0">
              <a:ln/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060848"/>
            <a:ext cx="6731255" cy="4031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Блок провайдерів  даних</a:t>
            </a: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1200"/>
              </a:spcBef>
              <a:buNone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даних потенційних постачальників інформації на території України - наукових, проектних, виробничих організацій, які ведуть обстеження, спостереження чи вивчення ґрунтів. 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1A77-55F4-4ACA-8077-425F1A66E4FA}" type="slidenum"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988" cy="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64" descr="кротик_Слой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344980" cy="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893</Words>
  <Application>Microsoft Office PowerPoint</Application>
  <PresentationFormat>Экран (4:3)</PresentationFormat>
  <Paragraphs>199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Стратегічне завдання</vt:lpstr>
      <vt:lpstr>Тактичне завдання:</vt:lpstr>
      <vt:lpstr>Презентация PowerPoint</vt:lpstr>
      <vt:lpstr>З чого складається Система</vt:lpstr>
      <vt:lpstr>З чого складається Система</vt:lpstr>
      <vt:lpstr>З чого складається Система</vt:lpstr>
      <vt:lpstr>З чого складається Система</vt:lpstr>
      <vt:lpstr>З чого складається Система</vt:lpstr>
      <vt:lpstr>З чого складається Система</vt:lpstr>
      <vt:lpstr>З чого складається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WoSIS: World Soil Information Service   Світова ґрунтова інформаційна служба     </vt:lpstr>
      <vt:lpstr>WoSIS: World Soil Information Service   Світова ґрунтова інформаційна служба    </vt:lpstr>
      <vt:lpstr>Перший етап роботи – ІНВЕНТАРИЗАЦІЯ </vt:lpstr>
      <vt:lpstr>Структура метаданих</vt:lpstr>
      <vt:lpstr>Приклад оформлення таблиці показників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Розробити науково-прикладні основи грунтової інформаційної системи України як складової Глобальної грунтової інформаційної системи з урахуванням міжнародного досвіду</dc:title>
  <dc:creator>TN</dc:creator>
  <cp:lastModifiedBy>chief</cp:lastModifiedBy>
  <cp:revision>128</cp:revision>
  <dcterms:created xsi:type="dcterms:W3CDTF">2017-11-08T09:05:27Z</dcterms:created>
  <dcterms:modified xsi:type="dcterms:W3CDTF">2018-04-17T08:35:58Z</dcterms:modified>
</cp:coreProperties>
</file>