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9" r:id="rId1"/>
    <p:sldMasterId id="2147483688" r:id="rId2"/>
    <p:sldMasterId id="2147483676" r:id="rId3"/>
    <p:sldMasterId id="2147483650" r:id="rId4"/>
  </p:sldMasterIdLst>
  <p:notesMasterIdLst>
    <p:notesMasterId r:id="rId30"/>
  </p:notesMasterIdLst>
  <p:handoutMasterIdLst>
    <p:handoutMasterId r:id="rId31"/>
  </p:handoutMasterIdLst>
  <p:sldIdLst>
    <p:sldId id="457" r:id="rId5"/>
    <p:sldId id="494" r:id="rId6"/>
    <p:sldId id="529" r:id="rId7"/>
    <p:sldId id="530" r:id="rId8"/>
    <p:sldId id="531" r:id="rId9"/>
    <p:sldId id="532" r:id="rId10"/>
    <p:sldId id="495" r:id="rId11"/>
    <p:sldId id="496" r:id="rId12"/>
    <p:sldId id="497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7" r:id="rId21"/>
    <p:sldId id="548" r:id="rId22"/>
    <p:sldId id="515" r:id="rId23"/>
    <p:sldId id="506" r:id="rId24"/>
    <p:sldId id="510" r:id="rId25"/>
    <p:sldId id="511" r:id="rId26"/>
    <p:sldId id="518" r:id="rId27"/>
    <p:sldId id="547" r:id="rId28"/>
    <p:sldId id="526" r:id="rId2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ja Dells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99CCFF"/>
    <a:srgbClr val="19B7D7"/>
    <a:srgbClr val="66CCFF"/>
    <a:srgbClr val="0000FF"/>
    <a:srgbClr val="6666FF"/>
    <a:srgbClr val="FFCD15"/>
    <a:srgbClr val="FF00FF"/>
    <a:srgbClr val="800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6910" autoAdjust="0"/>
  </p:normalViewPr>
  <p:slideViewPr>
    <p:cSldViewPr>
      <p:cViewPr>
        <p:scale>
          <a:sx n="121" d="100"/>
          <a:sy n="121" d="100"/>
        </p:scale>
        <p:origin x="318" y="822"/>
      </p:cViewPr>
      <p:guideLst>
        <p:guide orient="horz" pos="3748"/>
        <p:guide orient="horz" pos="300"/>
        <p:guide orient="horz" pos="1979"/>
        <p:guide orient="horz" pos="2069"/>
        <p:guide orient="horz" pos="3929"/>
        <p:guide pos="2925"/>
        <p:guide pos="249"/>
        <p:guide pos="1474"/>
        <p:guide pos="1565"/>
        <p:guide pos="2835"/>
        <p:guide pos="4195"/>
        <p:guide pos="428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4"/>
    </p:cViewPr>
  </p:sorterViewPr>
  <p:notesViewPr>
    <p:cSldViewPr>
      <p:cViewPr>
        <p:scale>
          <a:sx n="160" d="100"/>
          <a:sy n="160" d="100"/>
        </p:scale>
        <p:origin x="-360" y="120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6" y="0"/>
            <a:ext cx="29443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90"/>
            <a:ext cx="29443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6" y="9428790"/>
            <a:ext cx="29443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9E171CB-4C89-4F08-821E-6CDF4F2754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064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3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6" y="0"/>
            <a:ext cx="2944379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9" y="4715193"/>
            <a:ext cx="5437500" cy="44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err="1" smtClean="0"/>
              <a:t>Fkjsdfkljsdklfjsdkl</a:t>
            </a:r>
            <a:endParaRPr lang="de-DE" noProof="0" dirty="0" smtClean="0"/>
          </a:p>
          <a:p>
            <a:pPr lvl="0"/>
            <a:r>
              <a:rPr lang="de-DE" noProof="0" dirty="0" err="1" smtClean="0"/>
              <a:t>Ilsdjfjsdklfjklsdfj</a:t>
            </a:r>
            <a:endParaRPr lang="de-DE" noProof="0" dirty="0" smtClean="0"/>
          </a:p>
          <a:p>
            <a:pPr lvl="0"/>
            <a:r>
              <a:rPr lang="de-DE" noProof="0" dirty="0" err="1" smtClean="0"/>
              <a:t>sdlfjskdlfjklsdfjklsdjf</a:t>
            </a:r>
            <a:endParaRPr lang="de-DE" noProof="0" dirty="0" smtClean="0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90"/>
            <a:ext cx="29443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6" y="9428790"/>
            <a:ext cx="2944379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6" tIns="46008" rIns="92016" bIns="460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1FEB1C9-CB02-4B93-9110-5917FC12E9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492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60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20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67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8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73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641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913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5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02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631" indent="-2875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0201" indent="-23004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0281" indent="-23004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0362" indent="-23004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D27C44-ADAA-444D-BB45-D188B625F6A0}" type="slidenum">
              <a:rPr lang="de-DE" altLang="en-US" sz="1200">
                <a:solidFill>
                  <a:prstClr val="black"/>
                </a:solidFill>
              </a:rPr>
              <a:pPr/>
              <a:t>17</a:t>
            </a:fld>
            <a:endParaRPr lang="de-DE" altLang="en-US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195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6463"/>
            <a:ext cx="4985393" cy="4465637"/>
          </a:xfrm>
          <a:noFill/>
        </p:spPr>
        <p:txBody>
          <a:bodyPr/>
          <a:lstStyle/>
          <a:p>
            <a:pPr eaLnBrk="1" hangingPunct="1"/>
            <a:r>
              <a:rPr lang="en-GB" altLang="en-US" sz="1800" dirty="0" smtClean="0"/>
              <a:t>PV </a:t>
            </a:r>
            <a:r>
              <a:rPr lang="en-GB" altLang="en-US" sz="1800" dirty="0" err="1" smtClean="0"/>
              <a:t>Kontrolle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beschränkt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sich</a:t>
            </a:r>
            <a:r>
              <a:rPr lang="en-GB" altLang="en-US" sz="1800" dirty="0" smtClean="0"/>
              <a:t> auf </a:t>
            </a:r>
            <a:r>
              <a:rPr lang="en-GB" altLang="en-US" sz="1800" dirty="0" err="1" smtClean="0"/>
              <a:t>Kontrolle</a:t>
            </a:r>
            <a:r>
              <a:rPr lang="en-GB" altLang="en-US" sz="1800" dirty="0" smtClean="0"/>
              <a:t> der </a:t>
            </a:r>
            <a:r>
              <a:rPr lang="en-GB" altLang="en-US" sz="1800" dirty="0" err="1" smtClean="0"/>
              <a:t>Einhaltung</a:t>
            </a:r>
            <a:r>
              <a:rPr lang="en-GB" altLang="en-US" sz="1800" dirty="0" smtClean="0"/>
              <a:t> der </a:t>
            </a:r>
            <a:r>
              <a:rPr lang="en-GB" altLang="en-US" sz="1800" dirty="0" err="1" smtClean="0"/>
              <a:t>Regelungen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im</a:t>
            </a:r>
            <a:r>
              <a:rPr lang="en-GB" altLang="en-US" sz="1800" dirty="0" smtClean="0"/>
              <a:t> PV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49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870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026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45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631" indent="-2875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0201" indent="-23004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0281" indent="-23004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0362" indent="-23004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D27C44-ADAA-444D-BB45-D188B625F6A0}" type="slidenum">
              <a:rPr lang="de-DE" altLang="en-US" sz="1200">
                <a:solidFill>
                  <a:prstClr val="black"/>
                </a:solidFill>
              </a:rPr>
              <a:pPr/>
              <a:t>21</a:t>
            </a:fld>
            <a:endParaRPr lang="de-DE" altLang="en-US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195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6463"/>
            <a:ext cx="4985393" cy="4465637"/>
          </a:xfrm>
          <a:noFill/>
        </p:spPr>
        <p:txBody>
          <a:bodyPr/>
          <a:lstStyle/>
          <a:p>
            <a:pPr eaLnBrk="1" hangingPunct="1"/>
            <a:r>
              <a:rPr lang="en-GB" altLang="en-US" sz="1800" dirty="0" smtClean="0"/>
              <a:t>PV </a:t>
            </a:r>
            <a:r>
              <a:rPr lang="en-GB" altLang="en-US" sz="1800" dirty="0" err="1" smtClean="0"/>
              <a:t>Kontrolle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beschränkt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sich</a:t>
            </a:r>
            <a:r>
              <a:rPr lang="en-GB" altLang="en-US" sz="1800" dirty="0" smtClean="0"/>
              <a:t> auf </a:t>
            </a:r>
            <a:r>
              <a:rPr lang="en-GB" altLang="en-US" sz="1800" dirty="0" err="1" smtClean="0"/>
              <a:t>Kontrolle</a:t>
            </a:r>
            <a:r>
              <a:rPr lang="en-GB" altLang="en-US" sz="1800" dirty="0" smtClean="0"/>
              <a:t> der </a:t>
            </a:r>
            <a:r>
              <a:rPr lang="en-GB" altLang="en-US" sz="1800" dirty="0" err="1" smtClean="0"/>
              <a:t>Einhaltung</a:t>
            </a:r>
            <a:r>
              <a:rPr lang="en-GB" altLang="en-US" sz="1800" dirty="0" smtClean="0"/>
              <a:t> der </a:t>
            </a:r>
            <a:r>
              <a:rPr lang="en-GB" altLang="en-US" sz="1800" dirty="0" err="1" smtClean="0"/>
              <a:t>Regelungen</a:t>
            </a:r>
            <a:r>
              <a:rPr lang="en-GB" altLang="en-US" sz="1800" dirty="0" smtClean="0"/>
              <a:t> </a:t>
            </a:r>
            <a:r>
              <a:rPr lang="en-GB" altLang="en-US" sz="1800" dirty="0" err="1" smtClean="0"/>
              <a:t>im</a:t>
            </a:r>
            <a:r>
              <a:rPr lang="en-GB" altLang="en-US" sz="1800" dirty="0" smtClean="0"/>
              <a:t> PV</a:t>
            </a:r>
          </a:p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631" indent="-2875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0201" indent="-23004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0281" indent="-23004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0362" indent="-23004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D27C44-ADAA-444D-BB45-D188B625F6A0}" type="slidenum">
              <a:rPr lang="de-DE" altLang="en-US" sz="1200">
                <a:solidFill>
                  <a:prstClr val="black"/>
                </a:solidFill>
              </a:rPr>
              <a:pPr/>
              <a:t>22</a:t>
            </a:fld>
            <a:endParaRPr lang="de-DE" altLang="en-US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195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6463"/>
            <a:ext cx="4985393" cy="4465637"/>
          </a:xfrm>
          <a:noFill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sz="1600" dirty="0" smtClean="0"/>
              <a:t>Da </a:t>
            </a:r>
            <a:r>
              <a:rPr lang="en-GB" altLang="en-US" sz="1600" dirty="0" err="1" smtClean="0"/>
              <a:t>ein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umfangreicher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gesetzlicher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Rahmen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besteht</a:t>
            </a:r>
            <a:r>
              <a:rPr lang="en-GB" altLang="en-US" sz="1600" dirty="0" smtClean="0"/>
              <a:t>, der die </a:t>
            </a:r>
            <a:r>
              <a:rPr lang="en-GB" altLang="en-US" sz="1600" dirty="0" err="1" smtClean="0"/>
              <a:t>nachhaltige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Nutzung</a:t>
            </a:r>
            <a:r>
              <a:rPr lang="en-GB" altLang="en-US" sz="1600" dirty="0" smtClean="0"/>
              <a:t> von </a:t>
            </a:r>
            <a:r>
              <a:rPr lang="en-GB" altLang="en-US" sz="1600" dirty="0" err="1" smtClean="0"/>
              <a:t>landwirtschaftlichen</a:t>
            </a:r>
            <a:r>
              <a:rPr lang="en-GB" altLang="en-US" sz="1600" dirty="0" smtClean="0"/>
              <a:t>  </a:t>
            </a:r>
            <a:r>
              <a:rPr lang="en-GB" altLang="en-US" sz="1600" dirty="0" err="1" smtClean="0"/>
              <a:t>Flächen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regelt</a:t>
            </a:r>
            <a:r>
              <a:rPr lang="en-GB" altLang="en-US" sz="1600" dirty="0"/>
              <a:t> </a:t>
            </a:r>
            <a:r>
              <a:rPr lang="en-GB" altLang="en-US" sz="1600" dirty="0" smtClean="0"/>
              <a:t>und </a:t>
            </a:r>
            <a:r>
              <a:rPr lang="en-GB" altLang="en-US" sz="1600" dirty="0" err="1" smtClean="0"/>
              <a:t>entsprechende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Kontrollinstanzen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existieren</a:t>
            </a:r>
            <a:r>
              <a:rPr lang="en-GB" altLang="en-US" sz="1600" dirty="0" smtClean="0"/>
              <a:t>, die </a:t>
            </a:r>
            <a:r>
              <a:rPr lang="en-GB" altLang="en-US" sz="1600" dirty="0" err="1" smtClean="0"/>
              <a:t>die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Einhaltung</a:t>
            </a:r>
            <a:r>
              <a:rPr lang="en-GB" altLang="en-US" sz="1600" dirty="0" smtClean="0"/>
              <a:t> des </a:t>
            </a:r>
            <a:r>
              <a:rPr lang="en-GB" altLang="en-US" sz="1600" dirty="0" err="1" smtClean="0"/>
              <a:t>gesetzlichen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Rahmens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überprüfen</a:t>
            </a:r>
            <a:r>
              <a:rPr lang="en-GB" altLang="en-US" sz="1600" dirty="0" smtClean="0"/>
              <a:t>, </a:t>
            </a:r>
            <a:r>
              <a:rPr lang="en-GB" altLang="en-US" sz="1600" dirty="0" err="1" smtClean="0"/>
              <a:t>ist</a:t>
            </a:r>
            <a:r>
              <a:rPr lang="en-GB" altLang="en-US" sz="1600" dirty="0" smtClean="0"/>
              <a:t> die </a:t>
            </a:r>
            <a:r>
              <a:rPr lang="en-GB" altLang="en-US" sz="1600" dirty="0" err="1" smtClean="0"/>
              <a:t>ordnungsgemäße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Nutzung</a:t>
            </a:r>
            <a:r>
              <a:rPr lang="en-GB" altLang="en-US" sz="1600" dirty="0" smtClean="0"/>
              <a:t>  der BVVG </a:t>
            </a:r>
            <a:r>
              <a:rPr lang="en-GB" altLang="en-US" sz="1600" dirty="0" err="1" smtClean="0"/>
              <a:t>Flächen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gesi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chert</a:t>
            </a:r>
            <a:r>
              <a:rPr lang="en-GB" altLang="en-US" sz="1600" dirty="0" smtClean="0"/>
              <a:t> und der </a:t>
            </a:r>
            <a:r>
              <a:rPr lang="en-GB" altLang="en-US" sz="1600" dirty="0" err="1" smtClean="0"/>
              <a:t>Kontrollaufwand</a:t>
            </a:r>
            <a:r>
              <a:rPr lang="en-GB" altLang="en-US" sz="1600" dirty="0" smtClean="0"/>
              <a:t> der BVVG </a:t>
            </a:r>
            <a:r>
              <a:rPr lang="en-GB" altLang="en-US" sz="1600" dirty="0" err="1" smtClean="0"/>
              <a:t>ist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relativ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gering</a:t>
            </a:r>
            <a:endParaRPr lang="en-GB" altLang="en-US" sz="1600" dirty="0" smtClean="0"/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600" dirty="0" smtClean="0"/>
              <a:t>In </a:t>
            </a:r>
            <a:r>
              <a:rPr lang="en-GB" altLang="en-US" sz="1600" dirty="0" err="1" smtClean="0"/>
              <a:t>anderen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Ländern</a:t>
            </a:r>
            <a:r>
              <a:rPr lang="en-GB" altLang="en-US" sz="1600" dirty="0" smtClean="0"/>
              <a:t>, in </a:t>
            </a:r>
            <a:r>
              <a:rPr lang="en-GB" altLang="en-US" sz="1600" dirty="0" err="1" smtClean="0"/>
              <a:t>denen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dieser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Kontrollrahmen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nicht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funktioniert</a:t>
            </a:r>
            <a:r>
              <a:rPr lang="en-GB" altLang="en-US" sz="1600" dirty="0" smtClean="0"/>
              <a:t>, hat die </a:t>
            </a:r>
            <a:r>
              <a:rPr lang="en-GB" altLang="en-US" sz="1600" dirty="0" err="1" smtClean="0"/>
              <a:t>Behörde</a:t>
            </a:r>
            <a:r>
              <a:rPr lang="en-GB" altLang="en-US" sz="1600" dirty="0" smtClean="0"/>
              <a:t> / </a:t>
            </a:r>
            <a:r>
              <a:rPr lang="en-GB" altLang="en-US" sz="1600" dirty="0" err="1" smtClean="0"/>
              <a:t>Agentur</a:t>
            </a:r>
            <a:r>
              <a:rPr lang="en-GB" altLang="en-US" sz="1600" dirty="0" smtClean="0"/>
              <a:t>, die </a:t>
            </a:r>
            <a:r>
              <a:rPr lang="en-GB" altLang="en-US" sz="1600" dirty="0" err="1" smtClean="0"/>
              <a:t>staatliche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Flächen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einen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größeren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Kontrollaufwand</a:t>
            </a:r>
            <a:r>
              <a:rPr lang="en-GB" altLang="en-US" sz="1600" dirty="0" smtClean="0"/>
              <a:t>, </a:t>
            </a:r>
            <a:r>
              <a:rPr lang="en-GB" altLang="en-US" sz="1600" dirty="0" err="1" smtClean="0"/>
              <a:t>wenn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sie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gewährleisten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möchte</a:t>
            </a:r>
            <a:r>
              <a:rPr lang="en-GB" altLang="en-US" sz="1600" dirty="0" smtClean="0"/>
              <a:t>, </a:t>
            </a:r>
            <a:r>
              <a:rPr lang="en-GB" altLang="en-US" sz="1600" dirty="0" err="1" smtClean="0"/>
              <a:t>dass</a:t>
            </a:r>
            <a:r>
              <a:rPr lang="en-GB" altLang="en-US" sz="1600" dirty="0" smtClean="0"/>
              <a:t> die </a:t>
            </a:r>
            <a:r>
              <a:rPr lang="en-GB" altLang="en-US" sz="1600" dirty="0" err="1" smtClean="0"/>
              <a:t>staatlichen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Flächen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nachhaltig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genutzt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werden</a:t>
            </a:r>
            <a:r>
              <a:rPr lang="en-GB" altLang="en-US" sz="1600" dirty="0" smtClean="0"/>
              <a:t> und die </a:t>
            </a:r>
            <a:r>
              <a:rPr lang="en-GB" altLang="en-US" sz="1600" dirty="0" err="1" smtClean="0"/>
              <a:t>Pachtsache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ordnungsgemäß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erhalten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bleibt</a:t>
            </a:r>
            <a:endParaRPr lang="en-GB" altLang="en-US" sz="16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7631" indent="-2875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50201" indent="-23004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10281" indent="-23004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70362" indent="-23004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3044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90522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5060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910683" indent="-230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2D27C44-ADAA-444D-BB45-D188B625F6A0}" type="slidenum">
              <a:rPr lang="de-DE" altLang="en-US" sz="1200">
                <a:solidFill>
                  <a:prstClr val="black"/>
                </a:solidFill>
              </a:rPr>
              <a:pPr/>
              <a:t>23</a:t>
            </a:fld>
            <a:endParaRPr lang="de-DE" altLang="en-US" sz="120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19512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6463"/>
            <a:ext cx="4985393" cy="4465637"/>
          </a:xfrm>
          <a:noFill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sz="1600" dirty="0" err="1" smtClean="0"/>
              <a:t>Weiterer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Kontrollrahmen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dúrch</a:t>
            </a:r>
            <a:r>
              <a:rPr lang="en-GB" altLang="en-US" sz="1600" dirty="0" smtClean="0"/>
              <a:t> EU-</a:t>
            </a:r>
            <a:r>
              <a:rPr lang="en-GB" altLang="en-US" sz="1600" dirty="0" err="1" smtClean="0"/>
              <a:t>Vorgaben</a:t>
            </a:r>
            <a:endParaRPr lang="en-GB" altLang="en-US" sz="1600" dirty="0" smtClean="0"/>
          </a:p>
          <a:p>
            <a:pPr eaLnBrk="1" hangingPunct="1"/>
            <a:r>
              <a:rPr lang="en-GB" altLang="en-US" sz="1600" dirty="0" err="1" smtClean="0"/>
              <a:t>Doppelter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Kontrollrahmen</a:t>
            </a:r>
            <a:endParaRPr lang="en-GB" altLang="en-US" sz="1600" dirty="0" smtClean="0"/>
          </a:p>
          <a:p>
            <a:pPr marL="628650" lvl="1" indent="-171450" eaLnBrk="1" hangingPunct="1">
              <a:buFont typeface="Wingdings" panose="05000000000000000000" pitchFamily="2" charset="2"/>
              <a:buChar char="Ø"/>
            </a:pPr>
            <a:r>
              <a:rPr lang="en-GB" altLang="en-US" sz="1600" dirty="0" err="1" smtClean="0"/>
              <a:t>Einhaltung</a:t>
            </a:r>
            <a:r>
              <a:rPr lang="en-GB" altLang="en-US" sz="1600" dirty="0" smtClean="0"/>
              <a:t> der </a:t>
            </a:r>
            <a:r>
              <a:rPr lang="en-GB" altLang="en-US" sz="1600" dirty="0" err="1" smtClean="0"/>
              <a:t>deutschen</a:t>
            </a:r>
            <a:r>
              <a:rPr lang="en-GB" altLang="en-US" sz="1600" dirty="0" smtClean="0"/>
              <a:t> </a:t>
            </a:r>
            <a:r>
              <a:rPr lang="en-GB" altLang="en-US" sz="1600" dirty="0" err="1" smtClean="0"/>
              <a:t>Gesetzgebung</a:t>
            </a:r>
            <a:r>
              <a:rPr lang="en-GB" altLang="en-US" sz="1600" dirty="0" smtClean="0"/>
              <a:t> (</a:t>
            </a:r>
            <a:r>
              <a:rPr lang="en-GB" altLang="en-US" sz="1600" dirty="0" err="1" smtClean="0"/>
              <a:t>diese</a:t>
            </a:r>
            <a:r>
              <a:rPr lang="en-GB" altLang="en-US" sz="1600" dirty="0" smtClean="0"/>
              <a:t> in </a:t>
            </a:r>
            <a:r>
              <a:rPr lang="en-GB" altLang="en-US" sz="1600" dirty="0" err="1" smtClean="0"/>
              <a:t>Anlehnung</a:t>
            </a:r>
            <a:r>
              <a:rPr lang="en-GB" altLang="en-US" sz="1600" dirty="0" smtClean="0"/>
              <a:t> an die EU </a:t>
            </a:r>
            <a:r>
              <a:rPr lang="en-GB" altLang="en-US" sz="1600" dirty="0" err="1" smtClean="0"/>
              <a:t>Gesetzgebung</a:t>
            </a:r>
            <a:r>
              <a:rPr lang="en-GB" altLang="en-US" sz="1600" dirty="0" smtClean="0"/>
              <a:t>)</a:t>
            </a:r>
          </a:p>
          <a:p>
            <a:pPr marL="628650" lvl="1" indent="-171450" eaLnBrk="1" hangingPunct="1">
              <a:buFont typeface="Wingdings" panose="05000000000000000000" pitchFamily="2" charset="2"/>
              <a:buChar char="Ø"/>
            </a:pPr>
            <a:r>
              <a:rPr lang="en-GB" altLang="en-US" sz="1600" dirty="0" err="1" smtClean="0"/>
              <a:t>Einhaltung</a:t>
            </a:r>
            <a:r>
              <a:rPr lang="en-GB" altLang="en-US" sz="1600" dirty="0" smtClean="0"/>
              <a:t> von Cross-compliance</a:t>
            </a:r>
          </a:p>
          <a:p>
            <a:pPr lvl="3">
              <a:spcAft>
                <a:spcPts val="600"/>
              </a:spcAft>
            </a:pPr>
            <a:r>
              <a:rPr lang="en-US" altLang="de-DE" sz="1600" dirty="0" err="1" smtClean="0"/>
              <a:t>Pächter</a:t>
            </a:r>
            <a:r>
              <a:rPr lang="en-US" altLang="de-DE" sz="1600" dirty="0" smtClean="0"/>
              <a:t> muss </a:t>
            </a:r>
            <a:r>
              <a:rPr lang="en-US" altLang="de-DE" sz="1600" dirty="0" err="1" smtClean="0"/>
              <a:t>folgende</a:t>
            </a:r>
            <a:r>
              <a:rPr lang="en-US" altLang="de-DE" sz="1600" dirty="0" smtClean="0"/>
              <a:t> </a:t>
            </a:r>
            <a:r>
              <a:rPr lang="en-US" altLang="de-DE" sz="1600" dirty="0" err="1" smtClean="0"/>
              <a:t>Informationen</a:t>
            </a:r>
            <a:r>
              <a:rPr lang="en-US" altLang="de-DE" sz="1600" dirty="0" smtClean="0"/>
              <a:t> </a:t>
            </a:r>
            <a:r>
              <a:rPr lang="en-US" altLang="de-DE" sz="1600" dirty="0" err="1" smtClean="0"/>
              <a:t>jederzeit</a:t>
            </a:r>
            <a:r>
              <a:rPr lang="en-US" altLang="de-DE" sz="1600" dirty="0" smtClean="0"/>
              <a:t> </a:t>
            </a:r>
            <a:r>
              <a:rPr lang="en-US" altLang="de-DE" sz="1600" dirty="0" err="1" smtClean="0"/>
              <a:t>vorweisen</a:t>
            </a:r>
            <a:r>
              <a:rPr lang="en-US" altLang="de-DE" sz="1600" dirty="0" smtClean="0"/>
              <a:t> </a:t>
            </a:r>
            <a:r>
              <a:rPr lang="en-US" altLang="de-DE" sz="1600" dirty="0" err="1" smtClean="0"/>
              <a:t>können</a:t>
            </a:r>
            <a:r>
              <a:rPr lang="en-US" altLang="de-DE" sz="1600" dirty="0" smtClean="0"/>
              <a:t> </a:t>
            </a:r>
            <a:endParaRPr lang="en-US" altLang="de-DE" sz="1600" dirty="0"/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 err="1" smtClean="0"/>
              <a:t>Landnutzung</a:t>
            </a:r>
            <a:r>
              <a:rPr lang="en-US" altLang="de-DE" sz="1600" dirty="0" smtClean="0"/>
              <a:t>  (</a:t>
            </a:r>
            <a:r>
              <a:rPr lang="en-US" altLang="de-DE" sz="1600" dirty="0" err="1" smtClean="0"/>
              <a:t>Fruchtfolge</a:t>
            </a:r>
            <a:r>
              <a:rPr lang="en-US" altLang="de-DE" sz="1600" dirty="0" smtClean="0"/>
              <a:t>)</a:t>
            </a:r>
            <a:endParaRPr lang="en-US" altLang="de-DE" sz="1600" dirty="0"/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Düngung (mineralische und organisch)</a:t>
            </a:r>
            <a:endParaRPr lang="en-US" altLang="de-DE" sz="1600" dirty="0"/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Gebrauch von Pflanzenschutzmitteln</a:t>
            </a:r>
            <a:endParaRPr lang="en-US" altLang="de-DE" sz="1600" dirty="0"/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 smtClean="0"/>
              <a:t>Tierkennzeichnung und Herkunftsnachweis</a:t>
            </a:r>
            <a:endParaRPr lang="en-US" altLang="de-DE" sz="1600" dirty="0"/>
          </a:p>
          <a:p>
            <a:pPr eaLnBrk="1" hangingPunct="1"/>
            <a:endParaRPr lang="en-GB" altLang="en-US" sz="1600" dirty="0" smtClean="0"/>
          </a:p>
          <a:p>
            <a:pPr eaLnBrk="1" hangingPunct="1"/>
            <a:endParaRPr lang="en-GB" altLang="en-US" sz="16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83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lvl="1"/>
            <a:r>
              <a:rPr lang="en-GB" altLang="en-US" sz="2000" dirty="0"/>
              <a:t>Der </a:t>
            </a:r>
            <a:r>
              <a:rPr lang="en-GB" altLang="en-US" sz="2000" dirty="0" err="1"/>
              <a:t>Staat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kann</a:t>
            </a:r>
            <a:r>
              <a:rPr lang="en-GB" altLang="en-US" sz="2000" dirty="0"/>
              <a:t> </a:t>
            </a:r>
            <a:r>
              <a:rPr lang="en-GB" altLang="en-US" sz="2000" dirty="0" err="1"/>
              <a:t>jedoch</a:t>
            </a:r>
            <a:r>
              <a:rPr lang="en-GB" altLang="en-US" sz="2000" dirty="0"/>
              <a:t> </a:t>
            </a:r>
            <a:r>
              <a:rPr lang="en-GB" altLang="en-US" sz="2000" dirty="0" err="1"/>
              <a:t>nicht</a:t>
            </a:r>
            <a:r>
              <a:rPr lang="en-GB" altLang="en-US" sz="2000" dirty="0"/>
              <a:t> in die </a:t>
            </a:r>
            <a:r>
              <a:rPr lang="en-GB" altLang="en-US" sz="2000" dirty="0" err="1"/>
              <a:t>Preisfindung</a:t>
            </a:r>
            <a:r>
              <a:rPr lang="en-GB" altLang="en-US" sz="2000" dirty="0"/>
              <a:t> </a:t>
            </a:r>
            <a:r>
              <a:rPr lang="en-GB" altLang="en-US" sz="2000" dirty="0" err="1" smtClean="0"/>
              <a:t>eingreifen</a:t>
            </a:r>
            <a:endParaRPr lang="en-GB" altLang="en-US" sz="2000" dirty="0" smtClean="0"/>
          </a:p>
          <a:p>
            <a:pPr marL="0" lvl="1"/>
            <a:endParaRPr lang="en-GB" altLang="en-US" sz="2000" dirty="0" smtClean="0"/>
          </a:p>
          <a:p>
            <a:pPr marL="0" lvl="1"/>
            <a:r>
              <a:rPr lang="en-GB" altLang="en-US" sz="2000" dirty="0" err="1" smtClean="0"/>
              <a:t>Behördlicher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Eingriff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nur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soweit</a:t>
            </a:r>
            <a:r>
              <a:rPr lang="en-GB" altLang="en-US" sz="2000" dirty="0" smtClean="0"/>
              <a:t> das </a:t>
            </a:r>
            <a:r>
              <a:rPr lang="en-GB" altLang="en-US" sz="2000" dirty="0" err="1" smtClean="0"/>
              <a:t>für</a:t>
            </a:r>
            <a:r>
              <a:rPr lang="en-GB" altLang="en-US" sz="2000" dirty="0" smtClean="0"/>
              <a:t> die </a:t>
            </a:r>
            <a:r>
              <a:rPr lang="en-GB" altLang="en-US" sz="2000" dirty="0" err="1" smtClean="0"/>
              <a:t>Verbesserung</a:t>
            </a:r>
            <a:r>
              <a:rPr lang="en-GB" altLang="en-US" sz="2000" dirty="0" smtClean="0"/>
              <a:t> der </a:t>
            </a:r>
            <a:r>
              <a:rPr lang="en-GB" altLang="en-US" sz="2000" dirty="0" err="1" smtClean="0"/>
              <a:t>Agrarstruktur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dient</a:t>
            </a:r>
            <a:endParaRPr lang="en-GB" altLang="en-US" sz="2000" dirty="0" smtClean="0"/>
          </a:p>
          <a:p>
            <a:pPr marL="342900" lvl="1" indent="-342900">
              <a:buFont typeface="Symbol"/>
              <a:buChar char="Þ"/>
            </a:pPr>
            <a:r>
              <a:rPr lang="en-GB" altLang="en-US" sz="2000" dirty="0" err="1" smtClean="0"/>
              <a:t>Wenn</a:t>
            </a:r>
            <a:r>
              <a:rPr lang="en-GB" altLang="en-US" sz="2000" dirty="0" smtClean="0"/>
              <a:t> die </a:t>
            </a:r>
            <a:r>
              <a:rPr lang="en-GB" altLang="en-US" sz="2000" dirty="0" err="1" smtClean="0"/>
              <a:t>Behörde</a:t>
            </a:r>
            <a:r>
              <a:rPr lang="en-GB" altLang="en-US" sz="2000" dirty="0" smtClean="0"/>
              <a:t> die </a:t>
            </a:r>
            <a:r>
              <a:rPr lang="en-GB" altLang="en-US" sz="2000" dirty="0" err="1" smtClean="0"/>
              <a:t>Zustimmung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verweigert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kann</a:t>
            </a:r>
            <a:r>
              <a:rPr lang="en-GB" altLang="en-US" sz="2000" dirty="0" smtClean="0"/>
              <a:t> man </a:t>
            </a:r>
            <a:r>
              <a:rPr lang="en-GB" altLang="en-US" sz="2000" dirty="0" err="1" smtClean="0"/>
              <a:t>sich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wheren</a:t>
            </a:r>
            <a:r>
              <a:rPr lang="en-GB" altLang="en-US" sz="2000" dirty="0" smtClean="0"/>
              <a:t> </a:t>
            </a:r>
          </a:p>
          <a:p>
            <a:pPr marL="342900" lvl="1" indent="-342900">
              <a:buFont typeface="Symbol"/>
              <a:buChar char="Þ"/>
            </a:pPr>
            <a:r>
              <a:rPr lang="en-GB" altLang="en-US" sz="2000" dirty="0" err="1" smtClean="0"/>
              <a:t>Antrag</a:t>
            </a:r>
            <a:r>
              <a:rPr lang="en-GB" altLang="en-US" sz="2000" dirty="0" smtClean="0"/>
              <a:t> auf </a:t>
            </a:r>
            <a:r>
              <a:rPr lang="en-GB" altLang="en-US" sz="2000" dirty="0" err="1" smtClean="0"/>
              <a:t>gerichtliche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Entscheidung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vor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dem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Landwirtschaftsgericht</a:t>
            </a:r>
            <a:endParaRPr lang="en-GB" altLang="en-US" sz="2000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76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Restriktionen wegen sozialen oder wirtschaftlichem Missverhältnis:</a:t>
            </a:r>
          </a:p>
          <a:p>
            <a:endParaRPr lang="de-DE" sz="1600" dirty="0"/>
          </a:p>
          <a:p>
            <a:r>
              <a:rPr lang="de-DE" sz="1600" dirty="0" smtClean="0"/>
              <a:t>Beispiel 1: nach § 595 BGB kann der Pächter Fortsetzung der Pacht verlangen,  wenn z.B. Existenz gefährdet ist =&gt; diese Schutzklausel für den Pächter kann nicht durch Regelungen im Pachtvertrag ausgehebelt werden.</a:t>
            </a:r>
          </a:p>
          <a:p>
            <a:endParaRPr lang="de-DE" sz="1600" dirty="0"/>
          </a:p>
          <a:p>
            <a:r>
              <a:rPr lang="de-DE" sz="1600" dirty="0" smtClean="0"/>
              <a:t>Ferner: § 138(2): Sittenwidriges Verhalten bei Vertrags/Geschäftsbeziehungen =&gt; Wucher (zu hoher Pachtpreis) =&gt; kann nicht durch Vereinbarungen im PV ausgehebelt werden (Schutzklausel)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31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smtClean="0"/>
              <a:t>Mündlich nur bis 3 Jahre</a:t>
            </a:r>
            <a:endParaRPr lang="en-GB" altLang="en-US" sz="14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Rechte Spalte:</a:t>
            </a:r>
          </a:p>
          <a:p>
            <a:r>
              <a:rPr lang="de-DE" sz="1600" dirty="0" smtClean="0"/>
              <a:t>Optionale Klauseln, sofern anderer Regelungen greifen sollen, sind diese entsprechend im Pachtvertrag zu formulieren. </a:t>
            </a:r>
          </a:p>
          <a:p>
            <a:r>
              <a:rPr lang="de-DE" sz="1600" dirty="0" smtClean="0"/>
              <a:t>BVVG z.B. hat entgegen Regelung im BGB die Übernahme der öffentlichen Abgaben dem Pächter auferlegt</a:t>
            </a:r>
          </a:p>
          <a:p>
            <a:r>
              <a:rPr lang="de-DE" sz="1600" dirty="0" smtClean="0"/>
              <a:t>=&gt; Findet im Pachtpreis seinen Niederschlag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323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34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86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EB1C9-CB02-4B93-9110-5917FC12E93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6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Formatvorlage des Untertitelmasters durch Klicken bearbeiten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Seite 1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9404051-20BB-4D16-98E5-7735EBE017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127250" cy="5689600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4475" y="260350"/>
            <a:ext cx="6232525" cy="5689600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2133752-29F8-44D9-842F-1D67F88C32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229600" cy="8636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44475" y="1200150"/>
            <a:ext cx="4179888" cy="474980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200150"/>
            <a:ext cx="4179887" cy="474980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45E8CA0-6C0E-4EB4-B9CA-261E2F8125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85C66B85-91CF-4FD3-AD9F-8C61ABF3922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73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6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6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Seite 0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9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4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6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3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88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11D4819-AF07-4330-A086-978A4DA089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11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1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2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1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64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5796-6FEC-41EF-8727-C18E2B3AF7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0F381-B9BB-4373-8FC9-799D2ADD8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1F30-4F69-4C80-940F-8546C7666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C860-3B74-4364-9173-DF379AF348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4475" y="1200150"/>
            <a:ext cx="41798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1200150"/>
            <a:ext cx="4179887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4E4527A-A769-465D-AA62-7E948C4C03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CB7D-0A54-462A-93A9-B1915722D3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AA83-D119-4934-A6F7-1D552F9A8C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5329E-1703-4BF1-B1D0-8134EC93E0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8759-8B5A-4F8C-9ECF-13D989BA0B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F265-6557-4BE5-9A18-C7BD4379A9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ACDF-0323-4392-BA9D-405A83B000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6A01-916D-41AE-9124-83BEB6E893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2B5EA0A-83C1-4871-A680-2E4B449942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CC32D24-7A0B-4E84-8244-6B2C2E0F34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A58480D-EFCA-4529-924D-25F6D692A5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E0EF669-34FE-4DDD-A7AA-5E9A92E70A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7FAD8B9-4602-428D-998E-553B6C15FE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113" y="6192838"/>
            <a:ext cx="2198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62125" y="6408738"/>
            <a:ext cx="86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85C66B85-91CF-4FD3-AD9F-8C61ABF392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" pitchFamily="18" charset="0"/>
            </a:endParaRP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7308850" y="6157913"/>
            <a:ext cx="1670050" cy="584200"/>
            <a:chOff x="4608" y="3760"/>
            <a:chExt cx="1052" cy="368"/>
          </a:xfrm>
        </p:grpSpPr>
        <p:pic>
          <p:nvPicPr>
            <p:cNvPr id="1032" name="Picture 10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8" y="3760"/>
              <a:ext cx="38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988" y="3928"/>
              <a:ext cx="67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de-DE" sz="2200">
                  <a:latin typeface="Univers 55" pitchFamily="34" charset="0"/>
                </a:rPr>
                <a:t>BVVG</a:t>
              </a:r>
            </a:p>
          </p:txBody>
        </p:sp>
      </p:grp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229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4475" y="1200150"/>
            <a:ext cx="85121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72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728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34975" indent="-188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</a:defRPr>
      </a:lvl2pPr>
      <a:lvl3pPr marL="609600" indent="-160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</a:defRPr>
      </a:lvl3pPr>
      <a:lvl4pPr marL="769938" indent="-1317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</a:defRPr>
      </a:lvl4pPr>
      <a:lvl5pPr marL="957263" indent="-173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>
          <a:solidFill>
            <a:schemeClr val="tx1"/>
          </a:solidFill>
          <a:effectLst/>
          <a:latin typeface="+mn-lt"/>
        </a:defRPr>
      </a:lvl5pPr>
      <a:lvl6pPr marL="1414463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1871663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2328863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2786063" indent="-17303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2855-1284-48E5-82EF-CE7EB9BEC7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BBAC-F25A-406B-B448-DDC6B38CF7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4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E05CA3E-BC38-4BE8-AC07-48330D1D73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Titel neu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22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41903"/>
            <a:ext cx="9035480" cy="2893100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uk-UA" altLang="en-US" b="1" dirty="0" smtClean="0">
                <a:solidFill>
                  <a:srgbClr val="0070C0"/>
                </a:solidFill>
              </a:rPr>
              <a:t>Договори оренди землі та їхній менеджмент / моніторинг</a:t>
            </a:r>
            <a:r>
              <a:rPr lang="de-DE" altLang="en-US" dirty="0" smtClean="0">
                <a:solidFill>
                  <a:srgbClr val="0070C0"/>
                </a:solidFill>
              </a:rPr>
              <a:t/>
            </a:r>
            <a:br>
              <a:rPr lang="de-DE" altLang="en-US" dirty="0" smtClean="0">
                <a:solidFill>
                  <a:srgbClr val="0070C0"/>
                </a:solidFill>
              </a:rPr>
            </a:br>
            <a:r>
              <a:rPr lang="de-DE" altLang="en-US" dirty="0">
                <a:solidFill>
                  <a:srgbClr val="0070C0"/>
                </a:solidFill>
              </a:rPr>
              <a:t/>
            </a:r>
            <a:br>
              <a:rPr lang="de-DE" altLang="en-US" dirty="0">
                <a:solidFill>
                  <a:srgbClr val="0070C0"/>
                </a:solidFill>
              </a:rPr>
            </a:br>
            <a:r>
              <a:rPr lang="de-DE" altLang="en-US" dirty="0" smtClean="0">
                <a:solidFill>
                  <a:srgbClr val="0070C0"/>
                </a:solidFill>
              </a:rPr>
              <a:t/>
            </a:r>
            <a:br>
              <a:rPr lang="de-DE" altLang="en-US" dirty="0" smtClean="0">
                <a:solidFill>
                  <a:srgbClr val="0070C0"/>
                </a:solidFill>
              </a:rPr>
            </a:br>
            <a:r>
              <a:rPr lang="uk-UA" altLang="en-US" sz="1800" dirty="0" smtClean="0">
                <a:solidFill>
                  <a:srgbClr val="0070C0"/>
                </a:solidFill>
                <a:effectLst/>
              </a:rPr>
              <a:t>Засідання робочих груп з теми «Охорона землі»</a:t>
            </a:r>
            <a:r>
              <a:rPr lang="de-DE" sz="1800" dirty="0" smtClean="0">
                <a:solidFill>
                  <a:srgbClr val="0070C0"/>
                </a:solidFill>
                <a:effectLst/>
              </a:rPr>
              <a:t/>
            </a:r>
            <a:br>
              <a:rPr lang="de-DE" sz="1800" dirty="0" smtClean="0">
                <a:solidFill>
                  <a:srgbClr val="0070C0"/>
                </a:solidFill>
                <a:effectLst/>
              </a:rPr>
            </a:br>
            <a:r>
              <a:rPr lang="uk-UA" sz="1800" dirty="0" smtClean="0">
                <a:solidFill>
                  <a:srgbClr val="0070C0"/>
                </a:solidFill>
                <a:effectLst/>
              </a:rPr>
              <a:t>у Києві та Львові,</a:t>
            </a:r>
            <a:r>
              <a:rPr lang="de-DE" sz="1800" dirty="0" smtClean="0">
                <a:solidFill>
                  <a:srgbClr val="0070C0"/>
                </a:solidFill>
                <a:effectLst/>
              </a:rPr>
              <a:t> 17.04.-19.04.2018</a:t>
            </a:r>
            <a:r>
              <a:rPr lang="de-DE" sz="1800" dirty="0">
                <a:solidFill>
                  <a:srgbClr val="0070C0"/>
                </a:solidFill>
                <a:effectLst/>
              </a:rPr>
              <a:t/>
            </a:r>
            <a:br>
              <a:rPr lang="de-DE" sz="1800" dirty="0">
                <a:solidFill>
                  <a:srgbClr val="0070C0"/>
                </a:solidFill>
                <a:effectLst/>
              </a:rPr>
            </a:br>
            <a:endParaRPr lang="de-DE" altLang="en-US" sz="1800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A58480D-EFCA-4529-924D-25F6D692A59A}" type="slidenum">
              <a:rPr lang="de-DE" smtClean="0"/>
              <a:pPr>
                <a:defRPr/>
              </a:pPr>
              <a:t>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3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10017" y="1916832"/>
            <a:ext cx="7632848" cy="331236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§ 4 </a:t>
            </a:r>
            <a:r>
              <a:rPr lang="uk-UA" sz="2000" dirty="0" smtClean="0"/>
              <a:t>Зміна оренди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домовленість</a:t>
            </a:r>
            <a:r>
              <a:rPr lang="de-DE" sz="2000" dirty="0" smtClean="0"/>
              <a:t> x % </a:t>
            </a:r>
            <a:r>
              <a:rPr lang="uk-UA" sz="2000" dirty="0" smtClean="0"/>
              <a:t>підвищення орендної плати з дати … </a:t>
            </a:r>
            <a:r>
              <a:rPr lang="de-DE" sz="2000" dirty="0" smtClean="0"/>
              <a:t> (</a:t>
            </a:r>
            <a:r>
              <a:rPr lang="uk-UA" sz="2000" dirty="0" smtClean="0"/>
              <a:t>на п‘ятий рік при строку 4 роки</a:t>
            </a:r>
            <a:r>
              <a:rPr lang="de-DE" sz="2000" dirty="0" smtClean="0"/>
              <a:t>)</a:t>
            </a:r>
          </a:p>
          <a:p>
            <a:pPr lvl="2" algn="l"/>
            <a:r>
              <a:rPr lang="de-DE" sz="2000" dirty="0" smtClean="0"/>
              <a:t>(</a:t>
            </a:r>
            <a:r>
              <a:rPr lang="uk-UA" sz="2000" dirty="0" smtClean="0"/>
              <a:t>врегульовано вже у тексті об‘яви</a:t>
            </a:r>
            <a:r>
              <a:rPr lang="de-DE" sz="2000" dirty="0" smtClean="0"/>
              <a:t>)</a:t>
            </a:r>
          </a:p>
          <a:p>
            <a:pPr lvl="1" algn="l"/>
            <a:r>
              <a:rPr lang="uk-UA" sz="2000" dirty="0" smtClean="0"/>
              <a:t>або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обидві сторони можуть вимагати адаптації передбачених договором умов оренди </a:t>
            </a:r>
            <a:r>
              <a:rPr lang="de-DE" sz="2000" dirty="0" smtClean="0"/>
              <a:t>(</a:t>
            </a:r>
            <a:r>
              <a:rPr lang="uk-UA" sz="2000" dirty="0" smtClean="0"/>
              <a:t>орієнтація на порівняльні об‘єкти в регіоні</a:t>
            </a:r>
            <a:r>
              <a:rPr lang="de-DE" sz="2000" dirty="0" smtClean="0"/>
              <a:t>; </a:t>
            </a:r>
            <a:r>
              <a:rPr lang="uk-UA" sz="2000" dirty="0" smtClean="0"/>
              <a:t>суттєве при прямій передачі з строком</a:t>
            </a:r>
            <a:r>
              <a:rPr lang="de-DE" sz="2000" dirty="0" smtClean="0"/>
              <a:t> &gt; 4 </a:t>
            </a:r>
            <a:r>
              <a:rPr lang="uk-UA" sz="2000" dirty="0" smtClean="0"/>
              <a:t>років</a:t>
            </a:r>
            <a:r>
              <a:rPr lang="de-DE" sz="2000" dirty="0" smtClean="0"/>
              <a:t> (</a:t>
            </a:r>
            <a:r>
              <a:rPr lang="uk-UA" sz="2000" dirty="0" smtClean="0"/>
              <a:t>не раніше ніж через 2 роки</a:t>
            </a:r>
            <a:r>
              <a:rPr lang="de-DE" sz="2000" dirty="0" smtClean="0"/>
              <a:t>)</a:t>
            </a:r>
          </a:p>
          <a:p>
            <a:pPr lvl="1" algn="l"/>
            <a:r>
              <a:rPr lang="uk-UA" sz="2000" dirty="0" smtClean="0"/>
              <a:t>або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/>
              <a:t>с</a:t>
            </a:r>
            <a:r>
              <a:rPr lang="uk-UA" sz="2000" dirty="0" smtClean="0"/>
              <a:t>тупенева домовленість про оренду</a:t>
            </a:r>
            <a:endParaRPr lang="de-DE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7736363B-43AE-4514-8166-D4571A2D6179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4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4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42837" y="1938374"/>
            <a:ext cx="7632848" cy="403244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b="1" dirty="0" smtClean="0"/>
              <a:t>§ 5 </a:t>
            </a:r>
            <a:r>
              <a:rPr lang="uk-UA" sz="2000" b="1" dirty="0" smtClean="0"/>
              <a:t>Відрахування </a:t>
            </a:r>
            <a:endParaRPr lang="de-DE" sz="20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Перейняття поточних відрахувань</a:t>
            </a:r>
            <a:r>
              <a:rPr lang="de-DE" sz="1800" dirty="0" smtClean="0"/>
              <a:t> (</a:t>
            </a:r>
            <a:r>
              <a:rPr lang="uk-UA" sz="1800" dirty="0" smtClean="0"/>
              <a:t>податків, зборів</a:t>
            </a:r>
            <a:r>
              <a:rPr lang="de-DE" sz="1800" dirty="0" smtClean="0"/>
              <a:t>) </a:t>
            </a:r>
            <a:r>
              <a:rPr lang="uk-UA" sz="1800" dirty="0" smtClean="0"/>
              <a:t>орендарем</a:t>
            </a:r>
            <a:endParaRPr lang="de-DE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b="1" dirty="0" smtClean="0"/>
              <a:t>§ 6 </a:t>
            </a:r>
            <a:r>
              <a:rPr lang="uk-UA" sz="2000" b="1" dirty="0" smtClean="0"/>
              <a:t>Збереження предмету оренди</a:t>
            </a:r>
            <a:r>
              <a:rPr lang="de-DE" sz="2000" b="1" dirty="0" smtClean="0"/>
              <a:t> / </a:t>
            </a:r>
            <a:r>
              <a:rPr lang="uk-UA" sz="2000" b="1" dirty="0" smtClean="0"/>
              <a:t>забезпечення транспортної безпеки (безпеки обігу)</a:t>
            </a:r>
            <a:endParaRPr lang="de-DE" sz="2000" b="1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Належне господарювання та збереження орендованих разом з землею установок, чагарників та дерев</a:t>
            </a:r>
            <a:endParaRPr lang="de-DE" sz="1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Внесення осаду стічних вод</a:t>
            </a:r>
            <a:r>
              <a:rPr lang="de-DE" sz="1800" dirty="0" smtClean="0"/>
              <a:t> (</a:t>
            </a:r>
            <a:r>
              <a:rPr lang="uk-UA" sz="1800" dirty="0" smtClean="0"/>
              <a:t>компосту</a:t>
            </a:r>
            <a:r>
              <a:rPr lang="de-DE" sz="1800" dirty="0" smtClean="0"/>
              <a:t>)</a:t>
            </a:r>
            <a:r>
              <a:rPr lang="uk-UA" sz="1800" dirty="0" smtClean="0"/>
              <a:t> або подібних речовин з відходів населених пунктів тільки за попереднім письмовим дозволом орендодавця</a:t>
            </a:r>
            <a:r>
              <a:rPr lang="de-DE" sz="1800" dirty="0" smtClean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Перейняття орендарем обов‘язку забезпечувати транспортну безпеку (безпеку обігу)</a:t>
            </a:r>
            <a:endParaRPr lang="de-DE" sz="1800" dirty="0" smtClean="0"/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uk-UA" sz="1600" dirty="0" smtClean="0"/>
              <a:t>Звільнення орендодавця від обов‘язку перед третіми особами</a:t>
            </a:r>
            <a:endParaRPr lang="de-DE" sz="1600" dirty="0" smtClean="0"/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r>
              <a:rPr lang="uk-UA" sz="1600" dirty="0" smtClean="0"/>
              <a:t>Вказівка на додаток про транспортну безпеку (безпеку обігу)</a:t>
            </a:r>
            <a:endParaRPr lang="de-DE" sz="1600" dirty="0"/>
          </a:p>
          <a:p>
            <a:pPr marL="1257300" lvl="2" indent="-342900" algn="l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BE1CC11-7C7D-4237-B85E-76F317F58B79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4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BVVG(5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988840"/>
            <a:ext cx="7812360" cy="403244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b="1" dirty="0" smtClean="0"/>
              <a:t>§ 7 </a:t>
            </a:r>
            <a:r>
              <a:rPr lang="uk-UA" sz="2000" b="1" dirty="0" smtClean="0"/>
              <a:t>Зміна цільового призначення</a:t>
            </a:r>
            <a:endParaRPr lang="de-DE" sz="20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Тільки у рамках сільськогосподарського призначення та за попередньою письмовою згодою орендодавця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напр</a:t>
            </a:r>
            <a:r>
              <a:rPr lang="de-DE" sz="1600" dirty="0" smtClean="0"/>
              <a:t>. </a:t>
            </a:r>
            <a:r>
              <a:rPr lang="uk-UA" sz="1600" dirty="0" smtClean="0"/>
              <a:t>луки</a:t>
            </a:r>
            <a:r>
              <a:rPr lang="de-DE" sz="1600" dirty="0" smtClean="0"/>
              <a:t>/</a:t>
            </a:r>
            <a:r>
              <a:rPr lang="uk-UA" sz="1600" dirty="0" smtClean="0"/>
              <a:t>ротаційний обліг, багаторічне вирощування технічних культур</a:t>
            </a:r>
            <a:r>
              <a:rPr lang="de-DE" sz="1600" dirty="0" smtClean="0"/>
              <a:t>, </a:t>
            </a:r>
            <a:r>
              <a:rPr lang="uk-UA" sz="1600" dirty="0" smtClean="0"/>
              <a:t>створення чи переорювання лук, насадження чи корчування дерев та багаторічних культур; лісорозведення</a:t>
            </a:r>
            <a:endParaRPr lang="de-DE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Висівання трави чи кормових рослин протягом </a:t>
            </a:r>
            <a:r>
              <a:rPr lang="uk-UA" sz="1800" dirty="0"/>
              <a:t>не більше </a:t>
            </a:r>
            <a:r>
              <a:rPr lang="uk-UA" sz="1800" dirty="0" smtClean="0"/>
              <a:t>4 років поспіль</a:t>
            </a:r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95B792B9-2557-46F3-BDC2-5756551C604B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0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BVVG(6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5820" y="1925635"/>
            <a:ext cx="7812360" cy="40324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/>
              <a:t>§ 8 </a:t>
            </a:r>
            <a:r>
              <a:rPr lang="uk-UA" sz="2000" b="1" dirty="0" smtClean="0"/>
              <a:t>Передача права користування</a:t>
            </a:r>
            <a:endParaRPr lang="de-DE" sz="2000" b="1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Дозвіл на тимчасовий обмін ділянками</a:t>
            </a:r>
            <a:endParaRPr lang="de-DE" sz="18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Користування предметом оренди у сільськогосподарському об‘єднанні з метою спільного господарювання тільки за письмовим дозволом орендодавця</a:t>
            </a:r>
            <a:endParaRPr lang="de-DE" sz="18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Заборона суборенди</a:t>
            </a:r>
            <a:endParaRPr lang="de-DE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b="1" dirty="0" smtClean="0"/>
              <a:t>§ 9 </a:t>
            </a:r>
            <a:r>
              <a:rPr lang="uk-UA" sz="2000" b="1" dirty="0" smtClean="0"/>
              <a:t>Обов‘язки щодо повідомлень</a:t>
            </a:r>
            <a:r>
              <a:rPr lang="de-DE" sz="2000" b="1" dirty="0" smtClean="0"/>
              <a:t> </a:t>
            </a:r>
          </a:p>
          <a:p>
            <a:pPr marL="809625" lvl="1" algn="l">
              <a:tabLst>
                <a:tab pos="92075" algn="l"/>
              </a:tabLst>
            </a:pPr>
            <a:r>
              <a:rPr lang="de-DE" sz="1800" dirty="0" smtClean="0"/>
              <a:t>(</a:t>
            </a:r>
            <a:r>
              <a:rPr lang="uk-UA" sz="1800" dirty="0" smtClean="0"/>
              <a:t>орендаря орендодавцю</a:t>
            </a:r>
            <a:r>
              <a:rPr lang="de-DE" sz="1800" dirty="0" smtClean="0"/>
              <a:t>)</a:t>
            </a:r>
          </a:p>
          <a:p>
            <a:pPr marL="638175" indent="-285750" algn="l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uk-UA" sz="1800" dirty="0" smtClean="0"/>
              <a:t>У разі вирощування рослин, змінених за допомогою гентехніки</a:t>
            </a:r>
            <a:r>
              <a:rPr lang="de-DE" sz="1800" dirty="0" smtClean="0"/>
              <a:t> </a:t>
            </a:r>
          </a:p>
          <a:p>
            <a:pPr marL="638175" indent="-285750" algn="l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uk-UA" sz="1800" dirty="0" smtClean="0"/>
              <a:t>У разі зміни компаньйона, правової форми чи перетворення підприємства</a:t>
            </a:r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6D24C4DD-E005-4173-B854-8CA544F2AA5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7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812360" cy="40324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/>
              <a:t>§ </a:t>
            </a:r>
            <a:r>
              <a:rPr lang="de-DE" sz="2000" b="1" dirty="0" smtClean="0"/>
              <a:t>10 </a:t>
            </a:r>
            <a:r>
              <a:rPr lang="uk-UA" sz="2000" b="1" dirty="0" smtClean="0"/>
              <a:t>Розірвання договору оренди</a:t>
            </a:r>
            <a:r>
              <a:rPr lang="de-DE" sz="2000" b="1" dirty="0" smtClean="0"/>
              <a:t> (1)</a:t>
            </a:r>
            <a:endParaRPr lang="de-DE" sz="20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 запізненій сплаті</a:t>
            </a:r>
            <a:r>
              <a:rPr lang="de-DE" sz="1800" dirty="0" smtClean="0"/>
              <a:t> (</a:t>
            </a:r>
            <a:r>
              <a:rPr lang="uk-UA" sz="1800" dirty="0" smtClean="0"/>
              <a:t>три місяці при щорічній платі</a:t>
            </a:r>
            <a:r>
              <a:rPr lang="de-DE" sz="1800" dirty="0" smtClean="0"/>
              <a:t>, </a:t>
            </a:r>
            <a:r>
              <a:rPr lang="de-DE" sz="1800" dirty="0"/>
              <a:t>2 </a:t>
            </a:r>
            <a:r>
              <a:rPr lang="uk-UA" sz="1800" dirty="0" smtClean="0"/>
              <a:t>платежі при сплаті частками</a:t>
            </a:r>
            <a:r>
              <a:rPr lang="de-DE" sz="1800" dirty="0" smtClean="0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При внесенні осаду стічних вод чи інших речовин з відходів населених пунктів без дозволу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У разі неналежного господарювання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У разі неповідомлення про недоліки предмету оренди або про загрози, з ним пов‘язані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У разі здійснення інфраструктурних заходів, якщо наявні офіційні дозволи</a:t>
            </a:r>
            <a:r>
              <a:rPr lang="de-DE" sz="1800" dirty="0" smtClean="0"/>
              <a:t> (</a:t>
            </a:r>
            <a:r>
              <a:rPr lang="uk-UA" sz="1800" dirty="0" smtClean="0"/>
              <a:t>строк розірвання 3 місяці на кінець поточного року оренди та сплата компенсації у разі вилучення землі, якщо про офіційний дозвіл не було відомо на момент укладення договору</a:t>
            </a:r>
            <a:r>
              <a:rPr lang="de-DE" sz="1800" dirty="0" smtClean="0"/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B3942FE4-F428-45E7-84A6-B94A89E377B9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BVVG(8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16711" y="1916832"/>
            <a:ext cx="7812360" cy="40324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/>
              <a:t>§ </a:t>
            </a:r>
            <a:r>
              <a:rPr lang="de-DE" sz="2000" b="1" dirty="0" smtClean="0"/>
              <a:t>10 </a:t>
            </a:r>
            <a:r>
              <a:rPr lang="uk-UA" sz="2000" b="1" dirty="0" smtClean="0"/>
              <a:t>Розірвання договору</a:t>
            </a:r>
            <a:r>
              <a:rPr lang="de-DE" sz="2000" b="1" dirty="0" smtClean="0"/>
              <a:t> (2)</a:t>
            </a:r>
            <a:endParaRPr lang="de-DE" sz="20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У разі повернення землі</a:t>
            </a:r>
            <a:r>
              <a:rPr lang="de-DE" sz="1800" dirty="0" smtClean="0"/>
              <a:t> (</a:t>
            </a:r>
            <a:r>
              <a:rPr lang="uk-UA" sz="1800" dirty="0" smtClean="0"/>
              <a:t>реституція</a:t>
            </a:r>
            <a:r>
              <a:rPr lang="de-DE" sz="1800" dirty="0" smtClean="0"/>
              <a:t>)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Власник поверненої землі має разове надзвичайне право на розірвання договору оренди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Строк розірвання</a:t>
            </a:r>
            <a:r>
              <a:rPr lang="de-DE" sz="1800" dirty="0" smtClean="0"/>
              <a:t>: </a:t>
            </a:r>
            <a:r>
              <a:rPr lang="uk-UA" sz="1800" dirty="0" smtClean="0"/>
              <a:t>шість місяців до кінця року оренди (письмове повідомлення</a:t>
            </a:r>
            <a:r>
              <a:rPr lang="de-DE" sz="1800" dirty="0" smtClean="0"/>
              <a:t>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У разі розірвання через інфраструктурні заходи або повернення землі орендар може розірвати відносини оренди без дотримання строків</a:t>
            </a:r>
            <a:endParaRPr lang="de-DE" sz="1800" dirty="0" smtClean="0"/>
          </a:p>
          <a:p>
            <a:pPr lvl="0" algn="l"/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E6640F4-5EE9-4AE9-9559-B8106306EFA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0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9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812360" cy="40324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/>
              <a:t>§ </a:t>
            </a:r>
            <a:r>
              <a:rPr lang="de-DE" sz="2000" b="1" dirty="0" smtClean="0"/>
              <a:t>11 </a:t>
            </a:r>
            <a:r>
              <a:rPr lang="uk-UA" sz="2000" b="1" dirty="0" smtClean="0"/>
              <a:t>Договірний штраф</a:t>
            </a:r>
            <a:endParaRPr lang="de-DE" sz="20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На розсуд залежно від тяжкості порушення договору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д</a:t>
            </a:r>
            <a:r>
              <a:rPr lang="uk-UA" sz="1800" dirty="0" smtClean="0"/>
              <a:t>о розміру річної орендної плати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якщо орендар вносить осад стічних вод чи речовини з відходів населених пунктів без дозволу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н</a:t>
            </a:r>
            <a:r>
              <a:rPr lang="uk-UA" sz="1800" dirty="0" smtClean="0"/>
              <a:t>е виконує свій обов‘язок щодо повідомлень згідно з</a:t>
            </a:r>
            <a:r>
              <a:rPr lang="de-DE" sz="1800" dirty="0" smtClean="0"/>
              <a:t> § 9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b="1" dirty="0" smtClean="0"/>
              <a:t>§ 12 </a:t>
            </a:r>
            <a:r>
              <a:rPr lang="uk-UA" sz="1800" b="1" dirty="0" smtClean="0"/>
              <a:t>Отримання доходів</a:t>
            </a:r>
            <a:endParaRPr lang="de-DE" sz="18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b="1" dirty="0" smtClean="0"/>
              <a:t>§ 13 </a:t>
            </a:r>
            <a:r>
              <a:rPr lang="uk-UA" sz="1800" b="1" dirty="0" smtClean="0"/>
              <a:t>Повідомлення про укладення договору</a:t>
            </a:r>
            <a:r>
              <a:rPr lang="de-DE" sz="1800" b="1" dirty="0" smtClean="0"/>
              <a:t>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До професійного об‘єднання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Обов‘язкове повідомлення у межах федеральної землі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b="1" dirty="0" smtClean="0"/>
              <a:t>§ 12 </a:t>
            </a:r>
            <a:r>
              <a:rPr lang="uk-UA" sz="1800" b="1" dirty="0" smtClean="0"/>
              <a:t>Інше</a:t>
            </a:r>
            <a:endParaRPr lang="de-DE" sz="18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/>
          </a:p>
          <a:p>
            <a:pPr lvl="0" algn="l"/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C32118A9-2318-4721-9576-9BAAFE587B7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4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848872" cy="1152129"/>
          </a:xfrm>
          <a:ln>
            <a:noFill/>
          </a:ln>
        </p:spPr>
        <p:txBody>
          <a:bodyPr/>
          <a:lstStyle/>
          <a:p>
            <a:r>
              <a:rPr lang="uk-UA" b="1" dirty="0" smtClean="0"/>
              <a:t>Спеціальні застереження в колишніх договорах оренди</a:t>
            </a:r>
            <a:r>
              <a:rPr lang="en-GB" b="1" dirty="0" smtClean="0"/>
              <a:t> BVVG (1)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2030114"/>
            <a:ext cx="7812360" cy="4032448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Обов‘язки щодо знесення або відновлення (наприклад, хлівів</a:t>
            </a:r>
            <a:r>
              <a:rPr lang="de-DE" sz="2000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Обов‘язки щодо меліорації</a:t>
            </a:r>
            <a:r>
              <a:rPr lang="de-DE" sz="2000" dirty="0" smtClean="0"/>
              <a:t> (?)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Усунення залишкової екологічної шкоди</a:t>
            </a:r>
            <a:endParaRPr lang="de-DE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/>
          </a:p>
          <a:p>
            <a:pPr lvl="0" algn="l"/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6300192" y="4005064"/>
            <a:ext cx="284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E512792-8D3E-4A67-9C57-27AD0A462BF1}" type="slidenum">
              <a:rPr lang="de-DE" smtClean="0"/>
              <a:t>16</a:t>
            </a:fld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6" y="4005064"/>
            <a:ext cx="5779369" cy="19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99291"/>
            <a:ext cx="2548264" cy="203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30200"/>
            <a:ext cx="7372350" cy="598488"/>
          </a:xfrm>
          <a:ln>
            <a:noFill/>
          </a:ln>
        </p:spPr>
        <p:txBody>
          <a:bodyPr/>
          <a:lstStyle/>
          <a:p>
            <a:pPr eaLnBrk="1" hangingPunct="1"/>
            <a:r>
              <a:rPr lang="uk-UA" altLang="en-US" b="1" dirty="0" smtClean="0">
                <a:solidFill>
                  <a:srgbClr val="0070C0"/>
                </a:solidFill>
              </a:rPr>
              <a:t>Менеджмент залишкової екологічної шкоди</a:t>
            </a:r>
            <a:endParaRPr lang="de-DE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4537075"/>
          </a:xfrm>
        </p:spPr>
        <p:txBody>
          <a:bodyPr/>
          <a:lstStyle/>
          <a:p>
            <a:pPr>
              <a:lnSpc>
                <a:spcPct val="80000"/>
              </a:lnSpc>
              <a:buSzPct val="120000"/>
            </a:pPr>
            <a:r>
              <a:rPr lang="de-DE" sz="2000" dirty="0"/>
              <a:t> </a:t>
            </a:r>
            <a:r>
              <a:rPr lang="uk-UA" sz="2000" dirty="0" smtClean="0"/>
              <a:t>понад</a:t>
            </a:r>
            <a:r>
              <a:rPr lang="de-DE" sz="2000" dirty="0" smtClean="0"/>
              <a:t> </a:t>
            </a:r>
            <a:r>
              <a:rPr lang="de-DE" sz="2000" dirty="0"/>
              <a:t>1.700 </a:t>
            </a:r>
            <a:r>
              <a:rPr lang="uk-UA" sz="2000" dirty="0" smtClean="0"/>
              <a:t>ділянок з</a:t>
            </a:r>
            <a:r>
              <a:rPr lang="de-DE" sz="2000" dirty="0" smtClean="0"/>
              <a:t> </a:t>
            </a:r>
            <a:r>
              <a:rPr lang="de-DE" sz="2000" b="1" dirty="0" smtClean="0"/>
              <a:t>800</a:t>
            </a:r>
            <a:r>
              <a:rPr lang="uk-UA" sz="2000" b="1" dirty="0" smtClean="0"/>
              <a:t> місцями залишкової шкоди</a:t>
            </a:r>
            <a:r>
              <a:rPr lang="de-DE" sz="2000" dirty="0" smtClean="0"/>
              <a:t> </a:t>
            </a:r>
            <a:endParaRPr lang="de-DE" sz="2000" dirty="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None/>
            </a:pPr>
            <a:endParaRPr lang="de-DE" sz="2000" dirty="0"/>
          </a:p>
          <a:p>
            <a:pPr>
              <a:lnSpc>
                <a:spcPct val="80000"/>
              </a:lnSpc>
              <a:buSzPct val="120000"/>
            </a:pPr>
            <a:r>
              <a:rPr lang="de-DE" sz="2000" dirty="0"/>
              <a:t> </a:t>
            </a:r>
            <a:r>
              <a:rPr lang="de-DE" sz="2000" b="1" dirty="0"/>
              <a:t>1.500</a:t>
            </a:r>
            <a:r>
              <a:rPr lang="de-DE" sz="2000" dirty="0"/>
              <a:t> </a:t>
            </a:r>
            <a:r>
              <a:rPr lang="uk-UA" sz="2000" dirty="0" smtClean="0"/>
              <a:t>старих споруд</a:t>
            </a:r>
            <a:r>
              <a:rPr lang="de-DE" sz="2000" dirty="0" smtClean="0"/>
              <a:t> (</a:t>
            </a:r>
            <a:r>
              <a:rPr lang="uk-UA" sz="2000" dirty="0" smtClean="0"/>
              <a:t>сільськогосподарські споруди</a:t>
            </a:r>
            <a:r>
              <a:rPr lang="de-DE" sz="2000" dirty="0" smtClean="0"/>
              <a:t>)</a:t>
            </a:r>
            <a:endParaRPr lang="de-DE" sz="2000" dirty="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None/>
            </a:pPr>
            <a:endParaRPr lang="de-DE" sz="2000" dirty="0"/>
          </a:p>
          <a:p>
            <a:pPr>
              <a:lnSpc>
                <a:spcPct val="80000"/>
              </a:lnSpc>
              <a:buSzPct val="120000"/>
            </a:pPr>
            <a:r>
              <a:rPr lang="de-DE" sz="2000" dirty="0"/>
              <a:t> </a:t>
            </a:r>
            <a:r>
              <a:rPr lang="de-DE" sz="2000" b="1" dirty="0"/>
              <a:t>33.000</a:t>
            </a:r>
            <a:r>
              <a:rPr lang="de-DE" sz="2000" dirty="0"/>
              <a:t> </a:t>
            </a:r>
            <a:r>
              <a:rPr lang="uk-UA" sz="2000" dirty="0" smtClean="0"/>
              <a:t>т утилізованого сміття</a:t>
            </a:r>
            <a:r>
              <a:rPr lang="de-DE" sz="2000" dirty="0" smtClean="0"/>
              <a:t> /</a:t>
            </a:r>
            <a:r>
              <a:rPr lang="uk-UA" sz="2000" dirty="0" smtClean="0"/>
              <a:t> на рік</a:t>
            </a:r>
            <a:r>
              <a:rPr lang="de-DE" sz="2000" dirty="0" smtClean="0"/>
              <a:t> </a:t>
            </a:r>
            <a:r>
              <a:rPr lang="de-DE" sz="2000" dirty="0"/>
              <a:t>(2015)	</a:t>
            </a:r>
          </a:p>
          <a:p>
            <a:pPr>
              <a:lnSpc>
                <a:spcPct val="80000"/>
              </a:lnSpc>
              <a:buSzPct val="120000"/>
              <a:buFont typeface="Wingdings" pitchFamily="2" charset="2"/>
              <a:buNone/>
            </a:pPr>
            <a:endParaRPr lang="de-DE" sz="2000" dirty="0"/>
          </a:p>
          <a:p>
            <a:pPr>
              <a:lnSpc>
                <a:spcPct val="80000"/>
              </a:lnSpc>
              <a:buSzPct val="120000"/>
            </a:pPr>
            <a:r>
              <a:rPr lang="de-DE" sz="2000" dirty="0"/>
              <a:t> </a:t>
            </a:r>
            <a:r>
              <a:rPr lang="uk-UA" sz="2000" dirty="0" smtClean="0"/>
              <a:t>проблема вирішується у близько</a:t>
            </a:r>
            <a:r>
              <a:rPr lang="de-DE" sz="2000" dirty="0" smtClean="0"/>
              <a:t> </a:t>
            </a:r>
            <a:r>
              <a:rPr lang="de-DE" sz="2000" b="1" dirty="0"/>
              <a:t>50</a:t>
            </a:r>
            <a:r>
              <a:rPr lang="de-DE" sz="2000" dirty="0"/>
              <a:t> </a:t>
            </a:r>
            <a:r>
              <a:rPr lang="uk-UA" sz="2000" dirty="0" smtClean="0"/>
              <a:t>офіційних провадженнях з охорони природи на рік</a:t>
            </a:r>
            <a:r>
              <a:rPr lang="de-DE" sz="2000" dirty="0" smtClean="0"/>
              <a:t> </a:t>
            </a:r>
            <a:endParaRPr lang="de-DE" sz="2000" dirty="0"/>
          </a:p>
          <a:p>
            <a:pPr>
              <a:lnSpc>
                <a:spcPct val="80000"/>
              </a:lnSpc>
              <a:buSzPct val="120000"/>
              <a:buFont typeface="Wingdings" pitchFamily="2" charset="2"/>
              <a:buNone/>
            </a:pPr>
            <a:r>
              <a:rPr lang="de-DE" sz="2000" dirty="0"/>
              <a:t>    </a:t>
            </a:r>
          </a:p>
          <a:p>
            <a:pPr>
              <a:lnSpc>
                <a:spcPct val="80000"/>
              </a:lnSpc>
              <a:buSzPct val="120000"/>
            </a:pPr>
            <a:r>
              <a:rPr lang="de-DE" sz="2000" dirty="0"/>
              <a:t> </a:t>
            </a:r>
            <a:r>
              <a:rPr lang="uk-UA" sz="2000" dirty="0" smtClean="0"/>
              <a:t>враховується при виявленні земель згідно з Директивою</a:t>
            </a:r>
            <a:r>
              <a:rPr lang="de-DE" sz="2000" dirty="0" smtClean="0"/>
              <a:t> FFH </a:t>
            </a:r>
            <a:endParaRPr lang="de-DE" sz="2000" dirty="0"/>
          </a:p>
          <a:p>
            <a:pPr>
              <a:lnSpc>
                <a:spcPct val="80000"/>
              </a:lnSpc>
              <a:buSzPct val="120000"/>
            </a:pPr>
            <a:endParaRPr lang="de-DE" sz="2000" dirty="0"/>
          </a:p>
          <a:p>
            <a:pPr marL="0" indent="0">
              <a:lnSpc>
                <a:spcPct val="80000"/>
              </a:lnSpc>
              <a:buSzPct val="120000"/>
              <a:buNone/>
            </a:pPr>
            <a:r>
              <a:rPr lang="de-DE" sz="2000" dirty="0"/>
              <a:t>=&gt; </a:t>
            </a:r>
            <a:r>
              <a:rPr lang="uk-UA" sz="2000" dirty="0" smtClean="0"/>
              <a:t>Власний відділ з питань довкілля та залишкової екологічної шкоди у центральному офісі, а також референти з цих питань у філіях, щорічно складається звіт про залишкову екологічну шкоду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>
                <a:solidFill>
                  <a:srgbClr val="000000"/>
                </a:solidFill>
              </a:rPr>
              <a:t>Seite </a:t>
            </a:r>
            <a:fld id="{9224E41B-FF3B-4BCD-95E7-EECB3C289C5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altLang="en-US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1124744"/>
            <a:ext cx="8064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203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560840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Спеціальні застереження в колишніх договорах оренди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2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812360" cy="4032448"/>
          </a:xfrm>
        </p:spPr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Дотримання концепції підприємства щонайменше 4 роки</a:t>
            </a:r>
            <a:endParaRPr lang="de-DE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Концепція підприємства інформує</a:t>
            </a:r>
            <a:endParaRPr lang="de-DE" sz="20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000" dirty="0"/>
              <a:t>п</a:t>
            </a:r>
            <a:r>
              <a:rPr lang="uk-UA" sz="2000" dirty="0" smtClean="0"/>
              <a:t>ро галузі виробництва та його форми</a:t>
            </a:r>
            <a:endParaRPr lang="de-DE" sz="20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000" dirty="0"/>
              <a:t>п</a:t>
            </a:r>
            <a:r>
              <a:rPr lang="uk-UA" sz="2000" dirty="0" smtClean="0"/>
              <a:t>ро заплановані інвестиції</a:t>
            </a:r>
            <a:endParaRPr lang="de-DE" sz="20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2000" dirty="0"/>
              <a:t>п</a:t>
            </a:r>
            <a:r>
              <a:rPr lang="uk-UA" sz="2000" dirty="0" smtClean="0"/>
              <a:t>ро заплановані робочі місця</a:t>
            </a:r>
            <a:endParaRPr lang="de-DE" sz="2000" dirty="0" smtClean="0"/>
          </a:p>
          <a:p>
            <a:pPr marL="274638" lvl="1" algn="l">
              <a:tabLst>
                <a:tab pos="274638" algn="l"/>
              </a:tabLst>
            </a:pPr>
            <a:r>
              <a:rPr lang="uk-UA" sz="2000" dirty="0"/>
              <a:t>т</a:t>
            </a:r>
            <a:r>
              <a:rPr lang="uk-UA" sz="2000" dirty="0" smtClean="0"/>
              <a:t>а становить складову частину договору оренди</a:t>
            </a:r>
            <a:endParaRPr lang="de-DE" sz="20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/>
          </a:p>
          <a:p>
            <a:pPr lvl="0" algn="l"/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2132856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A64F0EC-05AC-4B00-8006-A226CE7A4C20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altLang="en-US" dirty="0" smtClean="0"/>
              <a:t>Законодавчі основи в Німеччині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0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sz="2800" b="1" dirty="0" smtClean="0"/>
              <a:t>Колишні договори купівлі-продажу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uk-UA" sz="2800" b="1" dirty="0" smtClean="0"/>
              <a:t>Договірні застереження</a:t>
            </a:r>
            <a:r>
              <a:rPr lang="en-GB" sz="2800" b="1" dirty="0" smtClean="0"/>
              <a:t> BVVG</a:t>
            </a:r>
            <a:endParaRPr lang="de-DE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9774" y="1938698"/>
            <a:ext cx="7812360" cy="403244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Спеціальні застереження до інвестиційних зобов‘язань</a:t>
            </a:r>
            <a:endParaRPr lang="de-DE" sz="2000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Основа</a:t>
            </a:r>
            <a:r>
              <a:rPr lang="de-DE" sz="1800" dirty="0" smtClean="0"/>
              <a:t>: </a:t>
            </a:r>
            <a:r>
              <a:rPr lang="uk-UA" sz="1800" dirty="0" smtClean="0"/>
              <a:t>концепція підприємства</a:t>
            </a:r>
            <a:endParaRPr lang="de-DE" sz="18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Договірні штрафи у разі недотримання</a:t>
            </a:r>
            <a:r>
              <a:rPr lang="de-DE" sz="1800" dirty="0" smtClean="0"/>
              <a:t> </a:t>
            </a:r>
            <a:endParaRPr lang="de-DE" sz="18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напр</a:t>
            </a:r>
            <a:r>
              <a:rPr lang="de-DE" sz="1600" dirty="0" smtClean="0"/>
              <a:t>. </a:t>
            </a:r>
            <a:r>
              <a:rPr lang="de-DE" sz="1600" dirty="0"/>
              <a:t>50 </a:t>
            </a:r>
            <a:r>
              <a:rPr lang="de-DE" sz="1600" dirty="0" smtClean="0"/>
              <a:t>%</a:t>
            </a:r>
            <a:r>
              <a:rPr lang="uk-UA" sz="1600" dirty="0" smtClean="0"/>
              <a:t> нереалізованої суми інвестицій</a:t>
            </a:r>
            <a:endParaRPr lang="de-DE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 smtClean="0"/>
              <a:t>Альтернатива до штрафу</a:t>
            </a:r>
            <a:r>
              <a:rPr lang="de-DE" sz="1800" dirty="0" smtClean="0"/>
              <a:t>: </a:t>
            </a:r>
            <a:r>
              <a:rPr lang="uk-UA" sz="1800" dirty="0" smtClean="0"/>
              <a:t>відмова продавця від договору</a:t>
            </a:r>
            <a:endParaRPr lang="de-DE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sz="2000" b="1" dirty="0" smtClean="0"/>
              <a:t>Спеціальні застереження до зобов‘язань щодо робочих місць</a:t>
            </a:r>
            <a:r>
              <a:rPr lang="de-DE" sz="2000" b="1" dirty="0" smtClean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1800" b="1" dirty="0" smtClean="0"/>
              <a:t> </a:t>
            </a:r>
            <a:r>
              <a:rPr lang="uk-UA" sz="1800" dirty="0" smtClean="0"/>
              <a:t>Договірні штрафи у разі невиконання</a:t>
            </a:r>
            <a:endParaRPr lang="de-DE" sz="18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uk-UA" sz="1600" dirty="0" smtClean="0"/>
              <a:t>напр</a:t>
            </a:r>
            <a:r>
              <a:rPr lang="de-DE" sz="1600" dirty="0" smtClean="0"/>
              <a:t>. 3.500 </a:t>
            </a:r>
            <a:r>
              <a:rPr lang="uk-UA" sz="1600" dirty="0" smtClean="0"/>
              <a:t>німецьких марок</a:t>
            </a:r>
            <a:r>
              <a:rPr lang="de-DE" sz="1600" dirty="0" smtClean="0"/>
              <a:t> (</a:t>
            </a:r>
            <a:r>
              <a:rPr lang="uk-UA" sz="1600" dirty="0" smtClean="0"/>
              <a:t>близько</a:t>
            </a:r>
            <a:r>
              <a:rPr lang="de-DE" sz="1600" dirty="0" smtClean="0"/>
              <a:t> 1.900 </a:t>
            </a:r>
            <a:r>
              <a:rPr lang="uk-UA" sz="1600" dirty="0" smtClean="0"/>
              <a:t>доларів США</a:t>
            </a:r>
            <a:r>
              <a:rPr lang="de-DE" sz="1600" dirty="0" smtClean="0"/>
              <a:t>)</a:t>
            </a:r>
            <a:r>
              <a:rPr lang="uk-UA" sz="1600" dirty="0" smtClean="0"/>
              <a:t> на місяць за кожне незайняте робоче місце</a:t>
            </a:r>
            <a:r>
              <a:rPr lang="de-DE" sz="1600" dirty="0" smtClean="0"/>
              <a:t>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Альтернатива до штрафу</a:t>
            </a:r>
            <a:r>
              <a:rPr lang="de-DE" sz="1800" dirty="0"/>
              <a:t>: </a:t>
            </a:r>
            <a:r>
              <a:rPr lang="uk-UA" sz="1800" dirty="0"/>
              <a:t>відмова продавця від договору</a:t>
            </a:r>
            <a:endParaRPr lang="de-DE" sz="1800" dirty="0"/>
          </a:p>
          <a:p>
            <a:pPr lvl="1" algn="l"/>
            <a:endParaRPr lang="de-DE" sz="18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de-DE" sz="18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sz="2000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 smtClean="0"/>
              <a:t> </a:t>
            </a: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de-DE" sz="1800" dirty="0"/>
          </a:p>
          <a:p>
            <a:pPr lvl="0" algn="l"/>
            <a:endParaRPr lang="de-DE" sz="18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024C57E9-E7DB-48F1-847F-91B40D67DB9D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352928" cy="1152129"/>
          </a:xfrm>
          <a:ln>
            <a:noFill/>
          </a:ln>
        </p:spPr>
        <p:txBody>
          <a:bodyPr/>
          <a:lstStyle/>
          <a:p>
            <a:r>
              <a:rPr lang="uk-UA" altLang="en-US" sz="3000" b="1" dirty="0" smtClean="0"/>
              <a:t>Приклад</a:t>
            </a:r>
            <a:r>
              <a:rPr lang="en-GB" altLang="en-US" sz="3000" b="1" dirty="0" smtClean="0"/>
              <a:t> BVVG</a:t>
            </a:r>
            <a:br>
              <a:rPr lang="en-GB" altLang="en-US" sz="3000" b="1" dirty="0" smtClean="0"/>
            </a:br>
            <a:r>
              <a:rPr lang="uk-UA" altLang="en-US" sz="3000" b="1" dirty="0" smtClean="0"/>
              <a:t>Менеджмент договорів оренди</a:t>
            </a:r>
            <a:endParaRPr lang="de-DE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F664C65C-17B4-4978-9C12-4CBF384A879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1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30200"/>
            <a:ext cx="7372350" cy="598488"/>
          </a:xfrm>
          <a:ln>
            <a:noFill/>
          </a:ln>
        </p:spPr>
        <p:txBody>
          <a:bodyPr/>
          <a:lstStyle/>
          <a:p>
            <a:pPr eaLnBrk="1" hangingPunct="1"/>
            <a:r>
              <a:rPr lang="uk-UA" altLang="en-US" b="1" dirty="0" smtClean="0">
                <a:solidFill>
                  <a:srgbClr val="0070C0"/>
                </a:solidFill>
              </a:rPr>
              <a:t>Менеджмент договорів оренди</a:t>
            </a:r>
            <a:endParaRPr lang="de-DE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4537075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uk-UA" altLang="en-US" sz="2000" dirty="0" smtClean="0"/>
              <a:t>Контроль переданих в оренду земель на місцях – кожні 3 роки</a:t>
            </a:r>
            <a:endParaRPr lang="de-DE" altLang="en-US" sz="2000" dirty="0" smtClean="0"/>
          </a:p>
          <a:p>
            <a:pPr lvl="1" eaLnBrk="1" hangingPunct="1"/>
            <a:r>
              <a:rPr lang="uk-UA" altLang="en-US" sz="2000" dirty="0" smtClean="0"/>
              <a:t>Співмірність орендної плати</a:t>
            </a:r>
            <a:endParaRPr lang="de-DE" altLang="en-US" sz="2000" dirty="0" smtClean="0"/>
          </a:p>
          <a:p>
            <a:pPr lvl="1" eaLnBrk="1" hangingPunct="1"/>
            <a:r>
              <a:rPr lang="uk-UA" altLang="en-US" sz="2000" dirty="0" smtClean="0"/>
              <a:t>Належний менеджмент земель та підприємств</a:t>
            </a:r>
            <a:endParaRPr lang="de-DE" altLang="en-US" sz="2000" dirty="0" smtClean="0"/>
          </a:p>
          <a:p>
            <a:pPr lvl="1" eaLnBrk="1" hangingPunct="1"/>
            <a:r>
              <a:rPr lang="uk-UA" altLang="en-US" sz="2000" dirty="0" smtClean="0"/>
              <a:t>У разі необхідності</a:t>
            </a:r>
            <a:r>
              <a:rPr lang="de-DE" altLang="en-US" sz="2000" dirty="0" smtClean="0"/>
              <a:t> </a:t>
            </a:r>
          </a:p>
          <a:p>
            <a:pPr lvl="3" eaLnBrk="1" hangingPunct="1"/>
            <a:r>
              <a:rPr lang="uk-UA" altLang="en-US" sz="2000" dirty="0"/>
              <a:t>н</a:t>
            </a:r>
            <a:r>
              <a:rPr lang="uk-UA" altLang="en-US" sz="2000" dirty="0" smtClean="0"/>
              <a:t>едозволена суборенда, зміна цільового призначення</a:t>
            </a:r>
            <a:r>
              <a:rPr lang="de-DE" altLang="en-US" sz="2000" dirty="0" smtClean="0"/>
              <a:t>, </a:t>
            </a:r>
            <a:r>
              <a:rPr lang="uk-UA" altLang="en-US" sz="2000" dirty="0" smtClean="0"/>
              <a:t>внесення осаду стічних вод, вирощування рослин, змінених за допомогою гентехніки</a:t>
            </a:r>
            <a:endParaRPr lang="de-DE" altLang="en-US" sz="2000" dirty="0" smtClean="0"/>
          </a:p>
          <a:p>
            <a:pPr lvl="3" eaLnBrk="1" hangingPunct="1"/>
            <a:r>
              <a:rPr lang="uk-UA" altLang="en-US" sz="2000" dirty="0" smtClean="0"/>
              <a:t>Обставини, про які слід повідомляти</a:t>
            </a:r>
            <a:endParaRPr lang="de-DE" altLang="en-US" sz="2000" dirty="0" smtClean="0"/>
          </a:p>
          <a:p>
            <a:pPr lvl="1" eaLnBrk="1" hangingPunct="1"/>
            <a:r>
              <a:rPr lang="uk-UA" altLang="en-US" sz="2000" dirty="0" smtClean="0"/>
              <a:t>Протокол результатів, у разі потреби адаптація договору оренди</a:t>
            </a:r>
            <a:endParaRPr lang="de-DE" altLang="en-US" sz="2000" dirty="0" smtClean="0"/>
          </a:p>
          <a:p>
            <a:pPr eaLnBrk="1" hangingPunct="1">
              <a:buFontTx/>
              <a:buNone/>
            </a:pPr>
            <a:endParaRPr lang="de-DE" altLang="en-US" sz="2000" dirty="0" smtClean="0"/>
          </a:p>
          <a:p>
            <a:pPr eaLnBrk="1" hangingPunct="1">
              <a:buFontTx/>
              <a:buNone/>
            </a:pPr>
            <a:r>
              <a:rPr lang="uk-UA" altLang="en-US" sz="2000" dirty="0" smtClean="0"/>
              <a:t>Результати контролю на місцях можуть призводити до договірних штрафів або розірвання договору</a:t>
            </a:r>
            <a:endParaRPr lang="de-DE" altLang="en-US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>
                <a:solidFill>
                  <a:srgbClr val="000000"/>
                </a:solidFill>
              </a:rPr>
              <a:t>Seite </a:t>
            </a:r>
            <a:fld id="{9224E41B-FF3B-4BCD-95E7-EECB3C289C5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 altLang="en-US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1052736"/>
            <a:ext cx="8064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2927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30200"/>
            <a:ext cx="7372350" cy="598488"/>
          </a:xfrm>
          <a:ln>
            <a:noFill/>
          </a:ln>
        </p:spPr>
        <p:txBody>
          <a:bodyPr/>
          <a:lstStyle/>
          <a:p>
            <a:pPr eaLnBrk="1" hangingPunct="1"/>
            <a:r>
              <a:rPr lang="uk-UA" altLang="en-US" b="1" dirty="0" smtClean="0">
                <a:solidFill>
                  <a:srgbClr val="0070C0"/>
                </a:solidFill>
              </a:rPr>
              <a:t>Зовнішній моніторинг</a:t>
            </a:r>
            <a:r>
              <a:rPr lang="de-DE" altLang="en-US" b="1" dirty="0" smtClean="0">
                <a:solidFill>
                  <a:srgbClr val="0070C0"/>
                </a:solidFill>
              </a:rPr>
              <a:t> (1)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4537075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uk-UA" altLang="de-DE" sz="2000" b="1" dirty="0" smtClean="0"/>
              <a:t>Німецькі закони та постанови</a:t>
            </a:r>
            <a:endParaRPr lang="en-US" altLang="de-DE" sz="2000" b="1" dirty="0"/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uk-UA" altLang="de-DE" sz="1800" dirty="0" smtClean="0"/>
              <a:t>Законодавство про охорону довкілля</a:t>
            </a:r>
            <a:r>
              <a:rPr lang="en-US" altLang="de-DE" sz="1800" dirty="0" smtClean="0"/>
              <a:t> (</a:t>
            </a:r>
            <a:r>
              <a:rPr lang="uk-UA" altLang="de-DE" sz="1800" dirty="0" smtClean="0"/>
              <a:t>закони про охорону землі, захист від емісій, про відходи, охорону природи тощо</a:t>
            </a:r>
            <a:r>
              <a:rPr lang="en-US" altLang="de-DE" sz="1800" dirty="0" smtClean="0"/>
              <a:t>)</a:t>
            </a:r>
            <a:endParaRPr lang="en-US" altLang="de-DE" sz="1800" dirty="0"/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uk-UA" altLang="de-DE" sz="1800" dirty="0" smtClean="0"/>
              <a:t>Законодавчі положення щодо охорони довкілля та природи інтегровані до законів щодо специфічних секторів</a:t>
            </a:r>
            <a:r>
              <a:rPr lang="en-US" altLang="de-DE" sz="1800" dirty="0" smtClean="0"/>
              <a:t> (</a:t>
            </a:r>
            <a:r>
              <a:rPr lang="uk-UA" altLang="de-DE" sz="1800" dirty="0" smtClean="0"/>
              <a:t>напр</a:t>
            </a:r>
            <a:r>
              <a:rPr lang="en-US" altLang="de-DE" sz="1800" dirty="0" smtClean="0"/>
              <a:t>. </a:t>
            </a:r>
            <a:r>
              <a:rPr lang="uk-UA" altLang="de-DE" sz="1800" dirty="0" smtClean="0"/>
              <a:t>закон та постанови про удобрення, про захист рослин тощо</a:t>
            </a:r>
            <a:r>
              <a:rPr lang="en-US" altLang="de-DE" sz="1800" dirty="0" smtClean="0"/>
              <a:t>)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de-DE" altLang="de-DE" sz="1800" dirty="0"/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altLang="de-DE" sz="1800" dirty="0" smtClean="0"/>
              <a:t> Контроль дотримання законодавчих рамок</a:t>
            </a:r>
          </a:p>
          <a:p>
            <a:pPr marL="638175" lvl="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uk-UA" altLang="de-DE" sz="1800" dirty="0"/>
              <a:t>	</a:t>
            </a:r>
            <a:r>
              <a:rPr lang="uk-UA" altLang="de-DE" sz="1800" dirty="0" smtClean="0"/>
              <a:t>відповідними установами</a:t>
            </a:r>
            <a:endParaRPr lang="en-US" altLang="de-DE" sz="1800" dirty="0" smtClean="0"/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altLang="de-DE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de-DE" altLang="en-US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>
                <a:solidFill>
                  <a:srgbClr val="000000"/>
                </a:solidFill>
              </a:rPr>
              <a:t>Seite </a:t>
            </a:r>
            <a:fld id="{9224E41B-FF3B-4BCD-95E7-EECB3C289C5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 altLang="en-US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1052736"/>
            <a:ext cx="8064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29811"/>
            <a:ext cx="18351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5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30200"/>
            <a:ext cx="7372350" cy="598488"/>
          </a:xfrm>
          <a:ln>
            <a:noFill/>
          </a:ln>
        </p:spPr>
        <p:txBody>
          <a:bodyPr/>
          <a:lstStyle/>
          <a:p>
            <a:pPr eaLnBrk="1" hangingPunct="1"/>
            <a:r>
              <a:rPr lang="uk-UA" altLang="en-US" b="1" dirty="0" smtClean="0">
                <a:solidFill>
                  <a:srgbClr val="0070C0"/>
                </a:solidFill>
              </a:rPr>
              <a:t>Зовнішній моніторинг</a:t>
            </a:r>
            <a:r>
              <a:rPr lang="de-DE" altLang="en-US" b="1" dirty="0" smtClean="0">
                <a:solidFill>
                  <a:srgbClr val="0070C0"/>
                </a:solidFill>
              </a:rPr>
              <a:t> (2)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856787" cy="4824883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uk-UA" altLang="de-DE" sz="2000" b="1" dirty="0" smtClean="0"/>
              <a:t>Правила </a:t>
            </a:r>
            <a:r>
              <a:rPr lang="en-US" altLang="de-DE" sz="2000" b="1" dirty="0" smtClean="0"/>
              <a:t>“Cross Compliance”</a:t>
            </a:r>
            <a:endParaRPr lang="en-US" altLang="de-DE" sz="2000" b="1" dirty="0"/>
          </a:p>
          <a:p>
            <a:pPr lvl="4">
              <a:spcAft>
                <a:spcPts val="1200"/>
              </a:spcAft>
            </a:pPr>
            <a:r>
              <a:rPr lang="uk-UA" altLang="de-DE" sz="2000" dirty="0" smtClean="0"/>
              <a:t>Частина спільної аграрної політики ЄС</a:t>
            </a:r>
            <a:endParaRPr lang="en-US" altLang="de-DE" sz="2000" dirty="0"/>
          </a:p>
          <a:p>
            <a:pPr lvl="4">
              <a:spcAft>
                <a:spcPts val="1200"/>
              </a:spcAft>
            </a:pPr>
            <a:r>
              <a:rPr lang="uk-UA" altLang="de-DE" sz="1800" dirty="0" smtClean="0"/>
              <a:t>Виконання приписів – умова для отримання сільськогосподарських субсидій</a:t>
            </a:r>
            <a:endParaRPr lang="en-US" altLang="de-DE" sz="1800" dirty="0"/>
          </a:p>
          <a:p>
            <a:pPr lvl="4">
              <a:spcAft>
                <a:spcPts val="1200"/>
              </a:spcAft>
            </a:pPr>
            <a:r>
              <a:rPr lang="uk-UA" altLang="de-DE" sz="1800" dirty="0" smtClean="0"/>
              <a:t>Цілі</a:t>
            </a:r>
            <a:r>
              <a:rPr lang="en-US" altLang="de-DE" sz="1800" dirty="0" smtClean="0"/>
              <a:t>: </a:t>
            </a:r>
            <a:r>
              <a:rPr lang="uk-UA" altLang="de-DE" sz="1800" dirty="0" smtClean="0"/>
              <a:t>дотримання стандартів «доброї сільськогосподарської практики»</a:t>
            </a:r>
            <a:r>
              <a:rPr lang="en-US" altLang="de-DE" sz="1800" dirty="0" smtClean="0"/>
              <a:t> </a:t>
            </a:r>
          </a:p>
          <a:p>
            <a:pPr lvl="4">
              <a:spcAft>
                <a:spcPts val="1200"/>
              </a:spcAft>
            </a:pPr>
            <a:r>
              <a:rPr lang="de-DE" altLang="de-DE" sz="1800" dirty="0" smtClean="0"/>
              <a:t>19 </a:t>
            </a:r>
            <a:r>
              <a:rPr lang="uk-UA" altLang="de-DE" sz="1800" dirty="0" smtClean="0"/>
              <a:t>правових актів та Директив ЄС щодо</a:t>
            </a:r>
            <a:endParaRPr lang="de-DE" altLang="de-DE" sz="1800" dirty="0" smtClean="0"/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altLang="de-DE" sz="1600" dirty="0"/>
              <a:t>о</a:t>
            </a:r>
            <a:r>
              <a:rPr lang="uk-UA" altLang="de-DE" sz="1600" dirty="0" smtClean="0"/>
              <a:t>хорони природи</a:t>
            </a:r>
            <a:endParaRPr lang="en-US" altLang="de-DE" sz="1600" dirty="0"/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altLang="de-DE" sz="1600" dirty="0"/>
              <a:t>в</a:t>
            </a:r>
            <a:r>
              <a:rPr lang="uk-UA" altLang="de-DE" sz="1600" dirty="0" smtClean="0"/>
              <a:t>несення нітратів</a:t>
            </a:r>
            <a:endParaRPr lang="en-US" altLang="de-DE" sz="1600" dirty="0"/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altLang="de-DE" sz="1600" dirty="0"/>
              <a:t>з</a:t>
            </a:r>
            <a:r>
              <a:rPr lang="uk-UA" altLang="de-DE" sz="1600" dirty="0" smtClean="0"/>
              <a:t>ахисту рослин</a:t>
            </a:r>
            <a:endParaRPr lang="en-US" altLang="de-DE" sz="1600" dirty="0"/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altLang="de-DE" sz="1600" dirty="0"/>
              <a:t>б</a:t>
            </a:r>
            <a:r>
              <a:rPr lang="uk-UA" altLang="de-DE" sz="1600" dirty="0" smtClean="0"/>
              <a:t>езпеки продуктів харчування</a:t>
            </a:r>
            <a:endParaRPr lang="en-US" altLang="de-DE" sz="1600" dirty="0"/>
          </a:p>
          <a:p>
            <a:pPr lvl="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altLang="de-DE" sz="1600" dirty="0" smtClean="0"/>
              <a:t>здоров‘я, захист та ідентифікація тварин</a:t>
            </a:r>
            <a:endParaRPr lang="en-US" altLang="de-DE" sz="1600" dirty="0" smtClean="0"/>
          </a:p>
          <a:p>
            <a:pPr marL="1241425" lvl="5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de-DE" sz="1600" dirty="0"/>
          </a:p>
          <a:p>
            <a:pPr lvl="4">
              <a:spcAft>
                <a:spcPts val="1200"/>
              </a:spcAft>
            </a:pPr>
            <a:r>
              <a:rPr lang="uk-UA" altLang="de-DE" sz="1800" dirty="0" smtClean="0"/>
              <a:t>Контроль органів сільського господарства на рівні федеральних земель та регіонів</a:t>
            </a:r>
            <a:r>
              <a:rPr lang="en-US" altLang="de-DE" sz="1800" dirty="0" smtClean="0"/>
              <a:t>, </a:t>
            </a:r>
            <a:r>
              <a:rPr lang="uk-UA" altLang="de-DE" sz="1800" dirty="0" smtClean="0"/>
              <a:t>у разі невиконання – скорочення субсидій</a:t>
            </a:r>
            <a:endParaRPr lang="en-US" altLang="de-DE" sz="1800" dirty="0" smtClean="0"/>
          </a:p>
          <a:p>
            <a:pPr marL="784225" lvl="4" indent="0">
              <a:spcAft>
                <a:spcPts val="1200"/>
              </a:spcAft>
              <a:buNone/>
            </a:pPr>
            <a:endParaRPr lang="en-US" altLang="de-DE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>
                <a:solidFill>
                  <a:srgbClr val="000000"/>
                </a:solidFill>
              </a:rPr>
              <a:t>Seite </a:t>
            </a:r>
            <a:fld id="{9224E41B-FF3B-4BCD-95E7-EECB3C289C5D}" type="slidenum">
              <a:rPr lang="de-DE" alt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 altLang="en-US">
              <a:solidFill>
                <a:srgbClr val="0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395536" y="1052736"/>
            <a:ext cx="80648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224136" cy="17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4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9855" y="2708920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 smtClean="0"/>
              <a:t>Дякую за увагу</a:t>
            </a:r>
            <a:r>
              <a:rPr lang="de-DE" b="1" dirty="0" smtClean="0"/>
              <a:t> !</a:t>
            </a:r>
            <a:endParaRPr lang="de-DE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D7B5AFD8-94A2-492C-A78A-F5AD6DE72FCA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267706" y="4149080"/>
            <a:ext cx="7184614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728"/>
                </a:solidFill>
                <a:latin typeface="Arial" charset="0"/>
              </a:defRPr>
            </a:lvl9pPr>
          </a:lstStyle>
          <a:p>
            <a:pPr algn="l"/>
            <a:endParaRPr lang="de-DE" sz="1600" b="1" kern="0" dirty="0" smtClean="0"/>
          </a:p>
          <a:p>
            <a:pPr algn="l"/>
            <a:endParaRPr lang="de-DE" sz="1600" b="1" kern="0" dirty="0"/>
          </a:p>
          <a:p>
            <a:pPr algn="l"/>
            <a:endParaRPr lang="de-DE" sz="1600" b="1" kern="0" dirty="0" smtClean="0"/>
          </a:p>
          <a:p>
            <a:pPr algn="l"/>
            <a:r>
              <a:rPr lang="uk-UA" sz="1600" b="1" kern="0" dirty="0" smtClean="0"/>
              <a:t>Крістоф Конрад Гільген</a:t>
            </a:r>
            <a:endParaRPr lang="de-DE" sz="1600" b="1" kern="0" dirty="0" smtClean="0"/>
          </a:p>
          <a:p>
            <a:pPr algn="l"/>
            <a:r>
              <a:rPr lang="uk-UA" sz="1600" b="1" kern="0" dirty="0" smtClean="0"/>
              <a:t>Менеджер проектів</a:t>
            </a:r>
            <a:endParaRPr lang="de-DE" sz="1600" b="1" kern="0" dirty="0"/>
          </a:p>
          <a:p>
            <a:pPr algn="l"/>
            <a:r>
              <a:rPr lang="uk-UA" sz="1600" b="1" kern="0" dirty="0" smtClean="0"/>
              <a:t>Земельний компонент </a:t>
            </a:r>
            <a:r>
              <a:rPr lang="uk-UA" sz="1600" b="1" kern="0" smtClean="0"/>
              <a:t>Німецько-Українського аграрно-політичного </a:t>
            </a:r>
            <a:r>
              <a:rPr lang="uk-UA" sz="1600" b="1" kern="0" dirty="0" smtClean="0"/>
              <a:t>діалогу</a:t>
            </a:r>
            <a:endParaRPr lang="de-DE" sz="1600" b="1" kern="0" dirty="0" smtClean="0"/>
          </a:p>
          <a:p>
            <a:pPr algn="l"/>
            <a:r>
              <a:rPr lang="uk-UA" sz="1600" b="1" kern="0" dirty="0" smtClean="0"/>
              <a:t>Контакт</a:t>
            </a:r>
            <a:r>
              <a:rPr lang="de-DE" sz="1600" b="1" kern="0" dirty="0" smtClean="0"/>
              <a:t>: gilgen.christoph@bvvg.de</a:t>
            </a:r>
            <a:endParaRPr lang="de-DE" sz="1600" b="1" kern="0" dirty="0"/>
          </a:p>
        </p:txBody>
      </p:sp>
    </p:spTree>
    <p:extLst>
      <p:ext uri="{BB962C8B-B14F-4D97-AF65-F5344CB8AC3E}">
        <p14:creationId xmlns:p14="http://schemas.microsoft.com/office/powerpoint/2010/main" val="32947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792089"/>
          </a:xfrm>
          <a:ln>
            <a:noFill/>
          </a:ln>
        </p:spPr>
        <p:txBody>
          <a:bodyPr/>
          <a:lstStyle/>
          <a:p>
            <a:r>
              <a:rPr lang="uk-UA" altLang="en-US" dirty="0" smtClean="0"/>
              <a:t>Закон про оренду землі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4548" y="1772816"/>
            <a:ext cx="8345924" cy="417646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uk-UA" altLang="en-US" sz="2000" dirty="0" smtClean="0"/>
              <a:t>Цілі</a:t>
            </a:r>
            <a:endParaRPr lang="en-GB" altLang="en-US" sz="2000" dirty="0"/>
          </a:p>
          <a:p>
            <a:pPr marL="742950" lvl="1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Поліпшення аграрної структури з адаптацією до </a:t>
            </a:r>
            <a:r>
              <a:rPr lang="en-GB" altLang="en-US" sz="1800" dirty="0" smtClean="0"/>
              <a:t> </a:t>
            </a:r>
            <a:r>
              <a:rPr lang="uk-UA" altLang="en-US" sz="1800" dirty="0" smtClean="0"/>
              <a:t>вимог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uk-UA" altLang="en-US" sz="1800" dirty="0"/>
              <a:t>	</a:t>
            </a:r>
            <a:r>
              <a:rPr lang="uk-UA" altLang="en-US" sz="1800" dirty="0" smtClean="0"/>
              <a:t>сучасного сільського господарства</a:t>
            </a:r>
            <a:endParaRPr lang="en-GB" altLang="en-US" sz="1800" dirty="0" smtClean="0"/>
          </a:p>
          <a:p>
            <a:pPr marL="742950" lvl="1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Уникнення нездорового розподілу користування </a:t>
            </a:r>
            <a:r>
              <a:rPr lang="en-GB" altLang="en-US" sz="1800" dirty="0" smtClean="0"/>
              <a:t>(</a:t>
            </a:r>
            <a:r>
              <a:rPr lang="uk-UA" altLang="en-US" sz="1800" dirty="0" smtClean="0"/>
              <a:t>передусім накопичення</a:t>
            </a:r>
            <a:r>
              <a:rPr lang="en-GB" altLang="en-US" sz="1800" dirty="0" smtClean="0"/>
              <a:t>) </a:t>
            </a:r>
            <a:r>
              <a:rPr lang="uk-UA" altLang="en-US" sz="1800" dirty="0" smtClean="0"/>
              <a:t>землями сільського та лісового господарства</a:t>
            </a:r>
            <a:endParaRPr lang="en-GB" altLang="en-US" sz="1800" dirty="0" smtClean="0"/>
          </a:p>
          <a:p>
            <a:pPr marL="742950" lvl="1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Уникнення передачі в оренду</a:t>
            </a:r>
            <a:r>
              <a:rPr lang="en-GB" altLang="en-US" sz="1800" dirty="0" smtClean="0"/>
              <a:t> “</a:t>
            </a:r>
            <a:r>
              <a:rPr lang="uk-UA" altLang="en-US" sz="1800" dirty="0" smtClean="0"/>
              <a:t>не-фермерам</a:t>
            </a:r>
            <a:r>
              <a:rPr lang="en-GB" altLang="en-US" sz="1800" dirty="0" smtClean="0"/>
              <a:t>”</a:t>
            </a:r>
          </a:p>
          <a:p>
            <a:pPr algn="l" eaLnBrk="1" hangingPunct="1">
              <a:lnSpc>
                <a:spcPct val="90000"/>
              </a:lnSpc>
            </a:pPr>
            <a:r>
              <a:rPr lang="uk-UA" altLang="en-US" sz="2000" dirty="0" smtClean="0"/>
              <a:t>Процедура</a:t>
            </a:r>
            <a:endParaRPr lang="en-GB" altLang="en-US" sz="2000" dirty="0"/>
          </a:p>
          <a:p>
            <a:pPr marL="742950" lvl="1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Повідомлення про договір оренди землі від 2 га до компетентної установи федеральної землі</a:t>
            </a:r>
            <a:r>
              <a:rPr lang="en-GB" altLang="en-US" sz="1800" dirty="0" smtClean="0"/>
              <a:t> (</a:t>
            </a:r>
            <a:r>
              <a:rPr lang="uk-UA" altLang="en-US" sz="1800" dirty="0" smtClean="0"/>
              <a:t>наприклад, управління сільського господарства</a:t>
            </a:r>
            <a:r>
              <a:rPr lang="en-GB" altLang="en-US" sz="1800" dirty="0" smtClean="0"/>
              <a:t>)</a:t>
            </a:r>
            <a:endParaRPr lang="en-GB" altLang="en-US" sz="1800" dirty="0"/>
          </a:p>
          <a:p>
            <a:pPr marL="742950" lvl="1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Право установи заперечити оренду</a:t>
            </a:r>
            <a:endParaRPr lang="en-GB" altLang="en-US" sz="1800" dirty="0"/>
          </a:p>
          <a:p>
            <a:pPr marL="1200150" lvl="2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Для уникнення нездорового розподілу земель</a:t>
            </a:r>
            <a:endParaRPr lang="en-GB" altLang="en-US" sz="1800" dirty="0" smtClean="0"/>
          </a:p>
          <a:p>
            <a:pPr marL="1200150" lvl="2" indent="-28575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en-US" sz="1800" dirty="0" smtClean="0"/>
              <a:t>Якщо ціна оренди знаходиться не у співмірному відношенні до доходів, що можуть бути стало отримані</a:t>
            </a:r>
            <a:endParaRPr lang="en-GB" altLang="en-US" sz="1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628800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260640" y="1843048"/>
            <a:ext cx="1295400" cy="1006475"/>
            <a:chOff x="5455" y="1632"/>
            <a:chExt cx="2022" cy="166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455" y="1632"/>
              <a:ext cx="2022" cy="1667"/>
              <a:chOff x="5455" y="1632"/>
              <a:chExt cx="2022" cy="1667"/>
            </a:xfrm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455" y="1632"/>
                <a:ext cx="2022" cy="1667"/>
              </a:xfrm>
              <a:custGeom>
                <a:avLst/>
                <a:gdLst>
                  <a:gd name="T0" fmla="*/ 11 w 2022"/>
                  <a:gd name="T1" fmla="*/ 1060 h 1667"/>
                  <a:gd name="T2" fmla="*/ 27 w 2022"/>
                  <a:gd name="T3" fmla="*/ 861 h 1667"/>
                  <a:gd name="T4" fmla="*/ 0 w 2022"/>
                  <a:gd name="T5" fmla="*/ 651 h 1667"/>
                  <a:gd name="T6" fmla="*/ 27 w 2022"/>
                  <a:gd name="T7" fmla="*/ 495 h 1667"/>
                  <a:gd name="T8" fmla="*/ 161 w 2022"/>
                  <a:gd name="T9" fmla="*/ 398 h 1667"/>
                  <a:gd name="T10" fmla="*/ 516 w 2022"/>
                  <a:gd name="T11" fmla="*/ 296 h 1667"/>
                  <a:gd name="T12" fmla="*/ 801 w 2022"/>
                  <a:gd name="T13" fmla="*/ 264 h 1667"/>
                  <a:gd name="T14" fmla="*/ 1033 w 2022"/>
                  <a:gd name="T15" fmla="*/ 199 h 1667"/>
                  <a:gd name="T16" fmla="*/ 1172 w 2022"/>
                  <a:gd name="T17" fmla="*/ 151 h 1667"/>
                  <a:gd name="T18" fmla="*/ 1318 w 2022"/>
                  <a:gd name="T19" fmla="*/ 49 h 1667"/>
                  <a:gd name="T20" fmla="*/ 1500 w 2022"/>
                  <a:gd name="T21" fmla="*/ 0 h 1667"/>
                  <a:gd name="T22" fmla="*/ 1592 w 2022"/>
                  <a:gd name="T23" fmla="*/ 44 h 1667"/>
                  <a:gd name="T24" fmla="*/ 1871 w 2022"/>
                  <a:gd name="T25" fmla="*/ 302 h 1667"/>
                  <a:gd name="T26" fmla="*/ 2022 w 2022"/>
                  <a:gd name="T27" fmla="*/ 458 h 1667"/>
                  <a:gd name="T28" fmla="*/ 2000 w 2022"/>
                  <a:gd name="T29" fmla="*/ 538 h 1667"/>
                  <a:gd name="T30" fmla="*/ 1979 w 2022"/>
                  <a:gd name="T31" fmla="*/ 786 h 1667"/>
                  <a:gd name="T32" fmla="*/ 1952 w 2022"/>
                  <a:gd name="T33" fmla="*/ 1028 h 1667"/>
                  <a:gd name="T34" fmla="*/ 1877 w 2022"/>
                  <a:gd name="T35" fmla="*/ 1119 h 1667"/>
                  <a:gd name="T36" fmla="*/ 1866 w 2022"/>
                  <a:gd name="T37" fmla="*/ 1060 h 1667"/>
                  <a:gd name="T38" fmla="*/ 1753 w 2022"/>
                  <a:gd name="T39" fmla="*/ 1022 h 1667"/>
                  <a:gd name="T40" fmla="*/ 1592 w 2022"/>
                  <a:gd name="T41" fmla="*/ 1081 h 1667"/>
                  <a:gd name="T42" fmla="*/ 1436 w 2022"/>
                  <a:gd name="T43" fmla="*/ 1173 h 1667"/>
                  <a:gd name="T44" fmla="*/ 1231 w 2022"/>
                  <a:gd name="T45" fmla="*/ 1275 h 1667"/>
                  <a:gd name="T46" fmla="*/ 1033 w 2022"/>
                  <a:gd name="T47" fmla="*/ 1356 h 1667"/>
                  <a:gd name="T48" fmla="*/ 801 w 2022"/>
                  <a:gd name="T49" fmla="*/ 1409 h 1667"/>
                  <a:gd name="T50" fmla="*/ 640 w 2022"/>
                  <a:gd name="T51" fmla="*/ 1463 h 1667"/>
                  <a:gd name="T52" fmla="*/ 613 w 2022"/>
                  <a:gd name="T53" fmla="*/ 1598 h 1667"/>
                  <a:gd name="T54" fmla="*/ 549 w 2022"/>
                  <a:gd name="T55" fmla="*/ 1667 h 1667"/>
                  <a:gd name="T56" fmla="*/ 452 w 2022"/>
                  <a:gd name="T57" fmla="*/ 1560 h 1667"/>
                  <a:gd name="T58" fmla="*/ 462 w 2022"/>
                  <a:gd name="T59" fmla="*/ 1474 h 1667"/>
                  <a:gd name="T60" fmla="*/ 215 w 2022"/>
                  <a:gd name="T61" fmla="*/ 1227 h 1667"/>
                  <a:gd name="T62" fmla="*/ 86 w 2022"/>
                  <a:gd name="T63" fmla="*/ 1119 h 1667"/>
                  <a:gd name="T64" fmla="*/ 86 w 2022"/>
                  <a:gd name="T65" fmla="*/ 1227 h 16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22" h="1667">
                    <a:moveTo>
                      <a:pt x="16" y="1178"/>
                    </a:moveTo>
                    <a:lnTo>
                      <a:pt x="11" y="1060"/>
                    </a:lnTo>
                    <a:lnTo>
                      <a:pt x="27" y="958"/>
                    </a:lnTo>
                    <a:lnTo>
                      <a:pt x="27" y="861"/>
                    </a:lnTo>
                    <a:lnTo>
                      <a:pt x="5" y="743"/>
                    </a:lnTo>
                    <a:lnTo>
                      <a:pt x="0" y="651"/>
                    </a:lnTo>
                    <a:lnTo>
                      <a:pt x="5" y="554"/>
                    </a:lnTo>
                    <a:lnTo>
                      <a:pt x="27" y="495"/>
                    </a:lnTo>
                    <a:lnTo>
                      <a:pt x="86" y="452"/>
                    </a:lnTo>
                    <a:lnTo>
                      <a:pt x="161" y="398"/>
                    </a:lnTo>
                    <a:lnTo>
                      <a:pt x="339" y="339"/>
                    </a:lnTo>
                    <a:lnTo>
                      <a:pt x="516" y="296"/>
                    </a:lnTo>
                    <a:lnTo>
                      <a:pt x="672" y="269"/>
                    </a:lnTo>
                    <a:lnTo>
                      <a:pt x="801" y="264"/>
                    </a:lnTo>
                    <a:lnTo>
                      <a:pt x="925" y="226"/>
                    </a:lnTo>
                    <a:lnTo>
                      <a:pt x="1033" y="199"/>
                    </a:lnTo>
                    <a:lnTo>
                      <a:pt x="1086" y="178"/>
                    </a:lnTo>
                    <a:lnTo>
                      <a:pt x="1172" y="151"/>
                    </a:lnTo>
                    <a:lnTo>
                      <a:pt x="1248" y="113"/>
                    </a:lnTo>
                    <a:lnTo>
                      <a:pt x="1318" y="49"/>
                    </a:lnTo>
                    <a:lnTo>
                      <a:pt x="1398" y="27"/>
                    </a:lnTo>
                    <a:lnTo>
                      <a:pt x="1500" y="0"/>
                    </a:lnTo>
                    <a:lnTo>
                      <a:pt x="1549" y="6"/>
                    </a:lnTo>
                    <a:lnTo>
                      <a:pt x="1592" y="44"/>
                    </a:lnTo>
                    <a:lnTo>
                      <a:pt x="1721" y="151"/>
                    </a:lnTo>
                    <a:lnTo>
                      <a:pt x="1871" y="302"/>
                    </a:lnTo>
                    <a:lnTo>
                      <a:pt x="1974" y="393"/>
                    </a:lnTo>
                    <a:lnTo>
                      <a:pt x="2022" y="458"/>
                    </a:lnTo>
                    <a:lnTo>
                      <a:pt x="2022" y="501"/>
                    </a:lnTo>
                    <a:lnTo>
                      <a:pt x="2000" y="538"/>
                    </a:lnTo>
                    <a:lnTo>
                      <a:pt x="1979" y="608"/>
                    </a:lnTo>
                    <a:lnTo>
                      <a:pt x="1979" y="786"/>
                    </a:lnTo>
                    <a:lnTo>
                      <a:pt x="1968" y="925"/>
                    </a:lnTo>
                    <a:lnTo>
                      <a:pt x="1952" y="1028"/>
                    </a:lnTo>
                    <a:lnTo>
                      <a:pt x="1925" y="1103"/>
                    </a:lnTo>
                    <a:lnTo>
                      <a:pt x="1877" y="1119"/>
                    </a:lnTo>
                    <a:lnTo>
                      <a:pt x="1855" y="1097"/>
                    </a:lnTo>
                    <a:lnTo>
                      <a:pt x="1866" y="1060"/>
                    </a:lnTo>
                    <a:lnTo>
                      <a:pt x="1871" y="968"/>
                    </a:lnTo>
                    <a:lnTo>
                      <a:pt x="1753" y="1022"/>
                    </a:lnTo>
                    <a:lnTo>
                      <a:pt x="1683" y="1060"/>
                    </a:lnTo>
                    <a:lnTo>
                      <a:pt x="1592" y="1081"/>
                    </a:lnTo>
                    <a:lnTo>
                      <a:pt x="1522" y="1114"/>
                    </a:lnTo>
                    <a:lnTo>
                      <a:pt x="1436" y="1173"/>
                    </a:lnTo>
                    <a:lnTo>
                      <a:pt x="1355" y="1216"/>
                    </a:lnTo>
                    <a:lnTo>
                      <a:pt x="1231" y="1275"/>
                    </a:lnTo>
                    <a:lnTo>
                      <a:pt x="1151" y="1302"/>
                    </a:lnTo>
                    <a:lnTo>
                      <a:pt x="1033" y="1356"/>
                    </a:lnTo>
                    <a:lnTo>
                      <a:pt x="898" y="1382"/>
                    </a:lnTo>
                    <a:lnTo>
                      <a:pt x="801" y="1409"/>
                    </a:lnTo>
                    <a:lnTo>
                      <a:pt x="694" y="1436"/>
                    </a:lnTo>
                    <a:lnTo>
                      <a:pt x="640" y="1463"/>
                    </a:lnTo>
                    <a:lnTo>
                      <a:pt x="618" y="1517"/>
                    </a:lnTo>
                    <a:lnTo>
                      <a:pt x="613" y="1598"/>
                    </a:lnTo>
                    <a:lnTo>
                      <a:pt x="597" y="1641"/>
                    </a:lnTo>
                    <a:lnTo>
                      <a:pt x="549" y="1667"/>
                    </a:lnTo>
                    <a:lnTo>
                      <a:pt x="473" y="1624"/>
                    </a:lnTo>
                    <a:lnTo>
                      <a:pt x="452" y="1560"/>
                    </a:lnTo>
                    <a:lnTo>
                      <a:pt x="479" y="1506"/>
                    </a:lnTo>
                    <a:lnTo>
                      <a:pt x="462" y="1474"/>
                    </a:lnTo>
                    <a:lnTo>
                      <a:pt x="360" y="1361"/>
                    </a:lnTo>
                    <a:lnTo>
                      <a:pt x="215" y="1227"/>
                    </a:lnTo>
                    <a:lnTo>
                      <a:pt x="124" y="1141"/>
                    </a:lnTo>
                    <a:lnTo>
                      <a:pt x="86" y="1119"/>
                    </a:lnTo>
                    <a:lnTo>
                      <a:pt x="70" y="1157"/>
                    </a:lnTo>
                    <a:lnTo>
                      <a:pt x="86" y="1227"/>
                    </a:lnTo>
                    <a:lnTo>
                      <a:pt x="16" y="1178"/>
                    </a:lnTo>
                    <a:close/>
                  </a:path>
                </a:pathLst>
              </a:custGeom>
              <a:solidFill>
                <a:srgbClr val="996633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5483" y="2118"/>
                <a:ext cx="1984" cy="1178"/>
              </a:xfrm>
              <a:custGeom>
                <a:avLst/>
                <a:gdLst>
                  <a:gd name="T0" fmla="*/ 505 w 1984"/>
                  <a:gd name="T1" fmla="*/ 1156 h 1178"/>
                  <a:gd name="T2" fmla="*/ 511 w 1984"/>
                  <a:gd name="T3" fmla="*/ 1043 h 1178"/>
                  <a:gd name="T4" fmla="*/ 505 w 1984"/>
                  <a:gd name="T5" fmla="*/ 796 h 1178"/>
                  <a:gd name="T6" fmla="*/ 505 w 1984"/>
                  <a:gd name="T7" fmla="*/ 613 h 1178"/>
                  <a:gd name="T8" fmla="*/ 478 w 1984"/>
                  <a:gd name="T9" fmla="*/ 565 h 1178"/>
                  <a:gd name="T10" fmla="*/ 279 w 1984"/>
                  <a:gd name="T11" fmla="*/ 355 h 1178"/>
                  <a:gd name="T12" fmla="*/ 150 w 1984"/>
                  <a:gd name="T13" fmla="*/ 226 h 1178"/>
                  <a:gd name="T14" fmla="*/ 43 w 1984"/>
                  <a:gd name="T15" fmla="*/ 134 h 1178"/>
                  <a:gd name="T16" fmla="*/ 0 w 1984"/>
                  <a:gd name="T17" fmla="*/ 86 h 1178"/>
                  <a:gd name="T18" fmla="*/ 11 w 1984"/>
                  <a:gd name="T19" fmla="*/ 59 h 1178"/>
                  <a:gd name="T20" fmla="*/ 27 w 1984"/>
                  <a:gd name="T21" fmla="*/ 59 h 1178"/>
                  <a:gd name="T22" fmla="*/ 102 w 1984"/>
                  <a:gd name="T23" fmla="*/ 140 h 1178"/>
                  <a:gd name="T24" fmla="*/ 204 w 1984"/>
                  <a:gd name="T25" fmla="*/ 220 h 1178"/>
                  <a:gd name="T26" fmla="*/ 301 w 1984"/>
                  <a:gd name="T27" fmla="*/ 350 h 1178"/>
                  <a:gd name="T28" fmla="*/ 392 w 1984"/>
                  <a:gd name="T29" fmla="*/ 446 h 1178"/>
                  <a:gd name="T30" fmla="*/ 478 w 1984"/>
                  <a:gd name="T31" fmla="*/ 511 h 1178"/>
                  <a:gd name="T32" fmla="*/ 532 w 1984"/>
                  <a:gd name="T33" fmla="*/ 559 h 1178"/>
                  <a:gd name="T34" fmla="*/ 570 w 1984"/>
                  <a:gd name="T35" fmla="*/ 549 h 1178"/>
                  <a:gd name="T36" fmla="*/ 607 w 1984"/>
                  <a:gd name="T37" fmla="*/ 522 h 1178"/>
                  <a:gd name="T38" fmla="*/ 726 w 1984"/>
                  <a:gd name="T39" fmla="*/ 495 h 1178"/>
                  <a:gd name="T40" fmla="*/ 941 w 1984"/>
                  <a:gd name="T41" fmla="*/ 436 h 1178"/>
                  <a:gd name="T42" fmla="*/ 1070 w 1984"/>
                  <a:gd name="T43" fmla="*/ 366 h 1178"/>
                  <a:gd name="T44" fmla="*/ 1220 w 1984"/>
                  <a:gd name="T45" fmla="*/ 301 h 1178"/>
                  <a:gd name="T46" fmla="*/ 1376 w 1984"/>
                  <a:gd name="T47" fmla="*/ 242 h 1178"/>
                  <a:gd name="T48" fmla="*/ 1538 w 1984"/>
                  <a:gd name="T49" fmla="*/ 172 h 1178"/>
                  <a:gd name="T50" fmla="*/ 1651 w 1984"/>
                  <a:gd name="T51" fmla="*/ 134 h 1178"/>
                  <a:gd name="T52" fmla="*/ 1785 w 1984"/>
                  <a:gd name="T53" fmla="*/ 75 h 1178"/>
                  <a:gd name="T54" fmla="*/ 1892 w 1984"/>
                  <a:gd name="T55" fmla="*/ 48 h 1178"/>
                  <a:gd name="T56" fmla="*/ 1984 w 1984"/>
                  <a:gd name="T57" fmla="*/ 0 h 1178"/>
                  <a:gd name="T58" fmla="*/ 1952 w 1984"/>
                  <a:gd name="T59" fmla="*/ 86 h 1178"/>
                  <a:gd name="T60" fmla="*/ 1898 w 1984"/>
                  <a:gd name="T61" fmla="*/ 86 h 1178"/>
                  <a:gd name="T62" fmla="*/ 1828 w 1984"/>
                  <a:gd name="T63" fmla="*/ 102 h 1178"/>
                  <a:gd name="T64" fmla="*/ 1704 w 1984"/>
                  <a:gd name="T65" fmla="*/ 140 h 1178"/>
                  <a:gd name="T66" fmla="*/ 1613 w 1984"/>
                  <a:gd name="T67" fmla="*/ 177 h 1178"/>
                  <a:gd name="T68" fmla="*/ 1500 w 1984"/>
                  <a:gd name="T69" fmla="*/ 215 h 1178"/>
                  <a:gd name="T70" fmla="*/ 1425 w 1984"/>
                  <a:gd name="T71" fmla="*/ 253 h 1178"/>
                  <a:gd name="T72" fmla="*/ 1301 w 1984"/>
                  <a:gd name="T73" fmla="*/ 301 h 1178"/>
                  <a:gd name="T74" fmla="*/ 1220 w 1984"/>
                  <a:gd name="T75" fmla="*/ 301 h 1178"/>
                  <a:gd name="T76" fmla="*/ 1102 w 1984"/>
                  <a:gd name="T77" fmla="*/ 387 h 1178"/>
                  <a:gd name="T78" fmla="*/ 1021 w 1984"/>
                  <a:gd name="T79" fmla="*/ 425 h 1178"/>
                  <a:gd name="T80" fmla="*/ 919 w 1984"/>
                  <a:gd name="T81" fmla="*/ 462 h 1178"/>
                  <a:gd name="T82" fmla="*/ 790 w 1984"/>
                  <a:gd name="T83" fmla="*/ 506 h 1178"/>
                  <a:gd name="T84" fmla="*/ 688 w 1984"/>
                  <a:gd name="T85" fmla="*/ 532 h 1178"/>
                  <a:gd name="T86" fmla="*/ 618 w 1984"/>
                  <a:gd name="T87" fmla="*/ 565 h 1178"/>
                  <a:gd name="T88" fmla="*/ 554 w 1984"/>
                  <a:gd name="T89" fmla="*/ 597 h 1178"/>
                  <a:gd name="T90" fmla="*/ 538 w 1984"/>
                  <a:gd name="T91" fmla="*/ 683 h 1178"/>
                  <a:gd name="T92" fmla="*/ 538 w 1984"/>
                  <a:gd name="T93" fmla="*/ 887 h 1178"/>
                  <a:gd name="T94" fmla="*/ 538 w 1984"/>
                  <a:gd name="T95" fmla="*/ 1027 h 1178"/>
                  <a:gd name="T96" fmla="*/ 548 w 1984"/>
                  <a:gd name="T97" fmla="*/ 1146 h 1178"/>
                  <a:gd name="T98" fmla="*/ 516 w 1984"/>
                  <a:gd name="T99" fmla="*/ 1178 h 1178"/>
                  <a:gd name="T100" fmla="*/ 505 w 1984"/>
                  <a:gd name="T101" fmla="*/ 1156 h 11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84" h="1178">
                    <a:moveTo>
                      <a:pt x="505" y="1156"/>
                    </a:moveTo>
                    <a:lnTo>
                      <a:pt x="511" y="1043"/>
                    </a:lnTo>
                    <a:lnTo>
                      <a:pt x="505" y="796"/>
                    </a:lnTo>
                    <a:lnTo>
                      <a:pt x="505" y="613"/>
                    </a:lnTo>
                    <a:lnTo>
                      <a:pt x="478" y="565"/>
                    </a:lnTo>
                    <a:lnTo>
                      <a:pt x="279" y="355"/>
                    </a:lnTo>
                    <a:lnTo>
                      <a:pt x="150" y="226"/>
                    </a:lnTo>
                    <a:lnTo>
                      <a:pt x="43" y="134"/>
                    </a:lnTo>
                    <a:lnTo>
                      <a:pt x="0" y="86"/>
                    </a:lnTo>
                    <a:lnTo>
                      <a:pt x="11" y="59"/>
                    </a:lnTo>
                    <a:lnTo>
                      <a:pt x="27" y="59"/>
                    </a:lnTo>
                    <a:lnTo>
                      <a:pt x="102" y="140"/>
                    </a:lnTo>
                    <a:lnTo>
                      <a:pt x="204" y="220"/>
                    </a:lnTo>
                    <a:lnTo>
                      <a:pt x="301" y="350"/>
                    </a:lnTo>
                    <a:lnTo>
                      <a:pt x="392" y="446"/>
                    </a:lnTo>
                    <a:lnTo>
                      <a:pt x="478" y="511"/>
                    </a:lnTo>
                    <a:lnTo>
                      <a:pt x="532" y="559"/>
                    </a:lnTo>
                    <a:lnTo>
                      <a:pt x="570" y="549"/>
                    </a:lnTo>
                    <a:lnTo>
                      <a:pt x="607" y="522"/>
                    </a:lnTo>
                    <a:lnTo>
                      <a:pt x="726" y="495"/>
                    </a:lnTo>
                    <a:lnTo>
                      <a:pt x="941" y="436"/>
                    </a:lnTo>
                    <a:lnTo>
                      <a:pt x="1070" y="366"/>
                    </a:lnTo>
                    <a:lnTo>
                      <a:pt x="1220" y="301"/>
                    </a:lnTo>
                    <a:lnTo>
                      <a:pt x="1376" y="242"/>
                    </a:lnTo>
                    <a:lnTo>
                      <a:pt x="1538" y="172"/>
                    </a:lnTo>
                    <a:lnTo>
                      <a:pt x="1651" y="134"/>
                    </a:lnTo>
                    <a:lnTo>
                      <a:pt x="1785" y="75"/>
                    </a:lnTo>
                    <a:lnTo>
                      <a:pt x="1892" y="48"/>
                    </a:lnTo>
                    <a:lnTo>
                      <a:pt x="1984" y="0"/>
                    </a:lnTo>
                    <a:lnTo>
                      <a:pt x="1952" y="86"/>
                    </a:lnTo>
                    <a:lnTo>
                      <a:pt x="1898" y="86"/>
                    </a:lnTo>
                    <a:lnTo>
                      <a:pt x="1828" y="102"/>
                    </a:lnTo>
                    <a:lnTo>
                      <a:pt x="1704" y="140"/>
                    </a:lnTo>
                    <a:lnTo>
                      <a:pt x="1613" y="177"/>
                    </a:lnTo>
                    <a:lnTo>
                      <a:pt x="1500" y="215"/>
                    </a:lnTo>
                    <a:lnTo>
                      <a:pt x="1425" y="253"/>
                    </a:lnTo>
                    <a:lnTo>
                      <a:pt x="1301" y="301"/>
                    </a:lnTo>
                    <a:lnTo>
                      <a:pt x="1220" y="301"/>
                    </a:lnTo>
                    <a:lnTo>
                      <a:pt x="1102" y="387"/>
                    </a:lnTo>
                    <a:lnTo>
                      <a:pt x="1021" y="425"/>
                    </a:lnTo>
                    <a:lnTo>
                      <a:pt x="919" y="462"/>
                    </a:lnTo>
                    <a:lnTo>
                      <a:pt x="790" y="506"/>
                    </a:lnTo>
                    <a:lnTo>
                      <a:pt x="688" y="532"/>
                    </a:lnTo>
                    <a:lnTo>
                      <a:pt x="618" y="565"/>
                    </a:lnTo>
                    <a:lnTo>
                      <a:pt x="554" y="597"/>
                    </a:lnTo>
                    <a:lnTo>
                      <a:pt x="538" y="683"/>
                    </a:lnTo>
                    <a:lnTo>
                      <a:pt x="538" y="887"/>
                    </a:lnTo>
                    <a:lnTo>
                      <a:pt x="538" y="1027"/>
                    </a:lnTo>
                    <a:lnTo>
                      <a:pt x="548" y="1146"/>
                    </a:lnTo>
                    <a:lnTo>
                      <a:pt x="516" y="1178"/>
                    </a:lnTo>
                    <a:lnTo>
                      <a:pt x="505" y="1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294" y="1901"/>
              <a:ext cx="479" cy="333"/>
            </a:xfrm>
            <a:custGeom>
              <a:avLst/>
              <a:gdLst>
                <a:gd name="T0" fmla="*/ 6 w 479"/>
                <a:gd name="T1" fmla="*/ 97 h 333"/>
                <a:gd name="T2" fmla="*/ 124 w 479"/>
                <a:gd name="T3" fmla="*/ 70 h 333"/>
                <a:gd name="T4" fmla="*/ 194 w 479"/>
                <a:gd name="T5" fmla="*/ 38 h 333"/>
                <a:gd name="T6" fmla="*/ 243 w 479"/>
                <a:gd name="T7" fmla="*/ 0 h 333"/>
                <a:gd name="T8" fmla="*/ 291 w 479"/>
                <a:gd name="T9" fmla="*/ 49 h 333"/>
                <a:gd name="T10" fmla="*/ 366 w 479"/>
                <a:gd name="T11" fmla="*/ 119 h 333"/>
                <a:gd name="T12" fmla="*/ 431 w 479"/>
                <a:gd name="T13" fmla="*/ 156 h 333"/>
                <a:gd name="T14" fmla="*/ 479 w 479"/>
                <a:gd name="T15" fmla="*/ 205 h 333"/>
                <a:gd name="T16" fmla="*/ 452 w 479"/>
                <a:gd name="T17" fmla="*/ 248 h 333"/>
                <a:gd name="T18" fmla="*/ 356 w 479"/>
                <a:gd name="T19" fmla="*/ 291 h 333"/>
                <a:gd name="T20" fmla="*/ 259 w 479"/>
                <a:gd name="T21" fmla="*/ 333 h 333"/>
                <a:gd name="T22" fmla="*/ 216 w 479"/>
                <a:gd name="T23" fmla="*/ 333 h 333"/>
                <a:gd name="T24" fmla="*/ 156 w 479"/>
                <a:gd name="T25" fmla="*/ 258 h 333"/>
                <a:gd name="T26" fmla="*/ 97 w 479"/>
                <a:gd name="T27" fmla="*/ 210 h 333"/>
                <a:gd name="T28" fmla="*/ 38 w 479"/>
                <a:gd name="T29" fmla="*/ 178 h 333"/>
                <a:gd name="T30" fmla="*/ 0 w 479"/>
                <a:gd name="T31" fmla="*/ 124 h 333"/>
                <a:gd name="T32" fmla="*/ 6 w 479"/>
                <a:gd name="T33" fmla="*/ 9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9" h="333">
                  <a:moveTo>
                    <a:pt x="6" y="97"/>
                  </a:moveTo>
                  <a:lnTo>
                    <a:pt x="124" y="70"/>
                  </a:lnTo>
                  <a:lnTo>
                    <a:pt x="194" y="38"/>
                  </a:lnTo>
                  <a:lnTo>
                    <a:pt x="243" y="0"/>
                  </a:lnTo>
                  <a:lnTo>
                    <a:pt x="291" y="49"/>
                  </a:lnTo>
                  <a:lnTo>
                    <a:pt x="366" y="119"/>
                  </a:lnTo>
                  <a:lnTo>
                    <a:pt x="431" y="156"/>
                  </a:lnTo>
                  <a:lnTo>
                    <a:pt x="479" y="205"/>
                  </a:lnTo>
                  <a:lnTo>
                    <a:pt x="452" y="248"/>
                  </a:lnTo>
                  <a:lnTo>
                    <a:pt x="356" y="291"/>
                  </a:lnTo>
                  <a:lnTo>
                    <a:pt x="259" y="333"/>
                  </a:lnTo>
                  <a:lnTo>
                    <a:pt x="216" y="333"/>
                  </a:lnTo>
                  <a:lnTo>
                    <a:pt x="156" y="258"/>
                  </a:lnTo>
                  <a:lnTo>
                    <a:pt x="97" y="210"/>
                  </a:lnTo>
                  <a:lnTo>
                    <a:pt x="38" y="178"/>
                  </a:lnTo>
                  <a:lnTo>
                    <a:pt x="0" y="124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385" y="1902"/>
              <a:ext cx="103" cy="167"/>
            </a:xfrm>
            <a:custGeom>
              <a:avLst/>
              <a:gdLst>
                <a:gd name="T0" fmla="*/ 98 w 103"/>
                <a:gd name="T1" fmla="*/ 140 h 167"/>
                <a:gd name="T2" fmla="*/ 17 w 103"/>
                <a:gd name="T3" fmla="*/ 0 h 167"/>
                <a:gd name="T4" fmla="*/ 0 w 103"/>
                <a:gd name="T5" fmla="*/ 11 h 167"/>
                <a:gd name="T6" fmla="*/ 6 w 103"/>
                <a:gd name="T7" fmla="*/ 27 h 167"/>
                <a:gd name="T8" fmla="*/ 82 w 103"/>
                <a:gd name="T9" fmla="*/ 162 h 167"/>
                <a:gd name="T10" fmla="*/ 103 w 103"/>
                <a:gd name="T11" fmla="*/ 167 h 167"/>
                <a:gd name="T12" fmla="*/ 98 w 103"/>
                <a:gd name="T13" fmla="*/ 14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67">
                  <a:moveTo>
                    <a:pt x="98" y="140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6" y="27"/>
                  </a:lnTo>
                  <a:lnTo>
                    <a:pt x="82" y="162"/>
                  </a:lnTo>
                  <a:lnTo>
                    <a:pt x="103" y="167"/>
                  </a:lnTo>
                  <a:lnTo>
                    <a:pt x="9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DEF7E5AA-E0E0-4111-A5C5-BE656DF4BF4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13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792089"/>
          </a:xfrm>
          <a:ln>
            <a:noFill/>
          </a:ln>
        </p:spPr>
        <p:txBody>
          <a:bodyPr/>
          <a:lstStyle/>
          <a:p>
            <a:r>
              <a:rPr lang="uk-UA" altLang="en-US" dirty="0" smtClean="0"/>
              <a:t>Цивільний кодекс</a:t>
            </a:r>
            <a:r>
              <a:rPr lang="de-DE" altLang="en-US" dirty="0" smtClean="0"/>
              <a:t> </a:t>
            </a:r>
            <a:r>
              <a:rPr lang="de-DE" altLang="en-US" dirty="0"/>
              <a:t>(1)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628800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2204864"/>
            <a:ext cx="8424936" cy="36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altLang="en-US" kern="0" dirty="0" smtClean="0"/>
              <a:t>Свобода укладення договорів</a:t>
            </a:r>
            <a:r>
              <a:rPr lang="en-GB" altLang="en-US" kern="0" dirty="0" smtClean="0"/>
              <a:t> – </a:t>
            </a:r>
            <a:r>
              <a:rPr lang="uk-UA" altLang="en-US" kern="0" dirty="0" smtClean="0"/>
              <a:t>гарантована Конституцією</a:t>
            </a:r>
            <a:r>
              <a:rPr lang="en-GB" altLang="en-US" kern="0" dirty="0" smtClean="0"/>
              <a:t> </a:t>
            </a:r>
          </a:p>
          <a:p>
            <a:pPr marL="800100" lvl="1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altLang="en-US" sz="2000" kern="0" dirty="0" smtClean="0"/>
              <a:t>Цивільний кодекс містить (переважно можливі) приписи щодо оренди</a:t>
            </a:r>
            <a:endParaRPr lang="en-GB" altLang="en-US" sz="2000" kern="0" dirty="0" smtClean="0"/>
          </a:p>
          <a:p>
            <a:pPr marL="800100" lvl="1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altLang="en-US" sz="2000" kern="0" dirty="0" smtClean="0"/>
              <a:t>Чинний принцип свободи укладення договорів та приватної автономії</a:t>
            </a:r>
            <a:endParaRPr lang="en-GB" altLang="en-US" sz="2000" kern="0" dirty="0"/>
          </a:p>
          <a:p>
            <a:pPr marL="800100" lvl="1" indent="-342900" algn="l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Обмеження лише у разі можливої соціальної чи економічної невідповідності</a:t>
            </a:r>
            <a:endParaRPr lang="de-DE" altLang="en-US" sz="2000" dirty="0" smtClean="0"/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endParaRPr lang="en-GB" altLang="en-US" kern="0" dirty="0" smtClean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B6F8DD9F-48E5-409B-9245-4956CA54AA3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0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792089"/>
          </a:xfrm>
          <a:ln>
            <a:noFill/>
          </a:ln>
        </p:spPr>
        <p:txBody>
          <a:bodyPr/>
          <a:lstStyle/>
          <a:p>
            <a:r>
              <a:rPr lang="uk-UA" altLang="en-US" dirty="0" smtClean="0"/>
              <a:t>Цивільний кодекс</a:t>
            </a:r>
            <a:r>
              <a:rPr lang="de-DE" altLang="en-US" dirty="0" smtClean="0"/>
              <a:t> (2)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628800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2204864"/>
            <a:ext cx="8424936" cy="36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effectLst/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Форма договору</a:t>
            </a:r>
            <a:r>
              <a:rPr lang="en-GB" altLang="en-US" sz="2000" dirty="0" smtClean="0"/>
              <a:t> (</a:t>
            </a:r>
            <a:r>
              <a:rPr lang="uk-UA" altLang="en-US" sz="2000" dirty="0" smtClean="0"/>
              <a:t>письмова або усна</a:t>
            </a:r>
            <a:r>
              <a:rPr lang="en-GB" altLang="en-US" sz="2000" dirty="0" smtClean="0"/>
              <a:t>)</a:t>
            </a:r>
            <a:endParaRPr lang="en-GB" altLang="en-US" sz="2000" dirty="0"/>
          </a:p>
          <a:p>
            <a:pPr marL="342900" indent="-342900" algn="l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indent="-342900" algn="l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Права та обов‘язки сторін договору</a:t>
            </a:r>
            <a:endParaRPr lang="en-GB" altLang="en-US" sz="2000" dirty="0"/>
          </a:p>
          <a:p>
            <a:pPr marL="342900" indent="-342900" algn="l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Наслідки договірних регулювань</a:t>
            </a:r>
            <a:endParaRPr lang="en-GB" altLang="en-US" sz="20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Строки розірвання та передумови розірвання</a:t>
            </a:r>
            <a:endParaRPr lang="en-GB" altLang="en-US" sz="2000" dirty="0"/>
          </a:p>
          <a:p>
            <a:pPr marL="342900" indent="-342900" algn="l" eaLnBrk="1" hangingPunct="1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de-DE" altLang="en-US" sz="2000" dirty="0"/>
          </a:p>
          <a:p>
            <a:pPr marL="8001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Перехід прав власності на підприємство</a:t>
            </a:r>
            <a:endParaRPr lang="de-DE" altLang="en-US" sz="2000" dirty="0"/>
          </a:p>
          <a:p>
            <a:pPr marL="800100" lvl="1" indent="-342900" algn="l" eaLnBrk="1"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de-DE" altLang="en-US" sz="2000" dirty="0"/>
          </a:p>
          <a:p>
            <a:pPr marL="800100" lvl="1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uk-UA" altLang="en-US" sz="2000" dirty="0" smtClean="0"/>
              <a:t>Смерть або інвалідність орендаря</a:t>
            </a:r>
            <a:endParaRPr lang="en-GB" altLang="en-US" sz="2000" dirty="0"/>
          </a:p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endParaRPr lang="en-GB" altLang="en-US" kern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930E6D9C-A365-41D5-AE30-36DE52E3755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792089"/>
          </a:xfrm>
          <a:ln>
            <a:noFill/>
          </a:ln>
        </p:spPr>
        <p:txBody>
          <a:bodyPr/>
          <a:lstStyle/>
          <a:p>
            <a:r>
              <a:rPr lang="uk-UA" altLang="en-US" dirty="0" smtClean="0"/>
              <a:t>Цивільний кодекс</a:t>
            </a:r>
            <a:r>
              <a:rPr lang="de-DE" altLang="en-US" dirty="0" smtClean="0"/>
              <a:t> (3)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484784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97183"/>
              </p:ext>
            </p:extLst>
          </p:nvPr>
        </p:nvGraphicFramePr>
        <p:xfrm>
          <a:off x="107504" y="1628800"/>
          <a:ext cx="8712968" cy="4206240"/>
        </p:xfrm>
        <a:graphic>
          <a:graphicData uri="http://schemas.openxmlformats.org/drawingml/2006/table">
            <a:tbl>
              <a:tblPr firstRow="1" bandRow="1">
                <a:solidFill>
                  <a:srgbClr val="3399FF">
                    <a:alpha val="25882"/>
                  </a:srgbClr>
                </a:solidFill>
                <a:tableStyleId>{5C22544A-7EE6-4342-B048-85BDC9FD1C3A}</a:tableStyleId>
              </a:tblPr>
              <a:tblGrid>
                <a:gridCol w="2700300"/>
                <a:gridCol w="6012668"/>
              </a:tblGrid>
              <a:tr h="3719483">
                <a:tc>
                  <a:txBody>
                    <a:bodyPr/>
                    <a:lstStyle/>
                    <a:p>
                      <a:pPr marL="352425" indent="-169863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800" b="0" dirty="0" smtClean="0">
                          <a:solidFill>
                            <a:schemeClr val="tx1"/>
                          </a:solidFill>
                        </a:rPr>
                        <a:t>Необхідні</a:t>
                      </a:r>
                      <a:r>
                        <a:rPr lang="uk-UA" altLang="en-US" sz="1800" b="0" baseline="0" dirty="0" smtClean="0">
                          <a:solidFill>
                            <a:schemeClr val="tx1"/>
                          </a:solidFill>
                        </a:rPr>
                        <a:t> елементи договору оренди</a:t>
                      </a: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uk-UA" altLang="en-US" sz="1800" b="0" dirty="0" smtClean="0">
                          <a:solidFill>
                            <a:schemeClr val="tx1"/>
                          </a:solidFill>
                        </a:rPr>
                        <a:t>мінімальні вимоги</a:t>
                      </a: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  <a:p>
                      <a:pPr marL="457200" indent="-457200" eaLnBrk="1" hangingPunct="1">
                        <a:lnSpc>
                          <a:spcPct val="80000"/>
                        </a:lnSpc>
                      </a:pPr>
                      <a:endParaRPr lang="en-GB" altLang="en-US" sz="16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eaLnBrk="1" hangingPunct="1">
                        <a:lnSpc>
                          <a:spcPct val="40000"/>
                        </a:lnSpc>
                      </a:pPr>
                      <a:endParaRPr lang="en-GB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725" lvl="1" indent="-381000" eaLnBrk="1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dirty="0" smtClean="0">
                          <a:solidFill>
                            <a:schemeClr val="tx1"/>
                          </a:solidFill>
                        </a:rPr>
                        <a:t>Предмет оренди</a:t>
                      </a:r>
                      <a:endParaRPr lang="en-GB" alt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725" lvl="1" indent="-381000" eaLnBrk="1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dirty="0" smtClean="0">
                          <a:solidFill>
                            <a:schemeClr val="tx1"/>
                          </a:solidFill>
                        </a:rPr>
                        <a:t>Строк</a:t>
                      </a:r>
                      <a:r>
                        <a:rPr lang="uk-UA" altLang="en-US" sz="1600" b="0" baseline="0" dirty="0" smtClean="0">
                          <a:solidFill>
                            <a:schemeClr val="tx1"/>
                          </a:solidFill>
                        </a:rPr>
                        <a:t> оренди</a:t>
                      </a:r>
                      <a:endParaRPr lang="en-GB" alt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725" lvl="1" indent="-381000" eaLnBrk="1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dirty="0" smtClean="0">
                          <a:solidFill>
                            <a:schemeClr val="tx1"/>
                          </a:solidFill>
                        </a:rPr>
                        <a:t>Орендар/</a:t>
                      </a:r>
                    </a:p>
                    <a:p>
                      <a:pPr marL="339725" lvl="1" indent="0" eaLnBrk="1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uk-UA" altLang="en-US" sz="1600" b="0" dirty="0" smtClean="0">
                          <a:solidFill>
                            <a:schemeClr val="tx1"/>
                          </a:solidFill>
                        </a:rPr>
                        <a:t>орендодавець</a:t>
                      </a:r>
                      <a:endParaRPr lang="en-GB" alt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0725" lvl="1" indent="-38100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dirty="0" smtClean="0">
                          <a:solidFill>
                            <a:schemeClr val="tx1"/>
                          </a:solidFill>
                        </a:rPr>
                        <a:t>Орендна плата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FF">
                        <a:alpha val="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800" b="0" dirty="0" smtClean="0">
                          <a:solidFill>
                            <a:schemeClr val="tx1"/>
                          </a:solidFill>
                        </a:rPr>
                        <a:t>Права</a:t>
                      </a:r>
                      <a:r>
                        <a:rPr lang="uk-UA" altLang="en-US" sz="1800" b="0" baseline="0" dirty="0" smtClean="0">
                          <a:solidFill>
                            <a:schemeClr val="tx1"/>
                          </a:solidFill>
                        </a:rPr>
                        <a:t> та обов‘язки сторін договору</a:t>
                      </a:r>
                      <a:r>
                        <a:rPr lang="en-GB" altLang="en-US" sz="18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88900" indent="-8890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endParaRPr lang="en-GB" alt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Перейняття публічних відрахувань орендодавцем</a:t>
                      </a: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Перейняття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ризиків орендарем</a:t>
                      </a: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Обов‘язок збереження та господарювання на предметі оренди</a:t>
                      </a:r>
                      <a:r>
                        <a:rPr lang="en-GB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Заборона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суборенди без попереднього дозволу орендодавця</a:t>
                      </a:r>
                      <a:endParaRPr lang="en-GB" alt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Заборона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(довготермінової) зміни цільового призначення без попереднього дозволу орендодавця</a:t>
                      </a:r>
                      <a:endParaRPr lang="en-GB" altLang="en-US" sz="16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Адаптація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договору у разі принципової зміни обставин</a:t>
                      </a: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орендодавця на заставу у разі несплати</a:t>
                      </a: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uk-UA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</a:t>
                      </a:r>
                      <a:r>
                        <a:rPr lang="uk-UA" alt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землі не припиняє оренду</a:t>
                      </a: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99FF">
                        <a:alpha val="48000"/>
                      </a:srgbClr>
                    </a:solidFill>
                  </a:tcPr>
                </a:tc>
              </a:tr>
              <a:tr h="384972">
                <a:tc>
                  <a:txBody>
                    <a:bodyPr/>
                    <a:lstStyle/>
                    <a:p>
                      <a:pPr marL="720725" lvl="1" indent="-381000" eaLnBrk="1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399FF">
                        <a:alpha val="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381000" algn="l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alt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99FF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C5AF00F5-08BB-42AF-911C-64819FE25CF9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7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352928" cy="1152129"/>
          </a:xfrm>
          <a:ln>
            <a:noFill/>
          </a:ln>
        </p:spPr>
        <p:txBody>
          <a:bodyPr/>
          <a:lstStyle/>
          <a:p>
            <a:r>
              <a:rPr lang="uk-UA" altLang="en-US" sz="3000" b="1" dirty="0" smtClean="0"/>
              <a:t>Приклад товариства</a:t>
            </a:r>
            <a:r>
              <a:rPr lang="en-GB" altLang="en-US" sz="3000" b="1" dirty="0" smtClean="0"/>
              <a:t> BVVG</a:t>
            </a:r>
            <a:br>
              <a:rPr lang="en-GB" altLang="en-US" sz="3000" b="1" dirty="0" smtClean="0"/>
            </a:br>
            <a:r>
              <a:rPr lang="uk-UA" altLang="en-US" sz="3000" b="1" dirty="0" smtClean="0"/>
              <a:t>Договори оренди сільськогосподарських земель</a:t>
            </a:r>
            <a:endParaRPr lang="de-DE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A732D4BA-A799-4470-A87C-39C422C6036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 smtClean="0"/>
              <a:t>Зміст договору оренди землі</a:t>
            </a:r>
            <a:r>
              <a:rPr lang="en-GB" b="1" dirty="0" smtClean="0"/>
              <a:t> BVVG (1)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632848" cy="331236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§ 1 </a:t>
            </a:r>
            <a:r>
              <a:rPr lang="uk-UA" sz="2000" dirty="0" smtClean="0"/>
              <a:t>Предмет договору оренди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Місце розташування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Загальний розмір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Вказівка на додаток з переліком кадастрових ділянок</a:t>
            </a:r>
            <a:r>
              <a:rPr lang="de-DE" sz="2000" dirty="0" smtClean="0"/>
              <a:t> (</a:t>
            </a:r>
            <a:r>
              <a:rPr lang="uk-UA" sz="2000" dirty="0" smtClean="0"/>
              <a:t>кадастр</a:t>
            </a:r>
            <a:r>
              <a:rPr lang="de-DE" sz="20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Вказівка на одночасну передачу в оренду насаджень, дерев, чагарників, меліораційних споруд тощо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Вказівка на особливості, наприклад, залишкова екологічна шкода, розташування у природному заповіднику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У разі потреби – спільний опис предмету договору на місці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lvl="1" algn="l"/>
            <a:endParaRPr lang="de-DE" sz="20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02CAFD15-94DC-4666-8CC7-2EE77CA5F2C3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8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764703"/>
            <a:ext cx="7056784" cy="1152129"/>
          </a:xfrm>
          <a:ln>
            <a:noFill/>
          </a:ln>
        </p:spPr>
        <p:txBody>
          <a:bodyPr/>
          <a:lstStyle/>
          <a:p>
            <a:r>
              <a:rPr lang="uk-UA" b="1" dirty="0"/>
              <a:t>Зміст договору оренди землі</a:t>
            </a:r>
            <a:r>
              <a:rPr lang="en-GB" b="1" dirty="0"/>
              <a:t> </a:t>
            </a:r>
            <a:r>
              <a:rPr lang="en-GB" b="1" dirty="0" smtClean="0"/>
              <a:t>BVVG</a:t>
            </a:r>
            <a:r>
              <a:rPr lang="uk-UA" b="1" dirty="0" smtClean="0"/>
              <a:t> </a:t>
            </a:r>
            <a:r>
              <a:rPr lang="en-GB" b="1" dirty="0" smtClean="0"/>
              <a:t>(</a:t>
            </a:r>
            <a:r>
              <a:rPr lang="en-GB" b="1" dirty="0"/>
              <a:t>2</a:t>
            </a:r>
            <a:r>
              <a:rPr lang="en-GB" b="1" dirty="0" smtClean="0"/>
              <a:t>)</a:t>
            </a:r>
            <a:endParaRPr lang="de-DE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5899" y="2276872"/>
            <a:ext cx="7632848" cy="3312368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§ 2 </a:t>
            </a:r>
            <a:r>
              <a:rPr lang="uk-UA" sz="2000" dirty="0" smtClean="0"/>
              <a:t>Тривалість оренди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У роках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Від / до</a:t>
            </a:r>
            <a:r>
              <a:rPr lang="de-DE" sz="2000" dirty="0" smtClean="0"/>
              <a:t> (</a:t>
            </a:r>
            <a:r>
              <a:rPr lang="uk-UA" sz="2000" dirty="0" smtClean="0"/>
              <a:t>дати</a:t>
            </a:r>
            <a:r>
              <a:rPr lang="de-DE" sz="20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000" dirty="0" smtClean="0"/>
              <a:t>§  3 </a:t>
            </a:r>
            <a:r>
              <a:rPr lang="uk-UA" sz="2000" dirty="0" smtClean="0"/>
              <a:t>Сплата оренди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Щорічна плата в євро</a:t>
            </a:r>
            <a:r>
              <a:rPr lang="de-DE" sz="2000" dirty="0" smtClean="0"/>
              <a:t>, </a:t>
            </a:r>
            <a:r>
              <a:rPr lang="uk-UA" sz="2000" dirty="0" smtClean="0"/>
              <a:t>у разі потреби окремо зазначається за рілля та луки й пасовиська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У разі потреби – сплата, напр., чотирма частинами на </a:t>
            </a:r>
            <a:r>
              <a:rPr lang="de-DE" sz="2000" dirty="0" smtClean="0"/>
              <a:t>(</a:t>
            </a:r>
            <a:r>
              <a:rPr lang="uk-UA" sz="2000" dirty="0" smtClean="0"/>
              <a:t>дата</a:t>
            </a:r>
            <a:r>
              <a:rPr lang="de-DE" sz="2000" dirty="0" smtClean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Банківський рахунок отримувача та закодованої підстави плати</a:t>
            </a:r>
            <a:endParaRPr lang="de-DE" sz="20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uk-UA" sz="2000" dirty="0" smtClean="0"/>
              <a:t>Вказівка на пеню у разі сплати з запізненням</a:t>
            </a:r>
            <a:endParaRPr lang="de-DE" sz="2000" dirty="0" smtClean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043608" y="1916832"/>
            <a:ext cx="705678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Seite </a:t>
            </a:r>
            <a:fld id="{0E984DDC-8C05-43FE-B37F-22239DADEF30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VG-Präsentation">
  <a:themeElements>
    <a:clrScheme name="BVVG-Präsentatio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66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5C00"/>
      </a:accent6>
      <a:hlink>
        <a:srgbClr val="FFCC00"/>
      </a:hlink>
      <a:folHlink>
        <a:srgbClr val="008000"/>
      </a:folHlink>
    </a:clrScheme>
    <a:fontScheme name="BVVG-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VVG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VVG-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008000"/>
        </a:hlink>
        <a:folHlink>
          <a:srgbClr val="66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008000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VVG-Prä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5C00"/>
        </a:accent6>
        <a:hlink>
          <a:srgbClr val="FFCC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BVVG-Präsentation</Template>
  <TotalTime>0</TotalTime>
  <Words>1618</Words>
  <Application>Microsoft Office PowerPoint</Application>
  <PresentationFormat>Bildschirmpräsentation (4:3)</PresentationFormat>
  <Paragraphs>305</Paragraphs>
  <Slides>25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BVVG-Präsentation</vt:lpstr>
      <vt:lpstr>2_Benutzerdefiniertes Design</vt:lpstr>
      <vt:lpstr>1_Benutzerdefiniertes Design</vt:lpstr>
      <vt:lpstr>Benutzerdefiniertes Design</vt:lpstr>
      <vt:lpstr>Договори оренди землі та їхній менеджмент / моніторинг   Засідання робочих груп з теми «Охорона землі» у Києві та Львові, 17.04.-19.04.2018 </vt:lpstr>
      <vt:lpstr>Законодавчі основи в Німеччині</vt:lpstr>
      <vt:lpstr>Закон про оренду землі</vt:lpstr>
      <vt:lpstr>Цивільний кодекс (1)</vt:lpstr>
      <vt:lpstr>Цивільний кодекс (2)</vt:lpstr>
      <vt:lpstr>Цивільний кодекс (3)</vt:lpstr>
      <vt:lpstr>Приклад товариства BVVG Договори оренди сільськогосподарських земель</vt:lpstr>
      <vt:lpstr>Зміст договору оренди землі BVVG (1)</vt:lpstr>
      <vt:lpstr>Зміст договору оренди землі BVVG (2)</vt:lpstr>
      <vt:lpstr>Зміст договору оренди землі BVVG (3)</vt:lpstr>
      <vt:lpstr>Зміст договору оренди землі BVVG (4)</vt:lpstr>
      <vt:lpstr>Зміст договору оренди землі BVVG(5)</vt:lpstr>
      <vt:lpstr>Зміст договору оренди землі BVVG(6)</vt:lpstr>
      <vt:lpstr>Зміст договору оренди землі BVVG (7)</vt:lpstr>
      <vt:lpstr>Зміст договору оренди землі BVVG(8)</vt:lpstr>
      <vt:lpstr>Зміст договору оренди землі BVVG (9)</vt:lpstr>
      <vt:lpstr>Спеціальні застереження в колишніх договорах оренди BVVG (1)</vt:lpstr>
      <vt:lpstr>Менеджмент залишкової екологічної шкоди</vt:lpstr>
      <vt:lpstr>Спеціальні застереження в колишніх договорах оренди BVVG (2)</vt:lpstr>
      <vt:lpstr>Колишні договори купівлі-продажу Договірні застереження BVVG</vt:lpstr>
      <vt:lpstr>Приклад BVVG Менеджмент договорів оренди</vt:lpstr>
      <vt:lpstr>Менеджмент договорів оренди</vt:lpstr>
      <vt:lpstr>Зовнішній моніторинг (1)</vt:lpstr>
      <vt:lpstr>Зовнішній моніторинг (2)</vt:lpstr>
      <vt:lpstr>Дякую за увагу !</vt:lpstr>
    </vt:vector>
  </TitlesOfParts>
  <Company>BVVG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Agricultural Sector</dc:title>
  <dc:creator>Glaesel, 2012</dc:creator>
  <cp:lastModifiedBy>admin</cp:lastModifiedBy>
  <cp:revision>468</cp:revision>
  <cp:lastPrinted>2017-11-01T13:05:39Z</cp:lastPrinted>
  <dcterms:created xsi:type="dcterms:W3CDTF">2008-02-14T14:06:01Z</dcterms:created>
  <dcterms:modified xsi:type="dcterms:W3CDTF">2018-04-19T07:47:19Z</dcterms:modified>
</cp:coreProperties>
</file>