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60" r:id="rId3"/>
    <p:sldId id="261" r:id="rId4"/>
    <p:sldId id="262" r:id="rId5"/>
    <p:sldId id="269" r:id="rId6"/>
    <p:sldId id="278" r:id="rId7"/>
    <p:sldId id="286" r:id="rId8"/>
    <p:sldId id="271" r:id="rId9"/>
    <p:sldId id="272" r:id="rId10"/>
    <p:sldId id="273" r:id="rId11"/>
    <p:sldId id="279" r:id="rId12"/>
    <p:sldId id="280" r:id="rId13"/>
    <p:sldId id="281" r:id="rId14"/>
    <p:sldId id="282" r:id="rId15"/>
    <p:sldId id="283" r:id="rId16"/>
    <p:sldId id="285" r:id="rId17"/>
    <p:sldId id="284" r:id="rId18"/>
    <p:sldId id="276" r:id="rId19"/>
  </p:sldIdLst>
  <p:sldSz cx="12192000" cy="6858000"/>
  <p:notesSz cx="6797675" cy="987425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&#1072;&#1077;&#1090;&#1110;%202018%20&#1076;&#1086;%20&#1076;&#1086;&#1087;&#1086;&#1074;&#1110;&#1076;&#1110;%20&#1083;&#1100;&#1074;&#1110;&#1074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100"/>
      <c:rotY val="20"/>
      <c:depthPercent val="200"/>
      <c:rAngAx val="0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7.3157422720279086E-2"/>
          <c:y val="1.9189765458422176E-2"/>
          <c:w val="0.90041106146998084"/>
          <c:h val="0.88059701492537312"/>
        </c:manualLayout>
      </c:layout>
      <c:area3DChart>
        <c:grouping val="standard"/>
        <c:varyColors val="0"/>
        <c:ser>
          <c:idx val="0"/>
          <c:order val="0"/>
          <c:tx>
            <c:strRef>
              <c:f>Лист1!$B$8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cat>
            <c:numRef>
              <c:f>Лист1!$A$9:$A$19</c:f>
              <c:numCache>
                <c:formatCode>General</c:formatCode>
                <c:ptCount val="11"/>
                <c:pt idx="0">
                  <c:v>0.2</c:v>
                </c:pt>
                <c:pt idx="1">
                  <c:v>0.25</c:v>
                </c:pt>
                <c:pt idx="2">
                  <c:v>0.3</c:v>
                </c:pt>
                <c:pt idx="3">
                  <c:v>0.35</c:v>
                </c:pt>
                <c:pt idx="4">
                  <c:v>0.4</c:v>
                </c:pt>
                <c:pt idx="5">
                  <c:v>0.45</c:v>
                </c:pt>
                <c:pt idx="6">
                  <c:v>0.5</c:v>
                </c:pt>
                <c:pt idx="7">
                  <c:v>0.55000000000000004</c:v>
                </c:pt>
                <c:pt idx="8">
                  <c:v>0.6</c:v>
                </c:pt>
                <c:pt idx="9">
                  <c:v>0.65</c:v>
                </c:pt>
                <c:pt idx="10">
                  <c:v>0.7</c:v>
                </c:pt>
              </c:numCache>
            </c:numRef>
          </c:cat>
          <c:val>
            <c:numRef>
              <c:f>Лист1!$B$9:$B$19</c:f>
              <c:numCache>
                <c:formatCode>General</c:formatCode>
                <c:ptCount val="11"/>
                <c:pt idx="0">
                  <c:v>2.945736175148038</c:v>
                </c:pt>
                <c:pt idx="1">
                  <c:v>1.6344238693464146</c:v>
                </c:pt>
                <c:pt idx="2">
                  <c:v>0.95528338530906187</c:v>
                </c:pt>
                <c:pt idx="3">
                  <c:v>0.59521442200889185</c:v>
                </c:pt>
                <c:pt idx="4">
                  <c:v>0.39321622744434104</c:v>
                </c:pt>
                <c:pt idx="5">
                  <c:v>0.27299495457788092</c:v>
                </c:pt>
                <c:pt idx="6">
                  <c:v>0.19752838933001676</c:v>
                </c:pt>
                <c:pt idx="7">
                  <c:v>0.14792616433371319</c:v>
                </c:pt>
                <c:pt idx="8">
                  <c:v>0.11401866120320797</c:v>
                </c:pt>
                <c:pt idx="9">
                  <c:v>9.0049698540860812E-2</c:v>
                </c:pt>
                <c:pt idx="10">
                  <c:v>7.2611621508562832E-2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C4-4FF1-AE4E-B0659C5F7FD5}"/>
            </c:ext>
          </c:extLst>
        </c:ser>
        <c:ser>
          <c:idx val="1"/>
          <c:order val="1"/>
          <c:tx>
            <c:strRef>
              <c:f>Лист1!$C$8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cat>
            <c:numRef>
              <c:f>Лист1!$A$9:$A$19</c:f>
              <c:numCache>
                <c:formatCode>General</c:formatCode>
                <c:ptCount val="11"/>
                <c:pt idx="0">
                  <c:v>0.2</c:v>
                </c:pt>
                <c:pt idx="1">
                  <c:v>0.25</c:v>
                </c:pt>
                <c:pt idx="2">
                  <c:v>0.3</c:v>
                </c:pt>
                <c:pt idx="3">
                  <c:v>0.35</c:v>
                </c:pt>
                <c:pt idx="4">
                  <c:v>0.4</c:v>
                </c:pt>
                <c:pt idx="5">
                  <c:v>0.45</c:v>
                </c:pt>
                <c:pt idx="6">
                  <c:v>0.5</c:v>
                </c:pt>
                <c:pt idx="7">
                  <c:v>0.55000000000000004</c:v>
                </c:pt>
                <c:pt idx="8">
                  <c:v>0.6</c:v>
                </c:pt>
                <c:pt idx="9">
                  <c:v>0.65</c:v>
                </c:pt>
                <c:pt idx="10">
                  <c:v>0.7</c:v>
                </c:pt>
              </c:numCache>
            </c:numRef>
          </c:cat>
          <c:val>
            <c:numRef>
              <c:f>Лист1!$C$9:$C$19</c:f>
              <c:numCache>
                <c:formatCode>General</c:formatCode>
                <c:ptCount val="11"/>
                <c:pt idx="0">
                  <c:v>0.18117161378193467</c:v>
                </c:pt>
                <c:pt idx="1">
                  <c:v>9.2960531182953901E-2</c:v>
                </c:pt>
                <c:pt idx="2">
                  <c:v>5.500864346947186E-2</c:v>
                </c:pt>
                <c:pt idx="3">
                  <c:v>3.5893503349646055E-2</c:v>
                </c:pt>
                <c:pt idx="4">
                  <c:v>2.5128127784851014E-2</c:v>
                </c:pt>
                <c:pt idx="5">
                  <c:v>1.854262393329793E-2</c:v>
                </c:pt>
                <c:pt idx="6">
                  <c:v>1.4250431008182376E-2</c:v>
                </c:pt>
                <c:pt idx="7">
                  <c:v>1.1309541170967226E-2</c:v>
                </c:pt>
                <c:pt idx="8">
                  <c:v>9.2116032961170081E-3</c:v>
                </c:pt>
                <c:pt idx="9">
                  <c:v>7.6645503344131335E-3</c:v>
                </c:pt>
                <c:pt idx="10">
                  <c:v>6.491697885861355E-3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C4-4FF1-AE4E-B0659C5F7F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025536"/>
        <c:axId val="41027456"/>
        <c:axId val="83365888"/>
      </c:area3DChart>
      <c:catAx>
        <c:axId val="410255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r>
                  <a:rPr lang="uk-UA" sz="1400"/>
                  <a:t>Ізон</a:t>
                </a:r>
              </a:p>
            </c:rich>
          </c:tx>
          <c:layout>
            <c:manualLayout>
              <c:xMode val="edge"/>
              <c:yMode val="edge"/>
              <c:x val="0.36050156739811912"/>
              <c:y val="0.9040511727078891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uk-UA"/>
          </a:p>
        </c:txPr>
        <c:crossAx val="41027456"/>
        <c:crosses val="autoZero"/>
        <c:auto val="1"/>
        <c:lblAlgn val="ctr"/>
        <c:lblOffset val="100"/>
        <c:tickLblSkip val="1"/>
        <c:tickMarkSkip val="1"/>
        <c:noMultiLvlLbl val="1"/>
      </c:catAx>
      <c:valAx>
        <c:axId val="41027456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sz="140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r>
                  <a:rPr lang="uk-UA" sz="1400"/>
                  <a:t>АЕТІ</a:t>
                </a:r>
              </a:p>
            </c:rich>
          </c:tx>
          <c:layout>
            <c:manualLayout>
              <c:xMode val="edge"/>
              <c:yMode val="edge"/>
              <c:x val="1.3061650992685475E-2"/>
              <c:y val="0.4562899786780383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uk-UA"/>
          </a:p>
        </c:txPr>
        <c:crossAx val="41025536"/>
        <c:crosses val="autoZero"/>
        <c:crossBetween val="midCat"/>
      </c:valAx>
      <c:serAx>
        <c:axId val="83365888"/>
        <c:scaling>
          <c:orientation val="maxMin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uk-UA"/>
          </a:p>
        </c:txPr>
        <c:crossAx val="41027456"/>
        <c:crosses val="autoZero"/>
        <c:tickLblSkip val="1"/>
        <c:tickMarkSkip val="1"/>
      </c:serAx>
      <c:spPr>
        <a:noFill/>
        <a:ln w="25400">
          <a:noFill/>
        </a:ln>
      </c:spPr>
    </c:plotArea>
    <c:plotVisOnly val="1"/>
    <c:dispBlanksAs val="zero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uk-UA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E1A307-AE09-4752-B3B3-9BAD77EBF438}" type="datetimeFigureOut">
              <a:rPr lang="uk-UA" smtClean="0"/>
              <a:t>16.04.2018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7950" y="741363"/>
            <a:ext cx="658177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89993"/>
            <a:ext cx="5438775" cy="444364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406"/>
            <a:ext cx="2946400" cy="494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406"/>
            <a:ext cx="2946400" cy="494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4345DC-E823-4895-9798-DA08B9BB924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31259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2B500-3885-45CA-93CA-B27BB973BA6F}" type="datetimeFigureOut">
              <a:rPr lang="uk-UA" smtClean="0"/>
              <a:t>16.04.2018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B2180-1DF8-4E36-9399-BB49841EEE0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3825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2B500-3885-45CA-93CA-B27BB973BA6F}" type="datetimeFigureOut">
              <a:rPr lang="uk-UA" smtClean="0"/>
              <a:t>16.04.2018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B2180-1DF8-4E36-9399-BB49841EEE0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91729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2B500-3885-45CA-93CA-B27BB973BA6F}" type="datetimeFigureOut">
              <a:rPr lang="uk-UA" smtClean="0"/>
              <a:t>16.04.2018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B2180-1DF8-4E36-9399-BB49841EEE0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7780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2B500-3885-45CA-93CA-B27BB973BA6F}" type="datetimeFigureOut">
              <a:rPr lang="uk-UA" smtClean="0"/>
              <a:t>16.04.2018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B2180-1DF8-4E36-9399-BB49841EEE0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73062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2B500-3885-45CA-93CA-B27BB973BA6F}" type="datetimeFigureOut">
              <a:rPr lang="uk-UA" smtClean="0"/>
              <a:t>16.04.2018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B2180-1DF8-4E36-9399-BB49841EEE0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68073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2B500-3885-45CA-93CA-B27BB973BA6F}" type="datetimeFigureOut">
              <a:rPr lang="uk-UA" smtClean="0"/>
              <a:t>16.04.2018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B2180-1DF8-4E36-9399-BB49841EEE0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00112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2B500-3885-45CA-93CA-B27BB973BA6F}" type="datetimeFigureOut">
              <a:rPr lang="uk-UA" smtClean="0"/>
              <a:t>16.04.2018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B2180-1DF8-4E36-9399-BB49841EEE0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48965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2B500-3885-45CA-93CA-B27BB973BA6F}" type="datetimeFigureOut">
              <a:rPr lang="uk-UA" smtClean="0"/>
              <a:t>16.04.2018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B2180-1DF8-4E36-9399-BB49841EEE0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21541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2B500-3885-45CA-93CA-B27BB973BA6F}" type="datetimeFigureOut">
              <a:rPr lang="uk-UA" smtClean="0"/>
              <a:t>16.04.2018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B2180-1DF8-4E36-9399-BB49841EEE0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42804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2B500-3885-45CA-93CA-B27BB973BA6F}" type="datetimeFigureOut">
              <a:rPr lang="uk-UA" smtClean="0"/>
              <a:t>16.04.2018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B2180-1DF8-4E36-9399-BB49841EEE0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34475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2B500-3885-45CA-93CA-B27BB973BA6F}" type="datetimeFigureOut">
              <a:rPr lang="uk-UA" smtClean="0"/>
              <a:t>16.04.2018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B2180-1DF8-4E36-9399-BB49841EEE0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94601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2B500-3885-45CA-93CA-B27BB973BA6F}" type="datetimeFigureOut">
              <a:rPr lang="uk-UA" smtClean="0"/>
              <a:t>16.04.2018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B2180-1DF8-4E36-9399-BB49841EEE0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14203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7.png"/><Relationship Id="rId7" Type="http://schemas.openxmlformats.org/officeDocument/2006/relationships/image" Target="../media/image11.jpe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3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png"/><Relationship Id="rId4" Type="http://schemas.openxmlformats.org/officeDocument/2006/relationships/image" Target="../media/image1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Text Box 2"/>
          <p:cNvSpPr txBox="1">
            <a:spLocks noChangeArrowheads="1"/>
          </p:cNvSpPr>
          <p:nvPr/>
        </p:nvSpPr>
        <p:spPr bwMode="auto">
          <a:xfrm>
            <a:off x="1049360" y="2454566"/>
            <a:ext cx="9310101" cy="2945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uk-UA" altLang="uk-UA" b="1" dirty="0" smtClean="0"/>
              <a:t> </a:t>
            </a:r>
            <a:endParaRPr lang="uk-UA" altLang="uk-UA" b="1" dirty="0" smtClean="0"/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uk-UA" altLang="uk-UA" b="1" dirty="0" smtClean="0"/>
              <a:t>Міжнародний </a:t>
            </a:r>
            <a:r>
              <a:rPr lang="uk-UA" altLang="uk-UA" b="1" dirty="0" smtClean="0"/>
              <a:t>форум «Здоровий ґрунт – здорова нація»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uk-UA" altLang="uk-UA" b="1" dirty="0" smtClean="0"/>
              <a:t>Науково-практичний семінар </a:t>
            </a:r>
            <a:r>
              <a:rPr lang="uk-UA" altLang="uk-UA" b="1" dirty="0" smtClean="0"/>
              <a:t>«Скажемо «ні» забрудненню ґрунтів»</a:t>
            </a:r>
            <a:endParaRPr lang="uk-UA" altLang="uk-UA" b="1" dirty="0" smtClean="0"/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uk-UA" altLang="uk-UA" b="1" dirty="0" smtClean="0"/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uk-UA" altLang="uk-UA" b="1" dirty="0"/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uk-UA" altLang="uk-UA" b="1" dirty="0" smtClean="0"/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uk-UA" altLang="uk-UA" b="1" dirty="0"/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uk-UA" altLang="uk-UA" b="1" dirty="0" smtClean="0"/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ru-RU" altLang="uk-UA" b="1" dirty="0"/>
          </a:p>
        </p:txBody>
      </p:sp>
      <p:sp>
        <p:nvSpPr>
          <p:cNvPr id="123907" name="Text Box 3"/>
          <p:cNvSpPr txBox="1">
            <a:spLocks noChangeArrowheads="1"/>
          </p:cNvSpPr>
          <p:nvPr/>
        </p:nvSpPr>
        <p:spPr bwMode="auto">
          <a:xfrm flipV="1">
            <a:off x="1774825" y="2321762"/>
            <a:ext cx="8469312" cy="187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uk-UA" altLang="uk-UA" dirty="0"/>
          </a:p>
        </p:txBody>
      </p:sp>
      <p:sp>
        <p:nvSpPr>
          <p:cNvPr id="123909" name="Rectangle 5"/>
          <p:cNvSpPr>
            <a:spLocks noChangeArrowheads="1"/>
          </p:cNvSpPr>
          <p:nvPr/>
        </p:nvSpPr>
        <p:spPr bwMode="auto">
          <a:xfrm>
            <a:off x="1227551" y="2565621"/>
            <a:ext cx="9156068" cy="2185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endParaRPr lang="ru-RU" altLang="uk-UA" sz="2200" b="1" dirty="0" smtClean="0">
              <a:solidFill>
                <a:srgbClr val="2A1500"/>
              </a:solidFill>
            </a:endParaRPr>
          </a:p>
          <a:p>
            <a:pPr algn="ctr"/>
            <a:endParaRPr lang="ru-RU" altLang="uk-UA" sz="2200" b="1" dirty="0" smtClean="0">
              <a:solidFill>
                <a:srgbClr val="2A1500"/>
              </a:solidFill>
            </a:endParaRPr>
          </a:p>
          <a:p>
            <a:pPr algn="ctr"/>
            <a:r>
              <a:rPr lang="en-US" altLang="uk-UA" sz="2200" b="1" dirty="0" smtClean="0">
                <a:solidFill>
                  <a:srgbClr val="2A1500"/>
                </a:solidFill>
              </a:rPr>
              <a:t>                                                </a:t>
            </a:r>
            <a:endParaRPr lang="ru-RU" altLang="uk-UA" sz="2200" b="1" dirty="0">
              <a:solidFill>
                <a:srgbClr val="2A1500"/>
              </a:solidFill>
            </a:endParaRPr>
          </a:p>
          <a:p>
            <a:pPr algn="ctr"/>
            <a:endParaRPr lang="ru-RU" altLang="uk-UA" sz="2200" b="1" dirty="0" smtClean="0">
              <a:solidFill>
                <a:srgbClr val="2A1500"/>
              </a:solidFill>
            </a:endParaRPr>
          </a:p>
          <a:p>
            <a:pPr algn="ctr"/>
            <a:r>
              <a:rPr lang="uk-UA" sz="2400" b="1" dirty="0"/>
              <a:t>Екологічне обґрунтування застосування пестицидів в захисті сільськогосподарських культур</a:t>
            </a:r>
            <a:endParaRPr lang="uk-UA" altLang="uk-UA" b="1" dirty="0"/>
          </a:p>
        </p:txBody>
      </p:sp>
      <p:sp>
        <p:nvSpPr>
          <p:cNvPr id="123911" name="Rectangle 7"/>
          <p:cNvSpPr>
            <a:spLocks noChangeArrowheads="1"/>
          </p:cNvSpPr>
          <p:nvPr/>
        </p:nvSpPr>
        <p:spPr bwMode="auto">
          <a:xfrm>
            <a:off x="3410290" y="5373689"/>
            <a:ext cx="544129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uk-UA" b="1" dirty="0" err="1" smtClean="0">
                <a:solidFill>
                  <a:srgbClr val="267426"/>
                </a:solidFill>
              </a:rPr>
              <a:t>Сергій</a:t>
            </a:r>
            <a:r>
              <a:rPr lang="ru-RU" altLang="uk-UA" b="1" dirty="0" smtClean="0">
                <a:solidFill>
                  <a:srgbClr val="267426"/>
                </a:solidFill>
              </a:rPr>
              <a:t> </a:t>
            </a:r>
            <a:r>
              <a:rPr lang="ru-RU" altLang="uk-UA" b="1" dirty="0" err="1" smtClean="0">
                <a:solidFill>
                  <a:srgbClr val="267426"/>
                </a:solidFill>
              </a:rPr>
              <a:t>Ретьман</a:t>
            </a:r>
            <a:r>
              <a:rPr lang="uk-UA" altLang="uk-UA" b="1" dirty="0" smtClean="0">
                <a:solidFill>
                  <a:srgbClr val="267426"/>
                </a:solidFill>
              </a:rPr>
              <a:t>, доктор с.-г. наук, професор, </a:t>
            </a:r>
            <a:r>
              <a:rPr lang="uk-UA" altLang="uk-UA" b="1" dirty="0">
                <a:solidFill>
                  <a:srgbClr val="267426"/>
                </a:solidFill>
              </a:rPr>
              <a:t/>
            </a:r>
            <a:br>
              <a:rPr lang="uk-UA" altLang="uk-UA" b="1" dirty="0">
                <a:solidFill>
                  <a:srgbClr val="267426"/>
                </a:solidFill>
              </a:rPr>
            </a:br>
            <a:r>
              <a:rPr lang="uk-UA" altLang="uk-UA" b="1" dirty="0" smtClean="0">
                <a:solidFill>
                  <a:srgbClr val="267426"/>
                </a:solidFill>
              </a:rPr>
              <a:t>заступник директора Інституту захисту рослин </a:t>
            </a:r>
            <a:r>
              <a:rPr lang="uk-UA" altLang="uk-UA" b="1" dirty="0" err="1" smtClean="0">
                <a:solidFill>
                  <a:srgbClr val="267426"/>
                </a:solidFill>
              </a:rPr>
              <a:t>НААН</a:t>
            </a:r>
            <a:endParaRPr lang="ru-RU" altLang="uk-UA" b="1" dirty="0">
              <a:solidFill>
                <a:srgbClr val="267426"/>
              </a:solidFill>
            </a:endParaRPr>
          </a:p>
        </p:txBody>
      </p:sp>
      <p:sp>
        <p:nvSpPr>
          <p:cNvPr id="123912" name="Rectangle 8"/>
          <p:cNvSpPr>
            <a:spLocks noChangeArrowheads="1"/>
          </p:cNvSpPr>
          <p:nvPr/>
        </p:nvSpPr>
        <p:spPr bwMode="auto">
          <a:xfrm>
            <a:off x="2063750" y="188913"/>
            <a:ext cx="80645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uk-UA" sz="2000" b="1" dirty="0" err="1" smtClean="0">
                <a:solidFill>
                  <a:srgbClr val="267426"/>
                </a:solidFill>
              </a:rPr>
              <a:t>Інститут</a:t>
            </a:r>
            <a:r>
              <a:rPr lang="ru-RU" altLang="uk-UA" sz="2000" b="1" dirty="0" smtClean="0">
                <a:solidFill>
                  <a:srgbClr val="267426"/>
                </a:solidFill>
              </a:rPr>
              <a:t> </a:t>
            </a:r>
            <a:r>
              <a:rPr lang="ru-RU" altLang="uk-UA" sz="2000" b="1" dirty="0" err="1" smtClean="0">
                <a:solidFill>
                  <a:srgbClr val="267426"/>
                </a:solidFill>
              </a:rPr>
              <a:t>захисту</a:t>
            </a:r>
            <a:r>
              <a:rPr lang="ru-RU" altLang="uk-UA" sz="2000" b="1" dirty="0" smtClean="0">
                <a:solidFill>
                  <a:srgbClr val="267426"/>
                </a:solidFill>
              </a:rPr>
              <a:t> </a:t>
            </a:r>
            <a:r>
              <a:rPr lang="ru-RU" altLang="uk-UA" sz="2000" b="1" dirty="0" err="1" smtClean="0">
                <a:solidFill>
                  <a:srgbClr val="267426"/>
                </a:solidFill>
              </a:rPr>
              <a:t>рослин</a:t>
            </a:r>
            <a:r>
              <a:rPr lang="ru-RU" altLang="uk-UA" sz="2000" b="1" dirty="0" smtClean="0">
                <a:solidFill>
                  <a:srgbClr val="267426"/>
                </a:solidFill>
              </a:rPr>
              <a:t> НААН</a:t>
            </a:r>
            <a:endParaRPr lang="ru-RU" altLang="uk-UA" sz="2000" b="1" dirty="0">
              <a:solidFill>
                <a:srgbClr val="267426"/>
              </a:solidFill>
            </a:endParaRPr>
          </a:p>
        </p:txBody>
      </p:sp>
      <p:pic>
        <p:nvPicPr>
          <p:cNvPr id="123915" name="Рисунок 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12" t="18150" r="7741" b="22594"/>
          <a:stretch>
            <a:fillRect/>
          </a:stretch>
        </p:blipFill>
        <p:spPr bwMode="auto">
          <a:xfrm>
            <a:off x="1049360" y="1278127"/>
            <a:ext cx="2224089" cy="686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916" name="Picture 2" descr="Описание: C:\Users\Pavel\AppData\Local\Temp\EURASIANSOI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5542" y="1250742"/>
            <a:ext cx="928666" cy="95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918" name="Picture 14" descr="Hom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3238" y="1245614"/>
            <a:ext cx="695325" cy="92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Рисунок 10" descr="C:\Users\user\Desktop\Horizontal_RGB_294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5241" y="1336176"/>
            <a:ext cx="2950651" cy="78749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Рисунок 11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4120" y="1336176"/>
            <a:ext cx="864297" cy="6546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92971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99" name="Rectangle 7"/>
          <p:cNvSpPr>
            <a:spLocks noChangeArrowheads="1"/>
          </p:cNvSpPr>
          <p:nvPr/>
        </p:nvSpPr>
        <p:spPr bwMode="auto">
          <a:xfrm>
            <a:off x="239184" y="6053416"/>
            <a:ext cx="12192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sz="1800" b="0"/>
          </a:p>
        </p:txBody>
      </p:sp>
      <p:sp>
        <p:nvSpPr>
          <p:cNvPr id="67600" name="Rectangle 9"/>
          <p:cNvSpPr>
            <a:spLocks noChangeArrowheads="1"/>
          </p:cNvSpPr>
          <p:nvPr/>
        </p:nvSpPr>
        <p:spPr bwMode="auto">
          <a:xfrm>
            <a:off x="0" y="269664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sz="1800" b="0"/>
          </a:p>
        </p:txBody>
      </p:sp>
      <p:sp>
        <p:nvSpPr>
          <p:cNvPr id="67601" name="Rectangle 11"/>
          <p:cNvSpPr>
            <a:spLocks noChangeArrowheads="1"/>
          </p:cNvSpPr>
          <p:nvPr/>
        </p:nvSpPr>
        <p:spPr bwMode="auto">
          <a:xfrm>
            <a:off x="1391477" y="474017"/>
            <a:ext cx="105613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uk-UA" altLang="uk-UA" sz="2400" b="1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Екотоксикологічна</a:t>
            </a:r>
            <a:r>
              <a:rPr lang="uk-UA" altLang="uk-UA" sz="24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оцінка систем хімічного захисту озимої </a:t>
            </a:r>
            <a:r>
              <a:rPr lang="uk-UA" altLang="uk-UA" sz="24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пшениці</a:t>
            </a:r>
            <a:endParaRPr lang="ru-RU" sz="24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830727" y="5437863"/>
            <a:ext cx="10833892" cy="109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61950" marR="0" lvl="0" indent="-361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 –   </a:t>
            </a:r>
            <a:r>
              <a:rPr kumimoji="0" lang="uk-UA" altLang="uk-UA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Карбоксин+тірам</a:t>
            </a:r>
            <a:r>
              <a:rPr kumimoji="0" lang="uk-UA" alt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2,4-Д+дікамба; </a:t>
            </a:r>
            <a:r>
              <a:rPr kumimoji="0" lang="uk-UA" altLang="uk-UA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ципроконазол+пропіконазол+азоксистробін</a:t>
            </a:r>
            <a:r>
              <a:rPr kumimoji="0" lang="uk-UA" alt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uk-UA" altLang="uk-UA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епоксиконазол+фенпропіморф</a:t>
            </a:r>
            <a:r>
              <a:rPr kumimoji="0" lang="uk-UA" alt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uk-UA" altLang="uk-UA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хлорпірифос+циперметрин</a:t>
            </a:r>
            <a:r>
              <a:rPr kumimoji="0" lang="uk-UA" alt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alt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n-US" alt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</a:t>
            </a:r>
            <a:r>
              <a:rPr kumimoji="0" lang="ru-RU" alt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=3,7, Н=4,6)</a:t>
            </a:r>
            <a:endParaRPr kumimoji="0" lang="uk-UA" altLang="uk-UA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61950" marR="0" lvl="0" indent="-361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 –  </a:t>
            </a:r>
            <a:r>
              <a:rPr kumimoji="0" lang="ru-RU" altLang="uk-UA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Трітіконазол+прохлораз</a:t>
            </a:r>
            <a:r>
              <a:rPr kumimoji="0" lang="ru-RU" alt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r>
              <a:rPr kumimoji="0" lang="ru-RU" altLang="uk-UA" sz="1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altLang="uk-UA" sz="14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трибенурон</a:t>
            </a:r>
            <a:r>
              <a:rPr kumimoji="0" lang="ru-RU" altLang="uk-UA" sz="1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-метил; </a:t>
            </a:r>
            <a:r>
              <a:rPr kumimoji="0" lang="ru-RU" altLang="uk-UA" sz="14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ципроконазол+пропіконазол</a:t>
            </a:r>
            <a:r>
              <a:rPr kumimoji="0" lang="ru-RU" altLang="uk-UA" sz="1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ru-RU" altLang="uk-UA" sz="14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флутріафол+тебуконазол</a:t>
            </a:r>
            <a:r>
              <a:rPr kumimoji="0" lang="ru-RU" altLang="uk-UA" sz="1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ru-RU" altLang="uk-UA" sz="14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альфациперметрин</a:t>
            </a:r>
            <a:r>
              <a:rPr kumimoji="0" lang="uk-UA" alt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alt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n-US" alt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</a:t>
            </a:r>
            <a:r>
              <a:rPr kumimoji="0" lang="ru-RU" alt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=4,5, Н=2,15)</a:t>
            </a:r>
            <a:endParaRPr kumimoji="0" lang="uk-UA" altLang="uk-UA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" name="Диаграмм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582243"/>
              </p:ext>
            </p:extLst>
          </p:nvPr>
        </p:nvGraphicFramePr>
        <p:xfrm>
          <a:off x="1261533" y="856000"/>
          <a:ext cx="8712598" cy="48560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1" name="Рисунок 10" descr="C:\Users\user\Desktop\Horizontal_RGB_294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199" y="46174"/>
            <a:ext cx="2181224" cy="6586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269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59124" y="519638"/>
            <a:ext cx="111372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dirty="0" err="1" smtClean="0"/>
              <a:t>Патогени</a:t>
            </a:r>
            <a:r>
              <a:rPr lang="uk-UA" sz="3600" b="1" dirty="0" smtClean="0"/>
              <a:t> з високим рівнем ризику розвитку резистентності</a:t>
            </a:r>
            <a:endParaRPr lang="uk-UA" sz="36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9124" y="1866307"/>
            <a:ext cx="1084920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 err="1" smtClean="0"/>
              <a:t>Alternaria</a:t>
            </a:r>
            <a:r>
              <a:rPr lang="en-US" sz="2800" dirty="0" smtClean="0"/>
              <a:t> </a:t>
            </a:r>
            <a:r>
              <a:rPr lang="en-US" sz="2800" dirty="0" err="1" smtClean="0"/>
              <a:t>alternata</a:t>
            </a:r>
            <a:endParaRPr lang="en-US" sz="2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Botrytis </a:t>
            </a:r>
            <a:r>
              <a:rPr lang="en-US" sz="2800" dirty="0" err="1" smtClean="0"/>
              <a:t>cinerea</a:t>
            </a:r>
            <a:endParaRPr lang="en-US" sz="2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 err="1" smtClean="0"/>
              <a:t>Blumeria</a:t>
            </a:r>
            <a:r>
              <a:rPr lang="en-US" sz="2800" dirty="0" smtClean="0"/>
              <a:t> </a:t>
            </a:r>
            <a:r>
              <a:rPr lang="en-US" sz="2800" dirty="0" err="1" smtClean="0"/>
              <a:t>graminis</a:t>
            </a:r>
            <a:endParaRPr lang="en-US" sz="2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 err="1" smtClean="0"/>
              <a:t>Corynespora</a:t>
            </a:r>
            <a:r>
              <a:rPr lang="en-US" sz="2800" dirty="0" smtClean="0"/>
              <a:t> </a:t>
            </a:r>
            <a:r>
              <a:rPr lang="en-US" sz="2800" dirty="0" err="1" smtClean="0"/>
              <a:t>cassiicola</a:t>
            </a:r>
            <a:endParaRPr lang="en-US" sz="2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 err="1" smtClean="0"/>
              <a:t>Plasmopara</a:t>
            </a:r>
            <a:r>
              <a:rPr lang="en-US" sz="2800" dirty="0" smtClean="0"/>
              <a:t> </a:t>
            </a:r>
            <a:r>
              <a:rPr lang="en-US" sz="2800" dirty="0" err="1" smtClean="0"/>
              <a:t>viticola</a:t>
            </a:r>
            <a:endParaRPr lang="en-US" sz="2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 err="1" smtClean="0"/>
              <a:t>Pseudoperonospora</a:t>
            </a:r>
            <a:r>
              <a:rPr lang="en-US" sz="2800" dirty="0" smtClean="0"/>
              <a:t> </a:t>
            </a:r>
            <a:r>
              <a:rPr lang="en-US" sz="2800" dirty="0" err="1" smtClean="0"/>
              <a:t>cubensis</a:t>
            </a:r>
            <a:endParaRPr lang="en-US" sz="2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 err="1" smtClean="0"/>
              <a:t>Pyricularia</a:t>
            </a:r>
            <a:r>
              <a:rPr lang="en-US" sz="2800" dirty="0" smtClean="0"/>
              <a:t> </a:t>
            </a:r>
            <a:r>
              <a:rPr lang="en-US" sz="2800" dirty="0" err="1" smtClean="0"/>
              <a:t>oryzae</a:t>
            </a:r>
            <a:endParaRPr lang="en-US" sz="2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 err="1" smtClean="0"/>
              <a:t>Ramularia</a:t>
            </a:r>
            <a:r>
              <a:rPr lang="en-US" sz="2800" dirty="0" smtClean="0"/>
              <a:t> </a:t>
            </a:r>
            <a:r>
              <a:rPr lang="en-US" sz="2800" dirty="0" err="1" smtClean="0"/>
              <a:t>collo-cygni</a:t>
            </a:r>
            <a:endParaRPr lang="en-US" sz="2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 err="1" smtClean="0"/>
              <a:t>Venturia</a:t>
            </a:r>
            <a:r>
              <a:rPr lang="en-US" sz="2800" dirty="0" smtClean="0"/>
              <a:t> </a:t>
            </a:r>
            <a:r>
              <a:rPr lang="en-US" sz="2800" dirty="0" err="1" smtClean="0"/>
              <a:t>inaequalis</a:t>
            </a:r>
            <a:endParaRPr lang="en-US" sz="2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 err="1" smtClean="0"/>
              <a:t>Sphaerotheca</a:t>
            </a:r>
            <a:r>
              <a:rPr lang="en-US" sz="2800" dirty="0" smtClean="0"/>
              <a:t> </a:t>
            </a:r>
            <a:r>
              <a:rPr lang="en-US" sz="2800" dirty="0" err="1" smtClean="0"/>
              <a:t>fuliginea</a:t>
            </a:r>
            <a:endParaRPr lang="uk-UA" sz="2800" dirty="0"/>
          </a:p>
        </p:txBody>
      </p:sp>
      <p:pic>
        <p:nvPicPr>
          <p:cNvPr id="7" name="Рисунок 6" descr="C:\Users\user\Desktop\Horizontal_RGB_294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199" y="46174"/>
            <a:ext cx="2181224" cy="6586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217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19470" y="726423"/>
            <a:ext cx="111372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dirty="0" smtClean="0"/>
              <a:t>Фунгіциди з високим рівнем ризику розвитку резистентності</a:t>
            </a:r>
            <a:endParaRPr lang="uk-UA" sz="36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9470" y="1916832"/>
            <a:ext cx="1084920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sz="2800" b="1" dirty="0" err="1" smtClean="0"/>
              <a:t>Феніламіди</a:t>
            </a:r>
            <a:r>
              <a:rPr lang="uk-UA" sz="2800" b="1" dirty="0" smtClean="0"/>
              <a:t>:</a:t>
            </a:r>
            <a:r>
              <a:rPr lang="uk-UA" sz="2800" dirty="0" smtClean="0"/>
              <a:t> </a:t>
            </a:r>
            <a:r>
              <a:rPr lang="uk-UA" sz="2800" dirty="0" err="1" smtClean="0"/>
              <a:t>Металаксил</a:t>
            </a:r>
            <a:r>
              <a:rPr lang="uk-UA" sz="2800" dirty="0" smtClean="0"/>
              <a:t>, </a:t>
            </a:r>
            <a:r>
              <a:rPr lang="uk-UA" sz="2800" dirty="0" err="1" smtClean="0"/>
              <a:t>металаксил-М</a:t>
            </a:r>
            <a:endParaRPr lang="uk-UA" sz="2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sz="2800" b="1" dirty="0" err="1" smtClean="0"/>
              <a:t>Бензимідазоли</a:t>
            </a:r>
            <a:r>
              <a:rPr lang="uk-UA" sz="2800" b="1" dirty="0" smtClean="0"/>
              <a:t>:</a:t>
            </a:r>
            <a:r>
              <a:rPr lang="uk-UA" sz="2800" dirty="0" smtClean="0"/>
              <a:t> </a:t>
            </a:r>
            <a:r>
              <a:rPr lang="uk-UA" sz="2800" dirty="0" err="1" smtClean="0"/>
              <a:t>Тіабендазол</a:t>
            </a:r>
            <a:r>
              <a:rPr lang="uk-UA" sz="2800" dirty="0" smtClean="0"/>
              <a:t>, </a:t>
            </a:r>
            <a:r>
              <a:rPr lang="uk-UA" sz="2800" dirty="0" err="1" smtClean="0"/>
              <a:t>тіофанат-метил</a:t>
            </a:r>
            <a:endParaRPr lang="uk-UA" sz="2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b="1" dirty="0" err="1" smtClean="0"/>
              <a:t>SDHI</a:t>
            </a:r>
            <a:r>
              <a:rPr lang="en-US" sz="2800" b="1" dirty="0" smtClean="0"/>
              <a:t>:</a:t>
            </a:r>
            <a:r>
              <a:rPr lang="en-US" sz="2800" dirty="0" smtClean="0"/>
              <a:t> </a:t>
            </a:r>
            <a:r>
              <a:rPr lang="uk-UA" sz="2800" dirty="0" err="1" smtClean="0"/>
              <a:t>Боскалід</a:t>
            </a:r>
            <a:r>
              <a:rPr lang="uk-UA" sz="2800" dirty="0" smtClean="0"/>
              <a:t>, </a:t>
            </a:r>
            <a:r>
              <a:rPr lang="uk-UA" sz="2800" dirty="0" err="1" smtClean="0"/>
              <a:t>флуопірам</a:t>
            </a:r>
            <a:r>
              <a:rPr lang="uk-UA" sz="2800" dirty="0" smtClean="0"/>
              <a:t>, </a:t>
            </a:r>
            <a:r>
              <a:rPr lang="uk-UA" sz="2800" dirty="0" err="1" smtClean="0"/>
              <a:t>флуксапіроксад</a:t>
            </a:r>
            <a:r>
              <a:rPr lang="uk-UA" sz="2800" dirty="0" smtClean="0"/>
              <a:t>, </a:t>
            </a:r>
            <a:r>
              <a:rPr lang="uk-UA" sz="2800" dirty="0" err="1" smtClean="0"/>
              <a:t>фентіопірад</a:t>
            </a:r>
            <a:endParaRPr lang="uk-UA" sz="2800" b="1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b="1" dirty="0" err="1" smtClean="0"/>
              <a:t>QoI</a:t>
            </a:r>
            <a:r>
              <a:rPr lang="en-US" sz="2800" dirty="0" smtClean="0"/>
              <a:t>: </a:t>
            </a:r>
            <a:r>
              <a:rPr lang="uk-UA" sz="2800" dirty="0" err="1" smtClean="0"/>
              <a:t>Азоксистробін</a:t>
            </a:r>
            <a:r>
              <a:rPr lang="uk-UA" sz="2800" dirty="0" smtClean="0"/>
              <a:t>, </a:t>
            </a:r>
            <a:r>
              <a:rPr lang="uk-UA" sz="2800" dirty="0" err="1" smtClean="0"/>
              <a:t>фамоксідон</a:t>
            </a:r>
            <a:r>
              <a:rPr lang="uk-UA" sz="2800" dirty="0" smtClean="0"/>
              <a:t>, </a:t>
            </a:r>
            <a:r>
              <a:rPr lang="uk-UA" sz="2800" dirty="0" err="1" smtClean="0"/>
              <a:t>фенамідон</a:t>
            </a:r>
            <a:r>
              <a:rPr lang="uk-UA" sz="2800" dirty="0" smtClean="0"/>
              <a:t>, </a:t>
            </a:r>
            <a:r>
              <a:rPr lang="uk-UA" sz="2800" dirty="0" err="1" smtClean="0"/>
              <a:t>флуоксистробін</a:t>
            </a:r>
            <a:r>
              <a:rPr lang="uk-UA" sz="2800" dirty="0" smtClean="0"/>
              <a:t>, </a:t>
            </a:r>
            <a:r>
              <a:rPr lang="uk-UA" sz="2800" dirty="0" err="1" smtClean="0"/>
              <a:t>крезоксим-метил</a:t>
            </a:r>
            <a:r>
              <a:rPr lang="uk-UA" sz="2800" dirty="0" smtClean="0"/>
              <a:t>, </a:t>
            </a:r>
            <a:r>
              <a:rPr lang="uk-UA" sz="2800" dirty="0" err="1" smtClean="0"/>
              <a:t>пікоксистробін</a:t>
            </a:r>
            <a:r>
              <a:rPr lang="uk-UA" sz="2800" dirty="0" smtClean="0"/>
              <a:t>, </a:t>
            </a:r>
            <a:r>
              <a:rPr lang="uk-UA" sz="2800" dirty="0" err="1" smtClean="0"/>
              <a:t>піраклостробін</a:t>
            </a:r>
            <a:r>
              <a:rPr lang="uk-UA" sz="2800" dirty="0" smtClean="0"/>
              <a:t>, </a:t>
            </a:r>
            <a:r>
              <a:rPr lang="uk-UA" sz="2800" dirty="0" err="1" smtClean="0"/>
              <a:t>тріфлоксістробін</a:t>
            </a:r>
            <a:endParaRPr lang="uk-UA" sz="2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sz="2800" b="1" dirty="0" err="1" smtClean="0"/>
              <a:t>Дікарбоксаміди</a:t>
            </a:r>
            <a:r>
              <a:rPr lang="uk-UA" sz="2800" dirty="0" smtClean="0"/>
              <a:t>: </a:t>
            </a:r>
            <a:r>
              <a:rPr lang="uk-UA" sz="2800" dirty="0" err="1" smtClean="0"/>
              <a:t>іпродіон</a:t>
            </a:r>
            <a:endParaRPr lang="uk-UA" sz="2800" dirty="0"/>
          </a:p>
        </p:txBody>
      </p:sp>
      <p:pic>
        <p:nvPicPr>
          <p:cNvPr id="9" name="Рисунок 8" descr="C:\Users\user\Desktop\Horizontal_RGB_294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199" y="46174"/>
            <a:ext cx="2181224" cy="6586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5614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59553" y="598141"/>
            <a:ext cx="111372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dirty="0" smtClean="0"/>
              <a:t>Ризик розвитку резистентності до фунгіцидів</a:t>
            </a:r>
            <a:endParaRPr lang="uk-UA" sz="36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592352"/>
              </p:ext>
            </p:extLst>
          </p:nvPr>
        </p:nvGraphicFramePr>
        <p:xfrm>
          <a:off x="279500" y="1412776"/>
          <a:ext cx="11617290" cy="47008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62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0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885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52128">
                <a:tc>
                  <a:txBody>
                    <a:bodyPr/>
                    <a:lstStyle/>
                    <a:p>
                      <a:r>
                        <a:rPr lang="uk-UA" dirty="0" smtClean="0"/>
                        <a:t>Клас фунгіцидів</a:t>
                      </a:r>
                      <a:endParaRPr lang="uk-UA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Насіннєві та </a:t>
                      </a:r>
                      <a:r>
                        <a:rPr lang="uk-UA" dirty="0" err="1" smtClean="0"/>
                        <a:t>грунтові</a:t>
                      </a:r>
                      <a:r>
                        <a:rPr lang="uk-UA" dirty="0" smtClean="0"/>
                        <a:t> </a:t>
                      </a:r>
                      <a:r>
                        <a:rPr lang="uk-UA" dirty="0" err="1" smtClean="0"/>
                        <a:t>патогени</a:t>
                      </a:r>
                      <a:r>
                        <a:rPr lang="uk-UA" dirty="0" smtClean="0"/>
                        <a:t>, іржасті</a:t>
                      </a:r>
                      <a:endParaRPr lang="uk-UA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Rynchosporium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secalis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Septoria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tritici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Oculimacula</a:t>
                      </a:r>
                      <a:r>
                        <a:rPr lang="en-US" dirty="0" smtClean="0"/>
                        <a:t> spp.</a:t>
                      </a:r>
                      <a:endParaRPr lang="uk-UA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Blumeria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graminis</a:t>
                      </a:r>
                      <a:r>
                        <a:rPr lang="en-US" dirty="0" smtClean="0"/>
                        <a:t>, Botrytis </a:t>
                      </a:r>
                      <a:r>
                        <a:rPr lang="en-US" dirty="0" err="1" smtClean="0"/>
                        <a:t>cinerea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Penicillium</a:t>
                      </a:r>
                      <a:r>
                        <a:rPr lang="en-US" dirty="0" smtClean="0"/>
                        <a:t> spp., </a:t>
                      </a:r>
                      <a:r>
                        <a:rPr lang="en-US" dirty="0" err="1" smtClean="0"/>
                        <a:t>Magnaporte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grisea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Venturia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inaequalis</a:t>
                      </a:r>
                      <a:r>
                        <a:rPr lang="en-US" dirty="0" smtClean="0"/>
                        <a:t>  </a:t>
                      </a:r>
                      <a:endParaRPr lang="uk-UA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0217">
                <a:tc>
                  <a:txBody>
                    <a:bodyPr/>
                    <a:lstStyle/>
                    <a:p>
                      <a:r>
                        <a:rPr lang="uk-UA" dirty="0" err="1" smtClean="0"/>
                        <a:t>Бензимідазоли</a:t>
                      </a:r>
                      <a:r>
                        <a:rPr lang="uk-UA" dirty="0" smtClean="0"/>
                        <a:t>, </a:t>
                      </a:r>
                      <a:r>
                        <a:rPr lang="uk-UA" dirty="0" err="1" smtClean="0"/>
                        <a:t>дікарбоксиміди</a:t>
                      </a:r>
                      <a:r>
                        <a:rPr lang="uk-UA" dirty="0" smtClean="0"/>
                        <a:t>, </a:t>
                      </a:r>
                      <a:r>
                        <a:rPr lang="uk-UA" dirty="0" err="1" smtClean="0"/>
                        <a:t>феніламіди</a:t>
                      </a:r>
                      <a:r>
                        <a:rPr lang="uk-UA" dirty="0" smtClean="0"/>
                        <a:t>,</a:t>
                      </a:r>
                    </a:p>
                    <a:p>
                      <a:r>
                        <a:rPr lang="en-US" dirty="0" err="1" smtClean="0"/>
                        <a:t>QoI</a:t>
                      </a:r>
                      <a:r>
                        <a:rPr lang="uk-UA" baseline="0" dirty="0" smtClean="0"/>
                        <a:t> фунгіциди (</a:t>
                      </a:r>
                      <a:r>
                        <a:rPr lang="uk-UA" baseline="0" dirty="0" err="1" smtClean="0"/>
                        <a:t>стробілурини</a:t>
                      </a:r>
                      <a:r>
                        <a:rPr lang="uk-UA" baseline="0" dirty="0" smtClean="0"/>
                        <a:t>),</a:t>
                      </a:r>
                    </a:p>
                    <a:p>
                      <a:r>
                        <a:rPr lang="en-US" dirty="0" err="1" smtClean="0"/>
                        <a:t>SDHI</a:t>
                      </a:r>
                      <a:r>
                        <a:rPr lang="en-US" dirty="0" smtClean="0"/>
                        <a:t> </a:t>
                      </a:r>
                      <a:r>
                        <a:rPr lang="uk-UA" dirty="0" smtClean="0"/>
                        <a:t>фунгіциди,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</a:t>
                      </a:r>
                      <a:endParaRPr lang="uk-UA" sz="24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6</a:t>
                      </a:r>
                      <a:endParaRPr lang="uk-UA" sz="24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9</a:t>
                      </a:r>
                      <a:endParaRPr lang="uk-UA" sz="2400" b="1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12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SBI</a:t>
                      </a:r>
                      <a:r>
                        <a:rPr lang="en-US" baseline="0" dirty="0" smtClean="0"/>
                        <a:t> </a:t>
                      </a:r>
                      <a:r>
                        <a:rPr lang="uk-UA" baseline="0" dirty="0" smtClean="0"/>
                        <a:t>фунгіциди, </a:t>
                      </a:r>
                      <a:r>
                        <a:rPr lang="uk-UA" dirty="0" err="1" smtClean="0"/>
                        <a:t>анілінопірімідіни</a:t>
                      </a:r>
                      <a:r>
                        <a:rPr lang="uk-UA" dirty="0" smtClean="0"/>
                        <a:t>, </a:t>
                      </a:r>
                      <a:r>
                        <a:rPr lang="uk-UA" dirty="0" err="1" smtClean="0"/>
                        <a:t>фенілпірроли</a:t>
                      </a:r>
                      <a:r>
                        <a:rPr lang="uk-UA" dirty="0" smtClean="0"/>
                        <a:t>, </a:t>
                      </a:r>
                      <a:r>
                        <a:rPr lang="uk-UA" dirty="0" err="1" smtClean="0"/>
                        <a:t>фосфортіолати</a:t>
                      </a:r>
                      <a:endParaRPr lang="uk-UA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uk-UA" sz="24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</a:t>
                      </a:r>
                      <a:endParaRPr lang="uk-UA" sz="24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6</a:t>
                      </a:r>
                      <a:endParaRPr lang="uk-UA" sz="2400" b="1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70709">
                <a:tc>
                  <a:txBody>
                    <a:bodyPr/>
                    <a:lstStyle/>
                    <a:p>
                      <a:r>
                        <a:rPr lang="uk-UA" dirty="0" err="1" smtClean="0"/>
                        <a:t>Дитіокарбамати</a:t>
                      </a:r>
                      <a:r>
                        <a:rPr lang="uk-UA" dirty="0" smtClean="0"/>
                        <a:t>, </a:t>
                      </a:r>
                      <a:r>
                        <a:rPr lang="uk-UA" dirty="0" err="1" smtClean="0"/>
                        <a:t>мідьвмісні</a:t>
                      </a:r>
                      <a:r>
                        <a:rPr lang="uk-UA" dirty="0" smtClean="0"/>
                        <a:t>, сірковмісні,</a:t>
                      </a:r>
                      <a:br>
                        <a:rPr lang="uk-UA" dirty="0" smtClean="0"/>
                      </a:br>
                      <a:r>
                        <a:rPr lang="en-US" baseline="0" dirty="0" err="1" smtClean="0"/>
                        <a:t>MBI</a:t>
                      </a:r>
                      <a:r>
                        <a:rPr lang="en-US" baseline="0" dirty="0" smtClean="0"/>
                        <a:t>-R</a:t>
                      </a:r>
                      <a:r>
                        <a:rPr lang="uk-UA" baseline="0" dirty="0" smtClean="0"/>
                        <a:t> інгібітори, індуктори </a:t>
                      </a:r>
                      <a:r>
                        <a:rPr lang="en-US" baseline="0" dirty="0" smtClean="0"/>
                        <a:t>SAR</a:t>
                      </a:r>
                      <a:endParaRPr lang="uk-UA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</a:t>
                      </a:r>
                      <a:endParaRPr lang="uk-UA" sz="24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uk-UA" sz="24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</a:t>
                      </a:r>
                      <a:endParaRPr lang="uk-UA" sz="2400" b="1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7" name="Рисунок 6" descr="C:\Users\user\Desktop\Horizontal_RGB_294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199" y="46174"/>
            <a:ext cx="2181224" cy="6586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9945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3358" name="Picture 270" descr="Leptinotarsa decemlineata Say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54000" contrast="-7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8401" y="3048000"/>
            <a:ext cx="7440084" cy="3684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3090" name="Text Box 2"/>
          <p:cNvSpPr txBox="1">
            <a:spLocks noChangeArrowheads="1"/>
          </p:cNvSpPr>
          <p:nvPr/>
        </p:nvSpPr>
        <p:spPr bwMode="auto">
          <a:xfrm>
            <a:off x="2112847" y="924068"/>
            <a:ext cx="10566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altLang="uk-UA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ЧУТЛИВІСТЬ КОЛОРАДСЬКОГО ЖУКА ДО </a:t>
            </a:r>
            <a:r>
              <a:rPr lang="uk-UA" altLang="uk-UA" sz="2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ПІРЕТРОЇДІВ</a:t>
            </a:r>
            <a:endParaRPr lang="ru-RU" altLang="uk-UA" sz="28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473420" name="Group 332"/>
          <p:cNvGraphicFramePr>
            <a:graphicFrameLocks noGrp="1"/>
          </p:cNvGraphicFramePr>
          <p:nvPr/>
        </p:nvGraphicFramePr>
        <p:xfrm>
          <a:off x="406400" y="1905000"/>
          <a:ext cx="11582400" cy="3352800"/>
        </p:xfrm>
        <a:graphic>
          <a:graphicData uri="http://schemas.openxmlformats.org/drawingml/2006/table">
            <a:tbl>
              <a:tblPr/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3100">
                <a:tc rowSpan="2">
                  <a:txBody>
                    <a:bodyPr/>
                    <a:lstStyle>
                      <a:lvl1pPr marL="109538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411163"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marL="703263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marL="979488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marL="1206500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marL="16637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marL="21209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marL="25781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marL="30353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Інсектицид </a:t>
                      </a:r>
                      <a:endParaRPr kumimoji="0" lang="ru-RU" alt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marL="109538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411163"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marL="703263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marL="979488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marL="1206500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marL="16637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marL="21209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marL="25781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marL="30353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Показник резистентності по  областях</a:t>
                      </a:r>
                      <a:endParaRPr kumimoji="0" lang="ru-RU" alt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992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>
                      <a:lvl1pPr marL="109538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411163"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marL="703263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marL="979488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marL="1206500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marL="16637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marL="21209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marL="25781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marL="30353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Львівська</a:t>
                      </a:r>
                      <a:endParaRPr kumimoji="0" lang="ru-RU" alt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09538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411163"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marL="703263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marL="979488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marL="1206500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marL="16637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marL="21209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marL="25781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marL="30353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Київська</a:t>
                      </a:r>
                      <a:endParaRPr kumimoji="0" lang="ru-RU" alt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09538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411163"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marL="703263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marL="979488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marL="1206500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marL="16637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marL="21209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marL="25781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marL="30353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Херсонська</a:t>
                      </a:r>
                      <a:endParaRPr kumimoji="0" lang="ru-RU" alt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9925">
                <a:tc>
                  <a:txBody>
                    <a:bodyPr/>
                    <a:lstStyle>
                      <a:lvl1pPr marL="109538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411163"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marL="703263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marL="979488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marL="1206500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marL="16637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marL="21209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marL="25781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marL="30353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Децис, к.е.</a:t>
                      </a:r>
                      <a:endParaRPr kumimoji="0" lang="ru-RU" alt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09538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411163"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marL="703263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marL="979488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marL="1206500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marL="16637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marL="21209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marL="25781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marL="30353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61</a:t>
                      </a:r>
                      <a:endParaRPr kumimoji="0" lang="ru-RU" alt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09538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411163"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marL="703263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marL="979488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marL="1206500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marL="16637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marL="21209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marL="25781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marL="30353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66</a:t>
                      </a:r>
                      <a:endParaRPr kumimoji="0" lang="ru-RU" alt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09538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411163"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marL="703263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marL="979488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marL="1206500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marL="16637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marL="21209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marL="25781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marL="30353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uk-UA" alt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92</a:t>
                      </a:r>
                      <a:endParaRPr kumimoji="0" lang="ru-RU" altLang="uk-UA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9925">
                <a:tc>
                  <a:txBody>
                    <a:bodyPr/>
                    <a:lstStyle>
                      <a:lvl1pPr marL="109538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411163"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marL="703263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marL="979488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marL="1206500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marL="16637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marL="21209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marL="25781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marL="30353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Карате, к.е.</a:t>
                      </a:r>
                      <a:endParaRPr kumimoji="0" lang="ru-RU" alt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09538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411163"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marL="703263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marL="979488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marL="1206500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marL="16637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marL="21209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marL="25781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marL="30353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</a:t>
                      </a:r>
                      <a:endParaRPr kumimoji="0" lang="ru-RU" alt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09538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411163"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marL="703263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marL="979488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marL="1206500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marL="16637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marL="21209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marL="25781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marL="30353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44</a:t>
                      </a:r>
                      <a:endParaRPr kumimoji="0" lang="ru-RU" alt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09538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411163"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marL="703263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marL="979488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marL="1206500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marL="16637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marL="21209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marL="25781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marL="30353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</a:t>
                      </a:r>
                      <a:endParaRPr kumimoji="0" lang="ru-RU" alt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9925">
                <a:tc>
                  <a:txBody>
                    <a:bodyPr/>
                    <a:lstStyle>
                      <a:lvl1pPr marL="109538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411163"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marL="703263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marL="979488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marL="1206500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marL="16637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marL="21209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marL="25781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marL="30353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Фастак, к.е.</a:t>
                      </a:r>
                      <a:endParaRPr kumimoji="0" lang="ru-RU" alt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09538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411163"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marL="703263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marL="979488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marL="1206500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marL="16637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marL="21209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marL="25781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marL="30353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uk-UA" alt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23</a:t>
                      </a:r>
                      <a:endParaRPr kumimoji="0" lang="ru-RU" altLang="uk-UA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09538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411163"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marL="703263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marL="979488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marL="1206500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marL="16637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marL="21209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marL="25781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marL="30353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</a:t>
                      </a:r>
                      <a:endParaRPr kumimoji="0" lang="ru-RU" alt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09538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411163"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marL="703263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marL="979488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marL="1206500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marL="16637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marL="21209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marL="25781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marL="30353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uk-UA" alt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48</a:t>
                      </a:r>
                      <a:endParaRPr kumimoji="0" lang="ru-RU" alt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8" name="Рисунок 7" descr="C:\Users\user\Desktop\Horizontal_RGB_294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199" y="46174"/>
            <a:ext cx="2181224" cy="6586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01563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73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73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3663 0.27153 C -0.68455 -0.05301 -0.63247 -0.37755 -0.50972 -0.42292 C -0.38698 -0.46829 -0.19358 -0.23426 1.66667E-6 2.22222E-6 " pathEditMode="relative" ptsTypes="aaA">
                                      <p:cBhvr>
                                        <p:cTn id="10" dur="2000" fill="hold"/>
                                        <p:tgtEl>
                                          <p:spTgt spid="4733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7794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4180792"/>
              </p:ext>
            </p:extLst>
          </p:nvPr>
        </p:nvGraphicFramePr>
        <p:xfrm>
          <a:off x="84667" y="1144589"/>
          <a:ext cx="12041716" cy="5452763"/>
        </p:xfrm>
        <a:graphic>
          <a:graphicData uri="http://schemas.openxmlformats.org/drawingml/2006/table">
            <a:tbl>
              <a:tblPr/>
              <a:tblGrid>
                <a:gridCol w="47921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99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99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99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99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99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9462">
                <a:tc rowSpan="2"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Вид</a:t>
                      </a:r>
                      <a:endParaRPr kumimoji="0" lang="uk-UA" altLang="uk-UA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</a:txBody>
                  <a:tcPr marL="121920" marR="1219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 gridSpan="5"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Механізм</a:t>
                      </a:r>
                      <a:r>
                        <a:rPr kumimoji="0" lang="ru-RU" alt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altLang="uk-UA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дії</a:t>
                      </a:r>
                      <a:r>
                        <a:rPr kumimoji="0" lang="ru-RU" alt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altLang="uk-UA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гербіцидів</a:t>
                      </a:r>
                      <a:endParaRPr kumimoji="0" lang="uk-UA" altLang="uk-UA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</a:txBody>
                  <a:tcPr marL="121920" marR="1219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736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Інгібітори</a:t>
                      </a:r>
                      <a:endParaRPr kumimoji="0" lang="ru-RU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ацетолактат</a:t>
                      </a:r>
                      <a:endParaRPr kumimoji="0" lang="ru-RU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синтази</a:t>
                      </a:r>
                      <a:endParaRPr kumimoji="0" lang="ru-RU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121920" marR="1219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Інгібітори</a:t>
                      </a:r>
                      <a:endParaRPr kumimoji="0" lang="ru-RU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ацетил-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КоА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карбокси-лази</a:t>
                      </a:r>
                      <a:endParaRPr kumimoji="0" lang="ru-RU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121920" marR="1219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Інгібітори</a:t>
                      </a:r>
                      <a:endParaRPr kumimoji="0" lang="ru-RU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фотосистем 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II</a:t>
                      </a:r>
                      <a:endParaRPr kumimoji="0" lang="ru-RU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121920" marR="1219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Інгібітори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біосинтезу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амінокислот</a:t>
                      </a:r>
                      <a:endParaRPr kumimoji="0" lang="ru-RU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121920" marR="1219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Синтетичні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ауксини</a:t>
                      </a:r>
                      <a:endParaRPr kumimoji="0" lang="ru-RU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121920" marR="1219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455"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Щириця</a:t>
                      </a:r>
                      <a:r>
                        <a:rPr kumimoji="0" lang="en-US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звичайна</a:t>
                      </a:r>
                      <a:r>
                        <a:rPr kumimoji="0" lang="en-US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en-US" altLang="uk-UA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Amaranthus</a:t>
                      </a:r>
                      <a:r>
                        <a:rPr kumimoji="0" lang="en-US" altLang="uk-UA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uk-UA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retroflexus</a:t>
                      </a:r>
                      <a:r>
                        <a:rPr kumimoji="0" lang="en-US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L.)</a:t>
                      </a:r>
                      <a:endParaRPr kumimoji="0" lang="en-US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109538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411163"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marL="703263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marL="979488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marL="1206500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marL="16637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marL="21209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marL="25781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marL="30353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109538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uk-UA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109538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411163"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marL="703263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marL="979488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marL="1206500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marL="16637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marL="21209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marL="25781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marL="30353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109538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uk-UA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109538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411163"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marL="703263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marL="979488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marL="1206500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marL="16637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marL="21209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marL="25781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marL="30353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109538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uk-UA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1438"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Амброзія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полинолиста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altLang="uk-UA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ru-RU" altLang="uk-UA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Ambrosia</a:t>
                      </a:r>
                      <a:r>
                        <a:rPr kumimoji="0" lang="ru-RU" altLang="uk-UA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altLang="uk-UA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artemisiifolia</a:t>
                      </a:r>
                      <a:r>
                        <a:rPr kumimoji="0" lang="ru-RU" altLang="uk-UA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L.)</a:t>
                      </a:r>
                      <a:endParaRPr kumimoji="0" lang="ru-RU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109538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411163"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marL="703263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marL="979488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marL="1206500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marL="16637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marL="21209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marL="25781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marL="30353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109538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uk-UA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109538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411163"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marL="703263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marL="979488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marL="1206500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marL="16637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marL="21209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marL="25781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marL="30353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109538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uk-UA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455"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Вівсюг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звичайний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ru-RU" altLang="uk-UA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Avena</a:t>
                      </a:r>
                      <a:r>
                        <a:rPr kumimoji="0" lang="ru-RU" altLang="uk-UA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altLang="uk-UA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fatua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L.)</a:t>
                      </a:r>
                      <a:endParaRPr kumimoji="0" lang="ru-RU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109538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411163"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marL="703263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marL="979488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marL="1206500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marL="16637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marL="21209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marL="25781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marL="30353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109538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uk-UA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109538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411163"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marL="703263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marL="979488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marL="1206500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marL="16637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marL="21209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marL="25781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marL="30353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109538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uk-UA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109538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411163"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marL="703263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marL="979488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marL="1206500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marL="16637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marL="21209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marL="25781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marL="30353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109538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uk-UA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1438"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Мишій</a:t>
                      </a:r>
                      <a:r>
                        <a:rPr kumimoji="0" lang="en-US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зелений</a:t>
                      </a:r>
                      <a:r>
                        <a:rPr kumimoji="0" lang="en-US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en-US" altLang="uk-UA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Setaria</a:t>
                      </a:r>
                      <a:r>
                        <a:rPr kumimoji="0" lang="en-US" altLang="uk-UA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uk-UA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viridis</a:t>
                      </a:r>
                      <a:r>
                        <a:rPr kumimoji="0" lang="en-US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(L.) Pal. 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Beauv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.)</a:t>
                      </a:r>
                      <a:endParaRPr kumimoji="0" lang="ru-RU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109538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411163"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marL="703263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marL="979488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marL="1206500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marL="16637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marL="21209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marL="25781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marL="30353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109538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uk-UA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109538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411163"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marL="703263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marL="979488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marL="1206500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marL="16637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marL="21209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marL="25781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marL="30353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109538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uk-UA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1438"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Просо 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куряче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/ 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плоскуха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звичайна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/ 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півняче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просо (</a:t>
                      </a:r>
                      <a:r>
                        <a:rPr kumimoji="0" lang="ru-RU" altLang="uk-UA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Echinochloa</a:t>
                      </a:r>
                      <a:r>
                        <a:rPr kumimoji="0" lang="ru-RU" altLang="uk-UA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altLang="uk-UA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crus-galli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(L.) 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Pal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Beauv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.)</a:t>
                      </a:r>
                      <a:endParaRPr kumimoji="0" lang="ru-RU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109538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411163"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marL="703263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marL="979488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marL="1206500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marL="16637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marL="21209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marL="25781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marL="30353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109538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uk-UA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1455"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Осот</a:t>
                      </a:r>
                      <a:r>
                        <a:rPr kumimoji="0" lang="en-US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рожевий</a:t>
                      </a:r>
                      <a:r>
                        <a:rPr kumimoji="0" lang="en-US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en-US" altLang="uk-UA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Cirsium</a:t>
                      </a:r>
                      <a:r>
                        <a:rPr kumimoji="0" lang="en-US" altLang="uk-UA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uk-UA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arvense</a:t>
                      </a:r>
                      <a:r>
                        <a:rPr kumimoji="0" lang="en-US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(L.) 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Scop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.)</a:t>
                      </a:r>
                      <a:endParaRPr kumimoji="0" lang="ru-RU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109538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411163"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marL="703263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marL="979488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marL="1206500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marL="16637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marL="21209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marL="25781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marL="30353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109538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uk-UA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109538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411163"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marL="703263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marL="979488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marL="1206500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marL="16637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marL="21209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marL="25781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marL="30353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109538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uk-UA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109538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411163"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marL="703263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marL="979488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marL="1206500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marL="16637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marL="21209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marL="25781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marL="30353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109538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uk-UA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1455"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Злинка</a:t>
                      </a:r>
                      <a:r>
                        <a:rPr kumimoji="0" lang="en-US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канадська</a:t>
                      </a:r>
                      <a:r>
                        <a:rPr kumimoji="0" lang="en-US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en-US" altLang="uk-UA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Erigeron </a:t>
                      </a:r>
                      <a:r>
                        <a:rPr kumimoji="0" lang="en-US" altLang="uk-UA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canadensis</a:t>
                      </a:r>
                      <a:r>
                        <a:rPr kumimoji="0" lang="en-US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L.)</a:t>
                      </a:r>
                      <a:endParaRPr kumimoji="0" lang="en-US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109538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411163"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marL="703263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marL="979488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marL="1206500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marL="16637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marL="21209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marL="25781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marL="30353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109538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uk-UA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109538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411163"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marL="703263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marL="979488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marL="1206500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marL="16637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marL="21209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marL="25781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marL="30353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109538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uk-UA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109538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411163"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marL="703263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marL="979488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marL="1206500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marL="16637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marL="21209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marL="25781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marL="30353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109538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uk-UA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1455"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Редька</a:t>
                      </a:r>
                      <a:r>
                        <a:rPr kumimoji="0" lang="en-US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дика</a:t>
                      </a:r>
                      <a:r>
                        <a:rPr kumimoji="0" lang="en-US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en-US" altLang="uk-UA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Raphanus</a:t>
                      </a:r>
                      <a:r>
                        <a:rPr kumimoji="0" lang="en-US" altLang="uk-UA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uk-UA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raphanistrum</a:t>
                      </a:r>
                      <a:r>
                        <a:rPr kumimoji="0" lang="en-US" altLang="uk-UA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L.)</a:t>
                      </a:r>
                      <a:endParaRPr kumimoji="0" lang="en-US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109538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411163"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marL="703263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marL="979488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marL="1206500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marL="16637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marL="21209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marL="25781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marL="30353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109538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uk-UA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109538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411163"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marL="703263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marL="979488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marL="1206500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marL="16637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marL="21209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marL="25781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marL="30353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109538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uk-UA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109538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411163"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marL="703263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marL="979488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marL="1206500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marL="16637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marL="21209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marL="25781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marL="30353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109538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uk-UA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1455"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Зірочник</a:t>
                      </a:r>
                      <a:r>
                        <a:rPr kumimoji="0" lang="en-US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середній</a:t>
                      </a:r>
                      <a:r>
                        <a:rPr kumimoji="0" lang="en-US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en-US" altLang="uk-UA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Stellaria</a:t>
                      </a:r>
                      <a:r>
                        <a:rPr kumimoji="0" lang="en-US" altLang="uk-UA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media</a:t>
                      </a:r>
                      <a:r>
                        <a:rPr kumimoji="0" lang="en-US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(L.) </a:t>
                      </a:r>
                      <a:r>
                        <a:rPr kumimoji="0" lang="en-US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Vill</a:t>
                      </a:r>
                      <a:r>
                        <a:rPr kumimoji="0" lang="en-US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.)</a:t>
                      </a:r>
                      <a:endParaRPr kumimoji="0" lang="en-US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109538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411163"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marL="703263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marL="979488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marL="1206500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marL="16637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marL="21209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marL="25781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marL="30353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109538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uk-UA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109538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411163"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marL="703263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marL="979488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marL="1206500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marL="16637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marL="21209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marL="25781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marL="30353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109538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uk-UA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109538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411163"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marL="703263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marL="979488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marL="1206500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marL="16637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marL="21209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marL="25781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marL="30353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109538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uk-UA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1455"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Гірчиця</a:t>
                      </a:r>
                      <a:r>
                        <a:rPr kumimoji="0" lang="en-US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польова</a:t>
                      </a:r>
                      <a:r>
                        <a:rPr kumimoji="0" lang="en-US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en-US" altLang="uk-UA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Sinapis</a:t>
                      </a:r>
                      <a:r>
                        <a:rPr kumimoji="0" lang="en-US" altLang="uk-UA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uk-UA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arvensis</a:t>
                      </a:r>
                      <a:r>
                        <a:rPr kumimoji="0" lang="en-US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L.)</a:t>
                      </a:r>
                      <a:endParaRPr kumimoji="0" lang="en-US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109538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411163"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marL="703263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marL="979488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marL="1206500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marL="16637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marL="21209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marL="25781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marL="30353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109538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uk-UA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109538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411163"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marL="703263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marL="979488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marL="1206500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marL="16637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marL="21209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marL="25781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marL="30353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109538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uk-UA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61438"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Гумай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/сорго 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алепське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Джонсова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трава/  (</a:t>
                      </a:r>
                      <a:r>
                        <a:rPr kumimoji="0" lang="ru-RU" altLang="uk-UA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Sorghum</a:t>
                      </a:r>
                      <a:r>
                        <a:rPr kumimoji="0" lang="ru-RU" altLang="uk-UA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altLang="uk-UA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halepense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(L.) 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Pers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.)</a:t>
                      </a:r>
                      <a:endParaRPr kumimoji="0" lang="ru-RU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109538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411163"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marL="703263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marL="979488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marL="1206500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marL="16637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marL="21209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marL="25781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marL="30353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109538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uk-UA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109538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411163"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marL="703263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marL="979488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marL="1206500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marL="16637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marL="21209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marL="25781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marL="30353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109538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uk-UA" alt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109538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411163"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marL="703263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marL="979488"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marL="1206500"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marL="16637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marL="21209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marL="25781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marL="30353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109538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uk-UA" altLang="uk-U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417896" name="Rectangle 104"/>
          <p:cNvSpPr>
            <a:spLocks noChangeArrowheads="1"/>
          </p:cNvSpPr>
          <p:nvPr/>
        </p:nvSpPr>
        <p:spPr bwMode="auto">
          <a:xfrm>
            <a:off x="1487487" y="510951"/>
            <a:ext cx="10354733" cy="387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ru-RU" altLang="uk-UA" sz="2400" b="1" dirty="0" err="1">
                <a:latin typeface="Georgia" pitchFamily="18" charset="0"/>
              </a:rPr>
              <a:t>Бур’яни</a:t>
            </a:r>
            <a:r>
              <a:rPr lang="ru-RU" altLang="uk-UA" sz="2400" b="1" dirty="0"/>
              <a:t>,</a:t>
            </a:r>
            <a:r>
              <a:rPr lang="ru-RU" altLang="uk-UA" sz="2400" b="1" dirty="0">
                <a:latin typeface="Georgia" pitchFamily="18" charset="0"/>
              </a:rPr>
              <a:t> </a:t>
            </a:r>
            <a:r>
              <a:rPr lang="ru-RU" altLang="uk-UA" sz="2400" b="1" dirty="0" err="1">
                <a:latin typeface="Georgia" pitchFamily="18" charset="0"/>
              </a:rPr>
              <a:t>які</a:t>
            </a:r>
            <a:r>
              <a:rPr lang="ru-RU" altLang="uk-UA" sz="2400" b="1" dirty="0">
                <a:latin typeface="Georgia" pitchFamily="18" charset="0"/>
              </a:rPr>
              <a:t> </a:t>
            </a:r>
            <a:r>
              <a:rPr lang="ru-RU" altLang="uk-UA" sz="2400" b="1" dirty="0" err="1">
                <a:latin typeface="Georgia" pitchFamily="18" charset="0"/>
              </a:rPr>
              <a:t>здатні</a:t>
            </a:r>
            <a:r>
              <a:rPr lang="ru-RU" altLang="uk-UA" sz="2400" b="1" dirty="0">
                <a:latin typeface="Georgia" pitchFamily="18" charset="0"/>
              </a:rPr>
              <a:t> </a:t>
            </a:r>
            <a:r>
              <a:rPr lang="ru-RU" altLang="uk-UA" sz="2400" b="1" dirty="0" err="1">
                <a:latin typeface="Georgia" pitchFamily="18" charset="0"/>
              </a:rPr>
              <a:t>утворити</a:t>
            </a:r>
            <a:r>
              <a:rPr lang="ru-RU" altLang="uk-UA" sz="2400" b="1" dirty="0">
                <a:latin typeface="Georgia" pitchFamily="18" charset="0"/>
              </a:rPr>
              <a:t> </a:t>
            </a:r>
            <a:r>
              <a:rPr lang="ru-RU" altLang="uk-UA" sz="2400" b="1" dirty="0" err="1">
                <a:latin typeface="Georgia" pitchFamily="18" charset="0"/>
              </a:rPr>
              <a:t>стійкі</a:t>
            </a:r>
            <a:r>
              <a:rPr lang="ru-RU" altLang="uk-UA" sz="2400" b="1" dirty="0">
                <a:latin typeface="Georgia" pitchFamily="18" charset="0"/>
              </a:rPr>
              <a:t> </a:t>
            </a:r>
            <a:r>
              <a:rPr lang="uk-UA" altLang="uk-UA" sz="2400" b="1" dirty="0">
                <a:latin typeface="Georgia" pitchFamily="18" charset="0"/>
              </a:rPr>
              <a:t>форми</a:t>
            </a:r>
            <a:r>
              <a:rPr lang="ru-RU" altLang="uk-UA" sz="2400" b="1" dirty="0">
                <a:latin typeface="Georgia" pitchFamily="18" charset="0"/>
              </a:rPr>
              <a:t> в </a:t>
            </a:r>
            <a:r>
              <a:rPr lang="ru-RU" altLang="uk-UA" sz="2400" b="1" dirty="0" err="1">
                <a:latin typeface="Georgia" pitchFamily="18" charset="0"/>
              </a:rPr>
              <a:t>умовах</a:t>
            </a:r>
            <a:r>
              <a:rPr lang="ru-RU" altLang="uk-UA" sz="2400" b="1" dirty="0">
                <a:latin typeface="Georgia" pitchFamily="18" charset="0"/>
              </a:rPr>
              <a:t> </a:t>
            </a:r>
            <a:r>
              <a:rPr lang="ru-RU" altLang="uk-UA" sz="2400" b="1" dirty="0" err="1">
                <a:latin typeface="Georgia" pitchFamily="18" charset="0"/>
              </a:rPr>
              <a:t>України</a:t>
            </a:r>
            <a:r>
              <a:rPr lang="ru-RU" altLang="uk-UA" sz="2400" b="1" dirty="0">
                <a:latin typeface="Georgia" pitchFamily="18" charset="0"/>
              </a:rPr>
              <a:t> </a:t>
            </a:r>
          </a:p>
        </p:txBody>
      </p:sp>
      <p:pic>
        <p:nvPicPr>
          <p:cNvPr id="7" name="Рисунок 6" descr="C:\Users\user\Desktop\Horizontal_RGB_294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199" y="46174"/>
            <a:ext cx="2181224" cy="6586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722151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78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78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77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7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417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7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789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7794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6585159"/>
              </p:ext>
            </p:extLst>
          </p:nvPr>
        </p:nvGraphicFramePr>
        <p:xfrm>
          <a:off x="66028" y="751725"/>
          <a:ext cx="12023053" cy="6017209"/>
        </p:xfrm>
        <a:graphic>
          <a:graphicData uri="http://schemas.openxmlformats.org/drawingml/2006/table">
            <a:tbl>
              <a:tblPr/>
              <a:tblGrid>
                <a:gridCol w="37205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025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9065"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Діюча</a:t>
                      </a:r>
                      <a:r>
                        <a:rPr kumimoji="0" lang="ru-RU" alt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uk-UA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речовина</a:t>
                      </a:r>
                      <a:endParaRPr kumimoji="0" lang="uk-UA" altLang="uk-UA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00" marR="4800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Післядія</a:t>
                      </a:r>
                      <a:r>
                        <a:rPr kumimoji="0" lang="ru-RU" alt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uk-UA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гербіциду</a:t>
                      </a:r>
                      <a:endParaRPr kumimoji="0" lang="uk-UA" altLang="uk-UA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00" marR="4800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863"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Метсульфурон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-метил</a:t>
                      </a: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При 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пересіві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висівати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тільки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зернові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uk-UA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висівати овочі, буряки, озимий ріпак в рік використання. Не рекомендується висівати гречку, соняшник за </a:t>
                      </a:r>
                      <a:r>
                        <a:rPr lang="uk-UA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рН</a:t>
                      </a:r>
                      <a:r>
                        <a:rPr lang="uk-UA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uk-UA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 та тривалої засухи від моменту обробки до посіву.</a:t>
                      </a:r>
                      <a:endParaRPr kumimoji="0" lang="ru-RU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7931"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Пропоксикарбазон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натрію</a:t>
                      </a:r>
                      <a:endParaRPr kumimoji="0" lang="ru-RU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Висівати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ярі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зернові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крім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вівса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, ячменю і проса), горох, люпин</a:t>
                      </a: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8896"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Трибенурон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-метил, 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тифенсульфурон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-метил</a:t>
                      </a: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Висівати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тільки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зернові</a:t>
                      </a:r>
                      <a:endParaRPr kumimoji="0" lang="ru-RU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896"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Хлорсульфурон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дикамба+хлорсульфурон</a:t>
                      </a:r>
                      <a:endParaRPr kumimoji="0" lang="ru-RU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Може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впливати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цукрові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буряки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овочі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картоплю</a:t>
                      </a:r>
                      <a:endParaRPr kumimoji="0" lang="ru-RU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5863"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Ізопротурон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 + 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дифлюфенікан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Пендиметалін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 + 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ізопротурон</a:t>
                      </a:r>
                      <a:endParaRPr kumimoji="0" lang="ru-RU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Можуть незначно пригнічуватися горох, соняшник, люцерна,</a:t>
                      </a:r>
                      <a:r>
                        <a:rPr lang="uk-UA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льон</a:t>
                      </a:r>
                      <a:endParaRPr lang="uk-UA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5863"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Амідосульфурон</a:t>
                      </a: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 + </a:t>
                      </a:r>
                      <a:r>
                        <a:rPr kumimoji="0" lang="uk-UA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йодсульфурон-метил</a:t>
                      </a: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 натрію + </a:t>
                      </a:r>
                      <a:r>
                        <a:rPr kumimoji="0" lang="uk-UA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мефенпір-диетил</a:t>
                      </a:r>
                      <a:endParaRPr kumimoji="0" lang="en-US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висівати соняшник. 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При 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пересіві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висівати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ярі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зернові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крім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вівса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 і проса). </a:t>
                      </a:r>
                      <a:endParaRPr lang="uk-UA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7931"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Хлортолурон</a:t>
                      </a:r>
                      <a:endParaRPr kumimoji="0" lang="en-US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Можна сіяти кукурудзу,</a:t>
                      </a:r>
                      <a:r>
                        <a:rPr lang="uk-UA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картоплю</a:t>
                      </a:r>
                      <a:endParaRPr lang="uk-UA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5863"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Пендиметалін</a:t>
                      </a:r>
                      <a:endParaRPr kumimoji="0" lang="en-US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Можна використовувати</a:t>
                      </a:r>
                      <a:r>
                        <a:rPr lang="uk-UA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сою, квасолю, горох, соняшник, розсадні культури. Перед посівом обробка </a:t>
                      </a:r>
                      <a:r>
                        <a:rPr lang="uk-UA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грунту</a:t>
                      </a:r>
                      <a:r>
                        <a:rPr lang="uk-UA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глибину 30 см. </a:t>
                      </a:r>
                      <a:endParaRPr lang="uk-UA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5863"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uk-UA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Триасульфурон</a:t>
                      </a:r>
                      <a:r>
                        <a:rPr kumimoji="0" lang="uk-UA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 + </a:t>
                      </a:r>
                      <a:r>
                        <a:rPr kumimoji="0" lang="uk-UA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дикамба</a:t>
                      </a:r>
                      <a:endParaRPr kumimoji="0" lang="en-US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Можна використовувати</a:t>
                      </a:r>
                      <a:r>
                        <a:rPr lang="uk-UA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зернові культури, після обробітку </a:t>
                      </a:r>
                      <a:r>
                        <a:rPr lang="uk-UA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грунту</a:t>
                      </a:r>
                      <a:r>
                        <a:rPr lang="uk-UA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глибину 15 см – озимий ріпак, на наступний рік – всі дводольні культури</a:t>
                      </a:r>
                      <a:endParaRPr lang="uk-UA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7931">
                <a:tc>
                  <a:txBody>
                    <a:bodyPr/>
                    <a:lstStyle>
                      <a:lvl1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 sz="24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algn="l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itchFamily="18" charset="0"/>
                        <a:defRPr sz="2200">
                          <a:solidFill>
                            <a:schemeClr val="accent2"/>
                          </a:solidFill>
                          <a:latin typeface="Georgia" pitchFamily="18" charset="0"/>
                        </a:defRPr>
                      </a:lvl2pPr>
                      <a:lvl3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3pPr>
                      <a:lvl4pPr algn="l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defRPr sz="2000">
                          <a:solidFill>
                            <a:schemeClr val="accent1"/>
                          </a:solidFill>
                          <a:latin typeface="Georgia" pitchFamily="18" charset="0"/>
                        </a:defRPr>
                      </a:lvl4pPr>
                      <a:lvl5pPr algn="l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5pPr>
                      <a:lvl6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6pPr>
                      <a:lvl7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7pPr>
                      <a:lvl8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8pPr>
                      <a:lvl9pPr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itchFamily="18" charset="0"/>
                        <a:defRPr>
                          <a:solidFill>
                            <a:srgbClr val="A04DA3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Хлорсульфоксим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 + 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хлорсульфурон</a:t>
                      </a:r>
                      <a:endParaRPr kumimoji="0" lang="ru-RU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бажано висівати буряки</a:t>
                      </a:r>
                      <a:endParaRPr lang="uk-UA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5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Ізоксафлютол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 + 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тієнкарбазон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-метил + 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ципросульфамід</a:t>
                      </a:r>
                      <a:endParaRPr kumimoji="0" lang="ru-RU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висівати цукрові буряки. Пересівати лише кукурудзою</a:t>
                      </a:r>
                      <a:endParaRPr lang="uk-UA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79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Триасульфурон</a:t>
                      </a:r>
                      <a:endParaRPr kumimoji="0" lang="ru-RU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висівати</a:t>
                      </a:r>
                      <a:r>
                        <a:rPr lang="uk-UA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ріпак</a:t>
                      </a:r>
                      <a:endParaRPr lang="uk-UA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8717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Імазамокс</a:t>
                      </a:r>
                      <a:endParaRPr kumimoji="0" lang="ru-RU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Протягом 4 місяців можна висівати</a:t>
                      </a:r>
                      <a:r>
                        <a:rPr lang="uk-UA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лише бобові; через 4 місяці – озиму пшеницю й жито; через 11 місяців – кукурудзу, яру пшеницю, овес, ярий та озимий ячмінь, соняшник, сорго, рис; через 16 місяців – буряки, озимий та ярий ріпак, овочі та інші культури. Не можна протягом всього сезону використовувати препарати групи </a:t>
                      </a:r>
                      <a:r>
                        <a:rPr lang="uk-UA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сульфонілсечовин</a:t>
                      </a:r>
                      <a:r>
                        <a:rPr lang="uk-UA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uk-UA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8717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Імазапір</a:t>
                      </a:r>
                      <a:r>
                        <a:rPr kumimoji="0" lang="ru-RU" alt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 + </a:t>
                      </a:r>
                      <a:r>
                        <a:rPr kumimoji="0" lang="ru-RU" alt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імазамокс</a:t>
                      </a:r>
                      <a:endParaRPr kumimoji="0" lang="ru-RU" alt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 обмеження – сорти</a:t>
                      </a:r>
                      <a:r>
                        <a:rPr lang="uk-UA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 гібриди соняшнику, ріпаку, кукурудзи стійкі до гербіцидів системи </a:t>
                      </a:r>
                      <a:r>
                        <a:rPr lang="en-US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CLEARFIELD</a:t>
                      </a:r>
                    </a:p>
                    <a:p>
                      <a:pPr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Через 4 місяці – пшениця, жито; 9 місяців – кукурудза, ячмінь, овес, рис, соняшник, соя, горох, боби, сорго; </a:t>
                      </a:r>
                      <a:r>
                        <a:rPr lang="en-US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місяців – овочі, картопля; 24 місяці – буряки, ріпак, гречка, просо. </a:t>
                      </a:r>
                    </a:p>
                    <a:p>
                      <a:pPr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Післядія гербіциду посилюється із зниженням </a:t>
                      </a:r>
                      <a:r>
                        <a:rPr lang="uk-UA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рН</a:t>
                      </a:r>
                      <a:r>
                        <a:rPr lang="uk-UA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грунту</a:t>
                      </a:r>
                      <a:r>
                        <a:rPr lang="uk-UA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uk-UA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000" marR="48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417896" name="Rectangle 104"/>
          <p:cNvSpPr>
            <a:spLocks noChangeArrowheads="1"/>
          </p:cNvSpPr>
          <p:nvPr/>
        </p:nvSpPr>
        <p:spPr bwMode="auto">
          <a:xfrm>
            <a:off x="1285605" y="204758"/>
            <a:ext cx="10354733" cy="437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uk-UA" altLang="uk-UA" sz="2800" b="1" dirty="0" smtClean="0">
                <a:latin typeface="Georgia" pitchFamily="18" charset="0"/>
              </a:rPr>
              <a:t>Післядія гербіцидів</a:t>
            </a:r>
            <a:r>
              <a:rPr lang="ru-RU" altLang="uk-UA" sz="2800" b="1" dirty="0" smtClean="0">
                <a:latin typeface="Georgia" pitchFamily="18" charset="0"/>
              </a:rPr>
              <a:t> </a:t>
            </a:r>
            <a:endParaRPr lang="ru-RU" altLang="uk-UA" sz="2800" b="1" dirty="0">
              <a:latin typeface="Georgia" pitchFamily="18" charset="0"/>
            </a:endParaRPr>
          </a:p>
        </p:txBody>
      </p:sp>
      <p:pic>
        <p:nvPicPr>
          <p:cNvPr id="4" name="Рисунок 3" descr="C:\Users\user\Desktop\Horizontal_RGB_294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199" y="46174"/>
            <a:ext cx="2181224" cy="6586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2389879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78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78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77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7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417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7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789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9403" y="1844825"/>
            <a:ext cx="1084920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sz="2800" dirty="0" smtClean="0"/>
              <a:t>моніторинг </a:t>
            </a:r>
            <a:r>
              <a:rPr lang="uk-UA" sz="2800" dirty="0"/>
              <a:t>чутливості </a:t>
            </a:r>
            <a:r>
              <a:rPr lang="uk-UA" sz="2800" dirty="0" smtClean="0"/>
              <a:t>до пестицидів; </a:t>
            </a:r>
            <a:endParaRPr lang="uk-UA" sz="28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sz="2800" dirty="0"/>
              <a:t>зниження кратності обприскувань;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sz="2800" dirty="0"/>
              <a:t>комплексний підхід до застосування </a:t>
            </a:r>
            <a:r>
              <a:rPr lang="uk-UA" sz="2800" dirty="0" smtClean="0"/>
              <a:t>пестицидів; </a:t>
            </a:r>
            <a:endParaRPr lang="uk-UA" sz="28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sz="2800" dirty="0"/>
              <a:t>ротація </a:t>
            </a:r>
            <a:r>
              <a:rPr lang="uk-UA" sz="2800" dirty="0" smtClean="0"/>
              <a:t>препаратів та </a:t>
            </a:r>
            <a:r>
              <a:rPr lang="uk-UA" sz="2800" dirty="0"/>
              <a:t>їх </a:t>
            </a:r>
            <a:r>
              <a:rPr lang="uk-UA" sz="2800" dirty="0" smtClean="0"/>
              <a:t>сумішей;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sz="2800" dirty="0" smtClean="0"/>
              <a:t>відмова від застосування пестицидів щодо яких є дані про формування резистентності;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uk-UA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56404" y="1055540"/>
            <a:ext cx="107002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dirty="0" err="1" smtClean="0"/>
              <a:t>Антирезистентна</a:t>
            </a:r>
            <a:r>
              <a:rPr lang="uk-UA" sz="3600" b="1" dirty="0" smtClean="0"/>
              <a:t> стратегія </a:t>
            </a:r>
            <a:r>
              <a:rPr lang="uk-UA" sz="3600" b="1" dirty="0"/>
              <a:t>застосування </a:t>
            </a:r>
            <a:r>
              <a:rPr lang="uk-UA" sz="3600" b="1" dirty="0" smtClean="0"/>
              <a:t>пестицидів</a:t>
            </a:r>
            <a:endParaRPr lang="uk-UA" sz="36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9470" y="1844825"/>
            <a:ext cx="1084920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sz="2800" dirty="0" smtClean="0"/>
              <a:t>моніторинг </a:t>
            </a:r>
            <a:r>
              <a:rPr lang="uk-UA" sz="2800" dirty="0"/>
              <a:t>чутливості </a:t>
            </a:r>
            <a:r>
              <a:rPr lang="uk-UA" sz="2800" dirty="0" smtClean="0"/>
              <a:t>до пестицидів; </a:t>
            </a:r>
            <a:endParaRPr lang="uk-UA" sz="28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sz="2800" dirty="0"/>
              <a:t>зниження кратності обприскувань;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sz="2800" dirty="0"/>
              <a:t>комплексний підхід до застосування </a:t>
            </a:r>
            <a:r>
              <a:rPr lang="uk-UA" sz="2800" dirty="0" smtClean="0"/>
              <a:t>пестицидів; </a:t>
            </a:r>
            <a:endParaRPr lang="uk-UA" sz="28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sz="2800" dirty="0"/>
              <a:t>ротація </a:t>
            </a:r>
            <a:r>
              <a:rPr lang="uk-UA" sz="2800" dirty="0" smtClean="0"/>
              <a:t>препаратів та </a:t>
            </a:r>
            <a:r>
              <a:rPr lang="uk-UA" sz="2800" dirty="0"/>
              <a:t>їх </a:t>
            </a:r>
            <a:r>
              <a:rPr lang="uk-UA" sz="2800" dirty="0" smtClean="0"/>
              <a:t>сумішей;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sz="2800" dirty="0" smtClean="0"/>
              <a:t>відмова від застосування пестицидів щодо яких є дані про формування резистентності;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uk-UA" sz="2800" dirty="0"/>
          </a:p>
        </p:txBody>
      </p:sp>
      <p:pic>
        <p:nvPicPr>
          <p:cNvPr id="8" name="Рисунок 7" descr="C:\Users\user\Desktop\Horizontal_RGB_294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199" y="46174"/>
            <a:ext cx="2181224" cy="6586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0367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4" name="Text Box 4"/>
          <p:cNvSpPr txBox="1">
            <a:spLocks noChangeArrowheads="1"/>
          </p:cNvSpPr>
          <p:nvPr/>
        </p:nvSpPr>
        <p:spPr bwMode="auto">
          <a:xfrm>
            <a:off x="2255574" y="2420888"/>
            <a:ext cx="893021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altLang="uk-UA" sz="5400" b="1" dirty="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ДЯКУЮ ЗА УВАГУ !</a:t>
            </a:r>
            <a:endParaRPr lang="ru-RU" altLang="uk-UA" sz="5400" b="1" dirty="0">
              <a:solidFill>
                <a:srgbClr val="33CC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3" name="Рисунок 2" descr="C:\Users\user\Desktop\Horizontal_RGB_294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199" y="46174"/>
            <a:ext cx="2181224" cy="6586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987807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8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/>
          <p:cNvSpPr txBox="1">
            <a:spLocks noChangeArrowheads="1"/>
          </p:cNvSpPr>
          <p:nvPr/>
        </p:nvSpPr>
        <p:spPr bwMode="auto">
          <a:xfrm>
            <a:off x="690034" y="188913"/>
            <a:ext cx="10902951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uk-UA" altLang="uk-UA" sz="1800"/>
          </a:p>
        </p:txBody>
      </p:sp>
      <p:grpSp>
        <p:nvGrpSpPr>
          <p:cNvPr id="350226" name="Group 18"/>
          <p:cNvGrpSpPr>
            <a:grpSpLocks/>
          </p:cNvGrpSpPr>
          <p:nvPr/>
        </p:nvGrpSpPr>
        <p:grpSpPr bwMode="auto">
          <a:xfrm>
            <a:off x="4849284" y="2924175"/>
            <a:ext cx="2326216" cy="2125663"/>
            <a:chOff x="2291" y="1842"/>
            <a:chExt cx="1099" cy="1339"/>
          </a:xfrm>
        </p:grpSpPr>
        <p:sp>
          <p:nvSpPr>
            <p:cNvPr id="3093" name="Text Box 4"/>
            <p:cNvSpPr txBox="1">
              <a:spLocks noChangeArrowheads="1"/>
            </p:cNvSpPr>
            <p:nvPr/>
          </p:nvSpPr>
          <p:spPr bwMode="auto">
            <a:xfrm>
              <a:off x="2472" y="1842"/>
              <a:ext cx="88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uk-UA" altLang="uk-UA" sz="1600"/>
                <a:t>середовище</a:t>
              </a:r>
              <a:endParaRPr lang="ru-RU" altLang="uk-UA" sz="1600"/>
            </a:p>
          </p:txBody>
        </p:sp>
        <p:pic>
          <p:nvPicPr>
            <p:cNvPr id="3094" name="Picture 7" descr="j0293828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91" y="2024"/>
              <a:ext cx="1099" cy="11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50229" name="Group 21"/>
          <p:cNvGrpSpPr>
            <a:grpSpLocks/>
          </p:cNvGrpSpPr>
          <p:nvPr/>
        </p:nvGrpSpPr>
        <p:grpSpPr bwMode="auto">
          <a:xfrm>
            <a:off x="2544234" y="4581525"/>
            <a:ext cx="6881284" cy="1951038"/>
            <a:chOff x="1202" y="2886"/>
            <a:chExt cx="3251" cy="1229"/>
          </a:xfrm>
        </p:grpSpPr>
        <p:sp>
          <p:nvSpPr>
            <p:cNvPr id="3089" name="Text Box 5"/>
            <p:cNvSpPr txBox="1">
              <a:spLocks noChangeArrowheads="1"/>
            </p:cNvSpPr>
            <p:nvPr/>
          </p:nvSpPr>
          <p:spPr bwMode="auto">
            <a:xfrm>
              <a:off x="3697" y="3521"/>
              <a:ext cx="756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uk-UA" altLang="uk-UA" sz="1600"/>
                <a:t>рослина- живитель</a:t>
              </a:r>
              <a:endParaRPr lang="ru-RU" altLang="uk-UA" sz="1600"/>
            </a:p>
          </p:txBody>
        </p:sp>
        <p:sp>
          <p:nvSpPr>
            <p:cNvPr id="3090" name="Text Box 6"/>
            <p:cNvSpPr txBox="1">
              <a:spLocks noChangeArrowheads="1"/>
            </p:cNvSpPr>
            <p:nvPr/>
          </p:nvSpPr>
          <p:spPr bwMode="auto">
            <a:xfrm>
              <a:off x="1202" y="3068"/>
              <a:ext cx="588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ru-RU" altLang="uk-UA" sz="1600" dirty="0" err="1"/>
                <a:t>ш</a:t>
              </a:r>
              <a:r>
                <a:rPr lang="ru-RU" altLang="uk-UA" sz="1600" dirty="0" err="1" smtClean="0"/>
                <a:t>кідливий</a:t>
              </a:r>
              <a:r>
                <a:rPr lang="ru-RU" altLang="uk-UA" sz="1600" dirty="0" smtClean="0"/>
                <a:t> </a:t>
              </a:r>
              <a:r>
                <a:rPr lang="ru-RU" altLang="uk-UA" sz="1600" dirty="0" err="1" smtClean="0"/>
                <a:t>об’єкт</a:t>
              </a:r>
              <a:endParaRPr lang="ru-RU" altLang="uk-UA" sz="1600" dirty="0"/>
            </a:p>
          </p:txBody>
        </p:sp>
        <p:pic>
          <p:nvPicPr>
            <p:cNvPr id="3091" name="Picture 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47" y="3158"/>
              <a:ext cx="1905" cy="9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92" name="Picture 9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47" y="2886"/>
              <a:ext cx="680" cy="6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50227" name="Group 19"/>
          <p:cNvGrpSpPr>
            <a:grpSpLocks/>
          </p:cNvGrpSpPr>
          <p:nvPr/>
        </p:nvGrpSpPr>
        <p:grpSpPr bwMode="auto">
          <a:xfrm>
            <a:off x="-3409951" y="-3340100"/>
            <a:ext cx="4322235" cy="2767012"/>
            <a:chOff x="249" y="391"/>
            <a:chExt cx="2042" cy="1743"/>
          </a:xfrm>
        </p:grpSpPr>
        <p:pic>
          <p:nvPicPr>
            <p:cNvPr id="3085" name="Picture 10" descr="RT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" y="391"/>
              <a:ext cx="1138" cy="1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086" name="Group 11"/>
            <p:cNvGrpSpPr>
              <a:grpSpLocks/>
            </p:cNvGrpSpPr>
            <p:nvPr/>
          </p:nvGrpSpPr>
          <p:grpSpPr bwMode="auto">
            <a:xfrm rot="1033588">
              <a:off x="1020" y="1480"/>
              <a:ext cx="1271" cy="654"/>
              <a:chOff x="1915" y="888"/>
              <a:chExt cx="1271" cy="654"/>
            </a:xfrm>
          </p:grpSpPr>
          <p:sp>
            <p:nvSpPr>
              <p:cNvPr id="3087" name="AutoShape 12"/>
              <p:cNvSpPr>
                <a:spLocks noChangeArrowheads="1"/>
              </p:cNvSpPr>
              <p:nvPr/>
            </p:nvSpPr>
            <p:spPr bwMode="auto">
              <a:xfrm rot="1832496">
                <a:off x="1915" y="888"/>
                <a:ext cx="1271" cy="654"/>
              </a:xfrm>
              <a:prstGeom prst="rightArrow">
                <a:avLst>
                  <a:gd name="adj1" fmla="val 50000"/>
                  <a:gd name="adj2" fmla="val 48586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uk-UA" altLang="uk-UA" sz="1800"/>
              </a:p>
            </p:txBody>
          </p:sp>
          <p:sp>
            <p:nvSpPr>
              <p:cNvPr id="3088" name="WordArt 13"/>
              <p:cNvSpPr>
                <a:spLocks noChangeArrowheads="1" noChangeShapeType="1" noTextEdit="1"/>
              </p:cNvSpPr>
              <p:nvPr/>
            </p:nvSpPr>
            <p:spPr bwMode="auto">
              <a:xfrm rot="2570565">
                <a:off x="2018" y="981"/>
                <a:ext cx="960" cy="410"/>
              </a:xfrm>
              <a:prstGeom prst="rect">
                <a:avLst/>
              </a:prstGeom>
            </p:spPr>
            <p:txBody>
              <a:bodyPr wrap="none" fromWordArt="1">
                <a:prstTxWarp prst="textSlantUp">
                  <a:avLst>
                    <a:gd name="adj" fmla="val 55556"/>
                  </a:avLst>
                </a:prstTxWarp>
              </a:bodyPr>
              <a:lstStyle/>
              <a:p>
                <a:pPr algn="ctr"/>
                <a:r>
                  <a:rPr lang="uk-UA" sz="20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Arial"/>
                    <a:cs typeface="Arial"/>
                  </a:rPr>
                  <a:t>зміни клімату</a:t>
                </a:r>
              </a:p>
            </p:txBody>
          </p:sp>
        </p:grpSp>
      </p:grpSp>
      <p:grpSp>
        <p:nvGrpSpPr>
          <p:cNvPr id="350228" name="Group 20"/>
          <p:cNvGrpSpPr>
            <a:grpSpLocks/>
          </p:cNvGrpSpPr>
          <p:nvPr/>
        </p:nvGrpSpPr>
        <p:grpSpPr bwMode="auto">
          <a:xfrm>
            <a:off x="11567585" y="-3270250"/>
            <a:ext cx="4667249" cy="3270250"/>
            <a:chOff x="3470" y="300"/>
            <a:chExt cx="2205" cy="2060"/>
          </a:xfrm>
        </p:grpSpPr>
        <p:pic>
          <p:nvPicPr>
            <p:cNvPr id="3081" name="Picture 2" descr="images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41" y="300"/>
              <a:ext cx="1434" cy="1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082" name="Group 14"/>
            <p:cNvGrpSpPr>
              <a:grpSpLocks/>
            </p:cNvGrpSpPr>
            <p:nvPr/>
          </p:nvGrpSpPr>
          <p:grpSpPr bwMode="auto">
            <a:xfrm>
              <a:off x="3470" y="1706"/>
              <a:ext cx="1271" cy="654"/>
              <a:chOff x="3742" y="1525"/>
              <a:chExt cx="1271" cy="654"/>
            </a:xfrm>
          </p:grpSpPr>
          <p:sp>
            <p:nvSpPr>
              <p:cNvPr id="3083" name="AutoShape 15"/>
              <p:cNvSpPr>
                <a:spLocks noChangeArrowheads="1"/>
              </p:cNvSpPr>
              <p:nvPr/>
            </p:nvSpPr>
            <p:spPr bwMode="auto">
              <a:xfrm rot="8223875">
                <a:off x="3742" y="1525"/>
                <a:ext cx="1271" cy="654"/>
              </a:xfrm>
              <a:prstGeom prst="rightArrow">
                <a:avLst>
                  <a:gd name="adj1" fmla="val 50000"/>
                  <a:gd name="adj2" fmla="val 48586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uk-UA" altLang="uk-UA" sz="1800"/>
              </a:p>
            </p:txBody>
          </p:sp>
          <p:sp>
            <p:nvSpPr>
              <p:cNvPr id="3084" name="WordArt 16"/>
              <p:cNvSpPr>
                <a:spLocks noChangeArrowheads="1" noChangeShapeType="1" noTextEdit="1"/>
              </p:cNvSpPr>
              <p:nvPr/>
            </p:nvSpPr>
            <p:spPr bwMode="auto">
              <a:xfrm rot="-2015607">
                <a:off x="3923" y="1616"/>
                <a:ext cx="1000" cy="333"/>
              </a:xfrm>
              <a:prstGeom prst="rect">
                <a:avLst/>
              </a:prstGeom>
            </p:spPr>
            <p:txBody>
              <a:bodyPr wrap="none" fromWordArt="1">
                <a:prstTxWarp prst="textSlantUp">
                  <a:avLst>
                    <a:gd name="adj" fmla="val 55556"/>
                  </a:avLst>
                </a:prstTxWarp>
              </a:bodyPr>
              <a:lstStyle/>
              <a:p>
                <a:pPr algn="ctr"/>
                <a:r>
                  <a:rPr lang="uk-UA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Arial"/>
                    <a:cs typeface="Arial"/>
                  </a:rPr>
                  <a:t>техногенний тиск людини</a:t>
                </a:r>
              </a:p>
            </p:txBody>
          </p:sp>
        </p:grpSp>
      </p:grpSp>
      <p:pic>
        <p:nvPicPr>
          <p:cNvPr id="3080" name="Picture 4" descr="Zabrus_tenebrioides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8785" y="5729288"/>
            <a:ext cx="882649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53398" y="555626"/>
            <a:ext cx="94334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ТРАНСФОРМАЦІЯ АГРОЦЕНОЗІВ</a:t>
            </a:r>
            <a:endParaRPr lang="uk-UA" sz="3600" b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3" name="Рисунок 22" descr="C:\Users\user\Desktop\Horizontal_RGB_294.pn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199" y="46174"/>
            <a:ext cx="2181224" cy="6586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84967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50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243 0.28519 L 0.31892 0.5752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502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16" y="144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149 0.14005 L -0.36441 0.53912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3502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46" y="19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50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50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609600" y="1800226"/>
          <a:ext cx="5384800" cy="412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Диаграмма" r:id="rId3" imgW="6696159" imgH="6534101" progId="MSGraph.Chart.8">
                  <p:embed followColorScheme="full"/>
                </p:oleObj>
              </mc:Choice>
              <mc:Fallback>
                <p:oleObj name="Диаграмма" r:id="rId3" imgW="6696159" imgH="6534101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800226"/>
                        <a:ext cx="5384800" cy="412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6197600" y="1801814"/>
          <a:ext cx="5384800" cy="411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Диаграмма" r:id="rId5" imgW="6705600" imgH="6534101" progId="MSGraph.Chart.8">
                  <p:embed followColorScheme="full"/>
                </p:oleObj>
              </mc:Choice>
              <mc:Fallback>
                <p:oleObj name="Диаграмма" r:id="rId5" imgW="6705600" imgH="6534101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7600" y="1801814"/>
                        <a:ext cx="5384800" cy="4117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2133600" y="1524000"/>
            <a:ext cx="193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uk-UA" altLang="uk-UA" sz="2400">
                <a:solidFill>
                  <a:schemeClr val="tx2"/>
                </a:solidFill>
              </a:rPr>
              <a:t>1990 р.</a:t>
            </a:r>
            <a:endParaRPr lang="ru-RU" altLang="uk-UA" sz="2400">
              <a:solidFill>
                <a:schemeClr val="tx2"/>
              </a:solidFill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7620000" y="1447800"/>
            <a:ext cx="193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uk-UA" altLang="uk-UA" sz="2400" dirty="0" smtClean="0">
                <a:solidFill>
                  <a:schemeClr val="tx2"/>
                </a:solidFill>
              </a:rPr>
              <a:t>2017 </a:t>
            </a:r>
            <a:r>
              <a:rPr lang="uk-UA" altLang="uk-UA" sz="2400" dirty="0">
                <a:solidFill>
                  <a:schemeClr val="tx2"/>
                </a:solidFill>
              </a:rPr>
              <a:t>р.</a:t>
            </a:r>
            <a:endParaRPr lang="ru-RU" altLang="uk-UA" sz="2400" dirty="0">
              <a:solidFill>
                <a:schemeClr val="tx2"/>
              </a:solidFill>
            </a:endParaRPr>
          </a:p>
        </p:txBody>
      </p:sp>
      <p:sp>
        <p:nvSpPr>
          <p:cNvPr id="120839" name="Text Box 7"/>
          <p:cNvSpPr txBox="1">
            <a:spLocks noChangeArrowheads="1"/>
          </p:cNvSpPr>
          <p:nvPr/>
        </p:nvSpPr>
        <p:spPr bwMode="auto">
          <a:xfrm>
            <a:off x="1524000" y="304800"/>
            <a:ext cx="9347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uk-UA" altLang="uk-UA"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СТРУКТУРА ПОСІВНИХ ПЛОЩ УКРАЇНИ</a:t>
            </a:r>
            <a:endParaRPr lang="ru-RU" altLang="uk-UA" sz="28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pic>
        <p:nvPicPr>
          <p:cNvPr id="10" name="Рисунок 9" descr="C:\Users\user\Desktop\Horizontal_RGB_294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199" y="46174"/>
            <a:ext cx="2181224" cy="6586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50276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Text Box 2"/>
          <p:cNvSpPr txBox="1">
            <a:spLocks noChangeArrowheads="1"/>
          </p:cNvSpPr>
          <p:nvPr/>
        </p:nvSpPr>
        <p:spPr bwMode="auto">
          <a:xfrm>
            <a:off x="3348841" y="146912"/>
            <a:ext cx="565265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altLang="uk-UA" sz="3200" b="1" dirty="0"/>
              <a:t>ГРУПИ ПЕСТИЦИДІВ</a:t>
            </a:r>
            <a:endParaRPr lang="ru-RU" altLang="uk-UA" sz="3200" b="1" dirty="0"/>
          </a:p>
        </p:txBody>
      </p:sp>
      <p:graphicFrame>
        <p:nvGraphicFramePr>
          <p:cNvPr id="41575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0529564"/>
              </p:ext>
            </p:extLst>
          </p:nvPr>
        </p:nvGraphicFramePr>
        <p:xfrm>
          <a:off x="1231600" y="704850"/>
          <a:ext cx="9887136" cy="563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Диаграмма" r:id="rId3" imgW="5467249" imgH="3724200" progId="MSGraph.Chart.8">
                  <p:embed followColorScheme="full"/>
                </p:oleObj>
              </mc:Choice>
              <mc:Fallback>
                <p:oleObj name="Диаграмма" r:id="rId3" imgW="5467249" imgH="37242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1600" y="704850"/>
                        <a:ext cx="9887136" cy="563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Рисунок 7" descr="C:\Users\user\Desktop\Horizontal_RGB_294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199" y="46174"/>
            <a:ext cx="2181224" cy="65867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1377538" y="623454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Всього зареєстровано близько 200 діючих речовин</a:t>
            </a:r>
            <a:endParaRPr lang="uk-UA" sz="2400" b="1" dirty="0"/>
          </a:p>
        </p:txBody>
      </p:sp>
    </p:spTree>
    <p:extLst>
      <p:ext uri="{BB962C8B-B14F-4D97-AF65-F5344CB8AC3E}">
        <p14:creationId xmlns:p14="http://schemas.microsoft.com/office/powerpoint/2010/main" val="21865465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5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5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5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157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8789" name="Picture 37" descr="pH_Marker_Lahoma"/>
          <p:cNvPicPr>
            <a:picLocks noChangeAspect="1" noChangeArrowheads="1"/>
          </p:cNvPicPr>
          <p:nvPr/>
        </p:nvPicPr>
        <p:blipFill>
          <a:blip r:embed="rId2">
            <a:lum bright="42000" contrast="-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8754" name="Text Box 2"/>
          <p:cNvSpPr txBox="1">
            <a:spLocks noChangeArrowheads="1"/>
          </p:cNvSpPr>
          <p:nvPr/>
        </p:nvSpPr>
        <p:spPr bwMode="auto">
          <a:xfrm>
            <a:off x="2159563" y="190910"/>
            <a:ext cx="866593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altLang="uk-UA" sz="2400" b="1" dirty="0"/>
              <a:t>ОСНОВНІ КРИТЕРІЇ БІОЛОГІЧНОЇ ТА </a:t>
            </a:r>
            <a:r>
              <a:rPr lang="uk-UA" altLang="uk-UA" sz="2400" b="1" dirty="0" err="1"/>
              <a:t>ЕКОТОКСИКОЛОГІЧНОЇ</a:t>
            </a:r>
            <a:r>
              <a:rPr lang="uk-UA" altLang="uk-UA" sz="2400" b="1" dirty="0"/>
              <a:t> ОЦІНКИ</a:t>
            </a:r>
            <a:r>
              <a:rPr lang="ru-RU" altLang="uk-UA" sz="2400" b="1" dirty="0"/>
              <a:t> </a:t>
            </a:r>
          </a:p>
        </p:txBody>
      </p:sp>
      <p:grpSp>
        <p:nvGrpSpPr>
          <p:cNvPr id="458753" name="Organization Chart 29"/>
          <p:cNvGrpSpPr>
            <a:grpSpLocks/>
          </p:cNvGrpSpPr>
          <p:nvPr/>
        </p:nvGrpSpPr>
        <p:grpSpPr bwMode="auto">
          <a:xfrm>
            <a:off x="406401" y="1447800"/>
            <a:ext cx="11501967" cy="5124450"/>
            <a:chOff x="1152" y="1296"/>
            <a:chExt cx="4539" cy="2698"/>
          </a:xfrm>
        </p:grpSpPr>
        <p:cxnSp>
          <p:nvCxnSpPr>
            <p:cNvPr id="10271" name="_s10271"/>
            <p:cNvCxnSpPr>
              <a:cxnSpLocks noChangeShapeType="1"/>
              <a:stCxn id="458767" idx="1"/>
              <a:endCxn id="458757" idx="2"/>
            </p:cNvCxnSpPr>
            <p:nvPr/>
          </p:nvCxnSpPr>
          <p:spPr bwMode="auto">
            <a:xfrm rot="10800000">
              <a:off x="4100" y="1846"/>
              <a:ext cx="340" cy="2001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72" name="_s10272"/>
            <p:cNvCxnSpPr>
              <a:cxnSpLocks noChangeShapeType="1"/>
              <a:stCxn id="458766" idx="1"/>
              <a:endCxn id="458756" idx="2"/>
            </p:cNvCxnSpPr>
            <p:nvPr/>
          </p:nvCxnSpPr>
          <p:spPr bwMode="auto">
            <a:xfrm rot="10800000">
              <a:off x="1673" y="1938"/>
              <a:ext cx="321" cy="191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73" name="_s10273"/>
            <p:cNvCxnSpPr>
              <a:cxnSpLocks noChangeShapeType="1"/>
              <a:stCxn id="458765" idx="1"/>
              <a:endCxn id="458757" idx="2"/>
            </p:cNvCxnSpPr>
            <p:nvPr/>
          </p:nvCxnSpPr>
          <p:spPr bwMode="auto">
            <a:xfrm rot="10800000">
              <a:off x="4100" y="1846"/>
              <a:ext cx="340" cy="157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74" name="_s10274"/>
            <p:cNvCxnSpPr>
              <a:cxnSpLocks noChangeShapeType="1"/>
              <a:stCxn id="458764" idx="1"/>
              <a:endCxn id="458757" idx="2"/>
            </p:cNvCxnSpPr>
            <p:nvPr/>
          </p:nvCxnSpPr>
          <p:spPr bwMode="auto">
            <a:xfrm rot="10800000">
              <a:off x="4100" y="1846"/>
              <a:ext cx="340" cy="113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75" name="_s10275"/>
            <p:cNvCxnSpPr>
              <a:cxnSpLocks noChangeShapeType="1"/>
              <a:stCxn id="458763" idx="1"/>
              <a:endCxn id="458757" idx="2"/>
            </p:cNvCxnSpPr>
            <p:nvPr/>
          </p:nvCxnSpPr>
          <p:spPr bwMode="auto">
            <a:xfrm rot="10800000">
              <a:off x="4100" y="1846"/>
              <a:ext cx="340" cy="705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76" name="_s10276"/>
            <p:cNvCxnSpPr>
              <a:cxnSpLocks noChangeShapeType="1"/>
              <a:stCxn id="458762" idx="1"/>
              <a:endCxn id="458756" idx="2"/>
            </p:cNvCxnSpPr>
            <p:nvPr/>
          </p:nvCxnSpPr>
          <p:spPr bwMode="auto">
            <a:xfrm rot="10800000">
              <a:off x="1673" y="1938"/>
              <a:ext cx="321" cy="148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77" name="_s10277"/>
            <p:cNvCxnSpPr>
              <a:cxnSpLocks noChangeShapeType="1"/>
              <a:stCxn id="458761" idx="1"/>
              <a:endCxn id="458757" idx="2"/>
            </p:cNvCxnSpPr>
            <p:nvPr/>
          </p:nvCxnSpPr>
          <p:spPr bwMode="auto">
            <a:xfrm rot="10800000">
              <a:off x="4100" y="1846"/>
              <a:ext cx="340" cy="274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78" name="_s10278"/>
            <p:cNvCxnSpPr>
              <a:cxnSpLocks noChangeShapeType="1"/>
              <a:stCxn id="458760" idx="1"/>
              <a:endCxn id="458756" idx="2"/>
            </p:cNvCxnSpPr>
            <p:nvPr/>
          </p:nvCxnSpPr>
          <p:spPr bwMode="auto">
            <a:xfrm rot="10800000">
              <a:off x="1673" y="1938"/>
              <a:ext cx="321" cy="104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79" name="_s10279"/>
            <p:cNvCxnSpPr>
              <a:cxnSpLocks noChangeShapeType="1"/>
              <a:stCxn id="458759" idx="1"/>
              <a:endCxn id="458756" idx="2"/>
            </p:cNvCxnSpPr>
            <p:nvPr/>
          </p:nvCxnSpPr>
          <p:spPr bwMode="auto">
            <a:xfrm rot="10800000">
              <a:off x="1673" y="1938"/>
              <a:ext cx="321" cy="616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80" name="_s10280"/>
            <p:cNvCxnSpPr>
              <a:cxnSpLocks noChangeShapeType="1"/>
            </p:cNvCxnSpPr>
            <p:nvPr/>
          </p:nvCxnSpPr>
          <p:spPr bwMode="auto">
            <a:xfrm rot="10800000">
              <a:off x="1673" y="2018"/>
              <a:ext cx="321" cy="184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81" name="_s10281"/>
            <p:cNvCxnSpPr>
              <a:cxnSpLocks noChangeShapeType="1"/>
              <a:stCxn id="458757" idx="0"/>
              <a:endCxn id="458755" idx="2"/>
            </p:cNvCxnSpPr>
            <p:nvPr/>
          </p:nvCxnSpPr>
          <p:spPr bwMode="auto">
            <a:xfrm rot="5400000" flipH="1">
              <a:off x="3549" y="1105"/>
              <a:ext cx="166" cy="937"/>
            </a:xfrm>
            <a:prstGeom prst="bentConnector3">
              <a:avLst>
                <a:gd name="adj1" fmla="val 3618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82" name="_s10282"/>
            <p:cNvCxnSpPr>
              <a:cxnSpLocks noChangeShapeType="1"/>
              <a:stCxn id="458756" idx="0"/>
              <a:endCxn id="458755" idx="2"/>
            </p:cNvCxnSpPr>
            <p:nvPr/>
          </p:nvCxnSpPr>
          <p:spPr bwMode="auto">
            <a:xfrm rot="16200000">
              <a:off x="2335" y="829"/>
              <a:ext cx="166" cy="1490"/>
            </a:xfrm>
            <a:prstGeom prst="bentConnector3">
              <a:avLst>
                <a:gd name="adj1" fmla="val 3618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58755" name="_s10283"/>
            <p:cNvSpPr>
              <a:spLocks noChangeArrowheads="1"/>
            </p:cNvSpPr>
            <p:nvPr/>
          </p:nvSpPr>
          <p:spPr bwMode="auto">
            <a:xfrm>
              <a:off x="2128" y="1296"/>
              <a:ext cx="2071" cy="195"/>
            </a:xfrm>
            <a:prstGeom prst="roundRect">
              <a:avLst>
                <a:gd name="adj" fmla="val 16667"/>
              </a:avLst>
            </a:prstGeom>
            <a:solidFill>
              <a:srgbClr val="99CCFF">
                <a:alpha val="46001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</a:rPr>
                <a:t>Критерії оцінки</a:t>
              </a:r>
              <a:endParaRPr kumimoji="0" lang="ru-RU" altLang="uk-UA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endParaRPr>
            </a:p>
          </p:txBody>
        </p:sp>
        <p:sp>
          <p:nvSpPr>
            <p:cNvPr id="458756" name="_s10284"/>
            <p:cNvSpPr>
              <a:spLocks noChangeArrowheads="1"/>
            </p:cNvSpPr>
            <p:nvPr/>
          </p:nvSpPr>
          <p:spPr bwMode="auto">
            <a:xfrm>
              <a:off x="1192" y="1657"/>
              <a:ext cx="962" cy="281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</a:rPr>
                <a:t>Біологічні та господарські</a:t>
              </a:r>
              <a:endParaRPr kumimoji="0" lang="ru-RU" altLang="uk-UA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endParaRPr>
            </a:p>
          </p:txBody>
        </p:sp>
        <p:sp>
          <p:nvSpPr>
            <p:cNvPr id="458757" name="_s10285"/>
            <p:cNvSpPr>
              <a:spLocks noChangeArrowheads="1"/>
            </p:cNvSpPr>
            <p:nvPr/>
          </p:nvSpPr>
          <p:spPr bwMode="auto">
            <a:xfrm>
              <a:off x="3477" y="1657"/>
              <a:ext cx="1245" cy="189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</a:rPr>
                <a:t>Екотоксикологічні</a:t>
              </a:r>
              <a:endParaRPr kumimoji="0" lang="ru-RU" altLang="uk-UA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endParaRPr>
            </a:p>
          </p:txBody>
        </p:sp>
        <p:sp>
          <p:nvSpPr>
            <p:cNvPr id="458758" name="_s10286"/>
            <p:cNvSpPr>
              <a:spLocks noChangeArrowheads="1"/>
            </p:cNvSpPr>
            <p:nvPr/>
          </p:nvSpPr>
          <p:spPr bwMode="auto">
            <a:xfrm>
              <a:off x="1994" y="2058"/>
              <a:ext cx="1524" cy="287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</a:rPr>
                <a:t>Технічна та господарська ефективність</a:t>
              </a:r>
              <a:endParaRPr kumimoji="0" lang="ru-RU" altLang="uk-UA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endParaRPr>
            </a:p>
          </p:txBody>
        </p:sp>
        <p:sp>
          <p:nvSpPr>
            <p:cNvPr id="458759" name="_s10287"/>
            <p:cNvSpPr>
              <a:spLocks noChangeArrowheads="1"/>
            </p:cNvSpPr>
            <p:nvPr/>
          </p:nvSpPr>
          <p:spPr bwMode="auto">
            <a:xfrm>
              <a:off x="1994" y="2410"/>
              <a:ext cx="1522" cy="288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</a:rPr>
                <a:t>Спектр дії</a:t>
              </a:r>
              <a:endParaRPr kumimoji="0" lang="ru-RU" altLang="uk-UA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endParaRPr>
            </a:p>
          </p:txBody>
        </p:sp>
        <p:sp>
          <p:nvSpPr>
            <p:cNvPr id="458760" name="_s10288"/>
            <p:cNvSpPr>
              <a:spLocks noChangeArrowheads="1"/>
            </p:cNvSpPr>
            <p:nvPr/>
          </p:nvSpPr>
          <p:spPr bwMode="auto">
            <a:xfrm>
              <a:off x="1994" y="2842"/>
              <a:ext cx="1522" cy="288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</a:rPr>
                <a:t>Селективність</a:t>
              </a:r>
              <a:endParaRPr kumimoji="0" lang="ru-RU" altLang="uk-UA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endParaRPr>
            </a:p>
          </p:txBody>
        </p:sp>
        <p:sp>
          <p:nvSpPr>
            <p:cNvPr id="458761" name="_s10289"/>
            <p:cNvSpPr>
              <a:spLocks noChangeArrowheads="1"/>
            </p:cNvSpPr>
            <p:nvPr/>
          </p:nvSpPr>
          <p:spPr bwMode="auto">
            <a:xfrm>
              <a:off x="4440" y="1976"/>
              <a:ext cx="1122" cy="288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</a:rPr>
                <a:t>Норма витрати</a:t>
              </a:r>
              <a:endParaRPr kumimoji="0" lang="ru-RU" altLang="uk-UA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endParaRPr>
            </a:p>
          </p:txBody>
        </p:sp>
        <p:sp>
          <p:nvSpPr>
            <p:cNvPr id="458762" name="_s10290"/>
            <p:cNvSpPr>
              <a:spLocks noChangeArrowheads="1"/>
            </p:cNvSpPr>
            <p:nvPr/>
          </p:nvSpPr>
          <p:spPr bwMode="auto">
            <a:xfrm>
              <a:off x="1994" y="3274"/>
              <a:ext cx="1522" cy="288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</a:rPr>
                <a:t>Препаративна форма</a:t>
              </a:r>
              <a:endParaRPr kumimoji="0" lang="ru-RU" altLang="uk-UA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endParaRPr>
            </a:p>
          </p:txBody>
        </p:sp>
        <p:sp>
          <p:nvSpPr>
            <p:cNvPr id="458763" name="_s10291"/>
            <p:cNvSpPr>
              <a:spLocks noChangeArrowheads="1"/>
            </p:cNvSpPr>
            <p:nvPr/>
          </p:nvSpPr>
          <p:spPr bwMode="auto">
            <a:xfrm>
              <a:off x="4440" y="2408"/>
              <a:ext cx="1126" cy="287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</a:rPr>
                <a:t>Клас небезпечності</a:t>
              </a:r>
              <a:endParaRPr kumimoji="0" lang="ru-RU" altLang="uk-UA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endParaRPr>
            </a:p>
          </p:txBody>
        </p:sp>
        <p:sp>
          <p:nvSpPr>
            <p:cNvPr id="458764" name="_s10292"/>
            <p:cNvSpPr>
              <a:spLocks noChangeArrowheads="1"/>
            </p:cNvSpPr>
            <p:nvPr/>
          </p:nvSpPr>
          <p:spPr bwMode="auto">
            <a:xfrm>
              <a:off x="4440" y="2840"/>
              <a:ext cx="1125" cy="287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</a:rPr>
                <a:t>Токсичне навантаження</a:t>
              </a:r>
              <a:endParaRPr kumimoji="0" lang="ru-RU" altLang="uk-UA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endParaRPr>
            </a:p>
          </p:txBody>
        </p:sp>
        <p:sp>
          <p:nvSpPr>
            <p:cNvPr id="458765" name="_s10293"/>
            <p:cNvSpPr>
              <a:spLocks noChangeArrowheads="1"/>
            </p:cNvSpPr>
            <p:nvPr/>
          </p:nvSpPr>
          <p:spPr bwMode="auto">
            <a:xfrm>
              <a:off x="4440" y="3272"/>
              <a:ext cx="1125" cy="287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</a:rPr>
                <a:t>Токсична дія на ентомофагів</a:t>
              </a:r>
              <a:endParaRPr kumimoji="0" lang="ru-RU" altLang="uk-UA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endParaRPr>
            </a:p>
          </p:txBody>
        </p:sp>
        <p:sp>
          <p:nvSpPr>
            <p:cNvPr id="458766" name="_s10294"/>
            <p:cNvSpPr>
              <a:spLocks noChangeArrowheads="1"/>
            </p:cNvSpPr>
            <p:nvPr/>
          </p:nvSpPr>
          <p:spPr bwMode="auto">
            <a:xfrm>
              <a:off x="1994" y="3706"/>
              <a:ext cx="1522" cy="288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</a:rPr>
                <a:t>Технологія застосування</a:t>
              </a:r>
              <a:endParaRPr kumimoji="0" lang="ru-RU" altLang="uk-UA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endParaRPr>
            </a:p>
          </p:txBody>
        </p:sp>
        <p:sp>
          <p:nvSpPr>
            <p:cNvPr id="458767" name="_s10295"/>
            <p:cNvSpPr>
              <a:spLocks noChangeArrowheads="1"/>
            </p:cNvSpPr>
            <p:nvPr/>
          </p:nvSpPr>
          <p:spPr bwMode="auto">
            <a:xfrm>
              <a:off x="4440" y="3703"/>
              <a:ext cx="1122" cy="288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8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charset="0"/>
                </a:rPr>
                <a:t>Персистентність</a:t>
              </a:r>
              <a:endParaRPr kumimoji="0" lang="ru-RU" altLang="uk-UA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endParaRPr>
            </a:p>
          </p:txBody>
        </p:sp>
      </p:grpSp>
      <p:pic>
        <p:nvPicPr>
          <p:cNvPr id="33" name="Рисунок 32" descr="C:\Users\user\Desktop\Horizontal_RGB_294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199" y="46174"/>
            <a:ext cx="2181224" cy="6586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840104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98" name="Rectangle 5"/>
          <p:cNvSpPr>
            <a:spLocks noChangeArrowheads="1"/>
          </p:cNvSpPr>
          <p:nvPr/>
        </p:nvSpPr>
        <p:spPr bwMode="auto">
          <a:xfrm>
            <a:off x="0" y="292524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sz="1800" b="0"/>
          </a:p>
        </p:txBody>
      </p:sp>
      <p:sp>
        <p:nvSpPr>
          <p:cNvPr id="67599" name="Rectangle 7"/>
          <p:cNvSpPr>
            <a:spLocks noChangeArrowheads="1"/>
          </p:cNvSpPr>
          <p:nvPr/>
        </p:nvSpPr>
        <p:spPr bwMode="auto">
          <a:xfrm>
            <a:off x="239184" y="6053416"/>
            <a:ext cx="12192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sz="1800" b="0"/>
          </a:p>
        </p:txBody>
      </p:sp>
      <p:sp>
        <p:nvSpPr>
          <p:cNvPr id="67600" name="Rectangle 9"/>
          <p:cNvSpPr>
            <a:spLocks noChangeArrowheads="1"/>
          </p:cNvSpPr>
          <p:nvPr/>
        </p:nvSpPr>
        <p:spPr bwMode="auto">
          <a:xfrm>
            <a:off x="0" y="269664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sz="1800" b="0"/>
          </a:p>
        </p:txBody>
      </p:sp>
      <p:sp>
        <p:nvSpPr>
          <p:cNvPr id="67601" name="Rectangle 11"/>
          <p:cNvSpPr>
            <a:spLocks noChangeArrowheads="1"/>
          </p:cNvSpPr>
          <p:nvPr/>
        </p:nvSpPr>
        <p:spPr bwMode="auto">
          <a:xfrm>
            <a:off x="1208970" y="1"/>
            <a:ext cx="1067082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24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Оцінка</a:t>
            </a:r>
            <a:r>
              <a:rPr lang="ru-RU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ризику</a:t>
            </a:r>
            <a:r>
              <a:rPr lang="ru-RU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застосування</a:t>
            </a:r>
            <a:r>
              <a:rPr lang="ru-RU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пестицидів в </a:t>
            </a:r>
            <a:r>
              <a:rPr lang="uk-UA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агроценозах сільськогосподарських культур </a:t>
            </a:r>
            <a:br>
              <a:rPr lang="uk-UA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sz="24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агроекотоксикологічним</a:t>
            </a:r>
            <a:r>
              <a:rPr lang="ru-RU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індексом</a:t>
            </a:r>
            <a:r>
              <a:rPr lang="ru-RU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Рисунок 20" descr="C:\Users\user\Desktop\Horizontal_RGB_294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199" y="46174"/>
            <a:ext cx="2181224" cy="65867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902" y="1359203"/>
            <a:ext cx="9980612" cy="520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7227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01" name="Rectangle 11"/>
          <p:cNvSpPr>
            <a:spLocks noChangeArrowheads="1"/>
          </p:cNvSpPr>
          <p:nvPr/>
        </p:nvSpPr>
        <p:spPr bwMode="auto">
          <a:xfrm>
            <a:off x="1208970" y="1"/>
            <a:ext cx="1067082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24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Оцінка</a:t>
            </a:r>
            <a:r>
              <a:rPr lang="ru-RU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ризику</a:t>
            </a:r>
            <a:r>
              <a:rPr lang="ru-RU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застосування</a:t>
            </a:r>
            <a:r>
              <a:rPr lang="ru-RU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пестицидів в </a:t>
            </a:r>
            <a:r>
              <a:rPr lang="uk-UA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агроценозах сільськогосподарських культур </a:t>
            </a:r>
            <a:br>
              <a:rPr lang="uk-UA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sz="24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агроекотоксикологічним</a:t>
            </a:r>
            <a:r>
              <a:rPr lang="ru-RU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індексом</a:t>
            </a:r>
            <a:r>
              <a:rPr lang="ru-RU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8" name="Group 3"/>
          <p:cNvGrpSpPr>
            <a:grpSpLocks/>
          </p:cNvGrpSpPr>
          <p:nvPr/>
        </p:nvGrpSpPr>
        <p:grpSpPr bwMode="auto">
          <a:xfrm>
            <a:off x="0" y="0"/>
            <a:ext cx="1261533" cy="903288"/>
            <a:chOff x="384" y="624"/>
            <a:chExt cx="2112" cy="2100"/>
          </a:xfrm>
        </p:grpSpPr>
        <p:sp>
          <p:nvSpPr>
            <p:cNvPr id="19" name="Oval 4"/>
            <p:cNvSpPr>
              <a:spLocks noChangeArrowheads="1"/>
            </p:cNvSpPr>
            <p:nvPr/>
          </p:nvSpPr>
          <p:spPr bwMode="auto">
            <a:xfrm>
              <a:off x="440" y="664"/>
              <a:ext cx="1968" cy="201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k-UA"/>
            </a:p>
          </p:txBody>
        </p:sp>
        <p:pic>
          <p:nvPicPr>
            <p:cNvPr id="20" name="Picture 5" descr="IPP NAANU (emb)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DFDFD"/>
                </a:clrFrom>
                <a:clrTo>
                  <a:srgbClr val="FDFDFD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" y="624"/>
              <a:ext cx="2112" cy="21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" name="Группа 3"/>
          <p:cNvGrpSpPr/>
          <p:nvPr/>
        </p:nvGrpSpPr>
        <p:grpSpPr>
          <a:xfrm>
            <a:off x="0" y="1569519"/>
            <a:ext cx="11879790" cy="4722099"/>
            <a:chOff x="0" y="1569519"/>
            <a:chExt cx="11879790" cy="4722099"/>
          </a:xfrm>
        </p:grpSpPr>
        <p:sp>
          <p:nvSpPr>
            <p:cNvPr id="67598" name="Rectangle 5"/>
            <p:cNvSpPr>
              <a:spLocks noChangeArrowheads="1"/>
            </p:cNvSpPr>
            <p:nvPr/>
          </p:nvSpPr>
          <p:spPr bwMode="auto">
            <a:xfrm>
              <a:off x="0" y="2925247"/>
              <a:ext cx="18473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 sz="1800" b="0"/>
            </a:p>
          </p:txBody>
        </p:sp>
        <p:sp>
          <p:nvSpPr>
            <p:cNvPr id="67600" name="Rectangle 9"/>
            <p:cNvSpPr>
              <a:spLocks noChangeArrowheads="1"/>
            </p:cNvSpPr>
            <p:nvPr/>
          </p:nvSpPr>
          <p:spPr bwMode="auto">
            <a:xfrm>
              <a:off x="0" y="2696647"/>
              <a:ext cx="18473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 sz="1800" b="0"/>
            </a:p>
          </p:txBody>
        </p:sp>
        <p:sp>
          <p:nvSpPr>
            <p:cNvPr id="67595" name="Rectangle 2"/>
            <p:cNvSpPr>
              <a:spLocks noChangeArrowheads="1"/>
            </p:cNvSpPr>
            <p:nvPr/>
          </p:nvSpPr>
          <p:spPr bwMode="auto">
            <a:xfrm>
              <a:off x="503120" y="1592618"/>
              <a:ext cx="4577379" cy="778124"/>
            </a:xfrm>
            <a:prstGeom prst="rect">
              <a:avLst/>
            </a:prstGeom>
            <a:solidFill>
              <a:srgbClr val="DBE791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algn="ctr"/>
              <a:r>
                <a:rPr lang="uk-UA" sz="1800" dirty="0">
                  <a:solidFill>
                    <a:srgbClr val="333300"/>
                  </a:solidFill>
                  <a:latin typeface="Arial" charset="0"/>
                </a:rPr>
                <a:t>Властивості пестицидів</a:t>
              </a:r>
              <a:endParaRPr lang="ru-RU" sz="1800" dirty="0">
                <a:solidFill>
                  <a:srgbClr val="333300"/>
                </a:solidFill>
                <a:latin typeface="Arial" charset="0"/>
              </a:endParaRPr>
            </a:p>
            <a:p>
              <a:pPr algn="ctr"/>
              <a:r>
                <a:rPr lang="en-US" sz="1600" dirty="0">
                  <a:solidFill>
                    <a:srgbClr val="333300"/>
                  </a:solidFill>
                  <a:latin typeface="Times New Roman" pitchFamily="18" charset="0"/>
                </a:rPr>
                <a:t>Q</a:t>
              </a:r>
              <a:r>
                <a:rPr lang="uk-UA" sz="1600" dirty="0">
                  <a:solidFill>
                    <a:srgbClr val="333300"/>
                  </a:solidFill>
                  <a:latin typeface="Times New Roman" pitchFamily="18" charset="0"/>
                </a:rPr>
                <a:t> = (</a:t>
              </a:r>
              <a:r>
                <a:rPr lang="en-US" sz="1600" dirty="0">
                  <a:solidFill>
                    <a:srgbClr val="333300"/>
                  </a:solidFill>
                  <a:latin typeface="Times New Roman" pitchFamily="18" charset="0"/>
                </a:rPr>
                <a:t>C</a:t>
              </a:r>
              <a:r>
                <a:rPr lang="uk-UA" sz="1600" dirty="0">
                  <a:solidFill>
                    <a:srgbClr val="333300"/>
                  </a:solidFill>
                  <a:latin typeface="Times New Roman" pitchFamily="18" charset="0"/>
                </a:rPr>
                <a:t>н</a:t>
              </a:r>
              <a:r>
                <a:rPr lang="uk-UA" sz="1600" baseline="-25000" dirty="0">
                  <a:solidFill>
                    <a:srgbClr val="333300"/>
                  </a:solidFill>
                  <a:latin typeface="Times New Roman" pitchFamily="18" charset="0"/>
                </a:rPr>
                <a:t>1</a:t>
              </a:r>
              <a:r>
                <a:rPr lang="en-US" sz="1600" dirty="0">
                  <a:solidFill>
                    <a:srgbClr val="333300"/>
                  </a:solidFill>
                  <a:latin typeface="Times New Roman" pitchFamily="18" charset="0"/>
                </a:rPr>
                <a:t>m</a:t>
              </a:r>
              <a:r>
                <a:rPr lang="uk-UA" sz="1600" baseline="-25000" dirty="0">
                  <a:solidFill>
                    <a:srgbClr val="333300"/>
                  </a:solidFill>
                  <a:latin typeface="Times New Roman" pitchFamily="18" charset="0"/>
                </a:rPr>
                <a:t>1</a:t>
              </a:r>
              <a:r>
                <a:rPr lang="uk-UA" sz="1600" dirty="0">
                  <a:solidFill>
                    <a:srgbClr val="333300"/>
                  </a:solidFill>
                  <a:latin typeface="Times New Roman" pitchFamily="18" charset="0"/>
                </a:rPr>
                <a:t> + </a:t>
              </a:r>
              <a:r>
                <a:rPr lang="en-US" sz="1600" dirty="0">
                  <a:solidFill>
                    <a:srgbClr val="333300"/>
                  </a:solidFill>
                  <a:latin typeface="Times New Roman" pitchFamily="18" charset="0"/>
                </a:rPr>
                <a:t>C</a:t>
              </a:r>
              <a:r>
                <a:rPr lang="uk-UA" sz="1600" dirty="0">
                  <a:solidFill>
                    <a:srgbClr val="333300"/>
                  </a:solidFill>
                  <a:latin typeface="Times New Roman" pitchFamily="18" charset="0"/>
                </a:rPr>
                <a:t>н</a:t>
              </a:r>
              <a:r>
                <a:rPr lang="uk-UA" sz="1600" baseline="-25000" dirty="0">
                  <a:solidFill>
                    <a:srgbClr val="333300"/>
                  </a:solidFill>
                  <a:latin typeface="Times New Roman" pitchFamily="18" charset="0"/>
                </a:rPr>
                <a:t>2</a:t>
              </a:r>
              <a:r>
                <a:rPr lang="en-US" sz="1600" dirty="0">
                  <a:solidFill>
                    <a:srgbClr val="333300"/>
                  </a:solidFill>
                  <a:latin typeface="Times New Roman" pitchFamily="18" charset="0"/>
                </a:rPr>
                <a:t>m</a:t>
              </a:r>
              <a:r>
                <a:rPr lang="uk-UA" sz="1600" baseline="-25000" dirty="0">
                  <a:solidFill>
                    <a:srgbClr val="333300"/>
                  </a:solidFill>
                  <a:latin typeface="Times New Roman" pitchFamily="18" charset="0"/>
                </a:rPr>
                <a:t>2</a:t>
              </a:r>
              <a:r>
                <a:rPr lang="uk-UA" sz="1600" dirty="0">
                  <a:solidFill>
                    <a:srgbClr val="333300"/>
                  </a:solidFill>
                  <a:latin typeface="Times New Roman" pitchFamily="18" charset="0"/>
                </a:rPr>
                <a:t> +…</a:t>
              </a:r>
              <a:r>
                <a:rPr lang="en-US" sz="1600" dirty="0">
                  <a:solidFill>
                    <a:srgbClr val="333300"/>
                  </a:solidFill>
                  <a:latin typeface="Times New Roman" pitchFamily="18" charset="0"/>
                </a:rPr>
                <a:t>C</a:t>
              </a:r>
              <a:r>
                <a:rPr lang="uk-UA" sz="1600" dirty="0">
                  <a:solidFill>
                    <a:srgbClr val="333300"/>
                  </a:solidFill>
                  <a:latin typeface="Times New Roman" pitchFamily="18" charset="0"/>
                </a:rPr>
                <a:t>н</a:t>
              </a:r>
              <a:r>
                <a:rPr lang="en-US" sz="1600" baseline="-25000" dirty="0" err="1">
                  <a:solidFill>
                    <a:srgbClr val="333300"/>
                  </a:solidFill>
                  <a:latin typeface="Times New Roman" pitchFamily="18" charset="0"/>
                </a:rPr>
                <a:t>n</a:t>
              </a:r>
              <a:r>
                <a:rPr lang="en-US" sz="1600" dirty="0" err="1">
                  <a:solidFill>
                    <a:srgbClr val="333300"/>
                  </a:solidFill>
                  <a:latin typeface="Times New Roman" pitchFamily="18" charset="0"/>
                </a:rPr>
                <a:t>m</a:t>
              </a:r>
              <a:r>
                <a:rPr lang="en-US" sz="1600" baseline="-25000" dirty="0" err="1">
                  <a:solidFill>
                    <a:srgbClr val="333300"/>
                  </a:solidFill>
                  <a:latin typeface="Times New Roman" pitchFamily="18" charset="0"/>
                </a:rPr>
                <a:t>n</a:t>
              </a:r>
              <a:r>
                <a:rPr lang="uk-UA" sz="1600" dirty="0">
                  <a:solidFill>
                    <a:srgbClr val="333300"/>
                  </a:solidFill>
                  <a:latin typeface="Times New Roman" pitchFamily="18" charset="0"/>
                </a:rPr>
                <a:t>) / </a:t>
              </a:r>
              <a:r>
                <a:rPr lang="uk-UA" sz="1600" dirty="0">
                  <a:solidFill>
                    <a:srgbClr val="333300"/>
                  </a:solidFill>
                  <a:latin typeface="Times New Roman" pitchFamily="18" charset="0"/>
                  <a:sym typeface="Symbol" pitchFamily="18" charset="2"/>
                </a:rPr>
                <a:t></a:t>
              </a:r>
              <a:r>
                <a:rPr lang="en-US" sz="1600" dirty="0" err="1">
                  <a:solidFill>
                    <a:srgbClr val="333300"/>
                  </a:solidFill>
                  <a:latin typeface="Times New Roman" pitchFamily="18" charset="0"/>
                  <a:sym typeface="Symbol" pitchFamily="18" charset="2"/>
                </a:rPr>
                <a:t>H</a:t>
              </a:r>
              <a:r>
                <a:rPr lang="en-US" sz="1600" dirty="0" err="1">
                  <a:solidFill>
                    <a:srgbClr val="333300"/>
                  </a:solidFill>
                  <a:latin typeface="Times New Roman" pitchFamily="18" charset="0"/>
                </a:rPr>
                <a:t>c</a:t>
              </a:r>
              <a:r>
                <a:rPr lang="uk-UA" sz="1800" dirty="0" smtClean="0">
                  <a:solidFill>
                    <a:srgbClr val="333300"/>
                  </a:solidFill>
                  <a:latin typeface="Times New Roman" pitchFamily="18" charset="0"/>
                </a:rPr>
                <a:t>;</a:t>
              </a:r>
              <a:endParaRPr lang="uk-UA" sz="1800" dirty="0">
                <a:solidFill>
                  <a:srgbClr val="333300"/>
                </a:solidFill>
                <a:latin typeface="Times New Roman" pitchFamily="18" charset="0"/>
              </a:endParaRPr>
            </a:p>
          </p:txBody>
        </p:sp>
        <p:sp>
          <p:nvSpPr>
            <p:cNvPr id="67596" name="Rectangle 3"/>
            <p:cNvSpPr>
              <a:spLocks noChangeArrowheads="1"/>
            </p:cNvSpPr>
            <p:nvPr/>
          </p:nvSpPr>
          <p:spPr bwMode="auto">
            <a:xfrm>
              <a:off x="5462664" y="1569519"/>
              <a:ext cx="2648890" cy="783595"/>
            </a:xfrm>
            <a:prstGeom prst="rect">
              <a:avLst/>
            </a:prstGeom>
            <a:solidFill>
              <a:srgbClr val="DBE791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uk-UA" sz="1800" dirty="0">
                  <a:solidFill>
                    <a:srgbClr val="333300"/>
                  </a:solidFill>
                  <a:latin typeface="Arial" charset="0"/>
                </a:rPr>
                <a:t>Навантаження</a:t>
              </a:r>
              <a:endParaRPr lang="ru-RU" sz="1800" dirty="0">
                <a:solidFill>
                  <a:srgbClr val="333300"/>
                </a:solidFill>
                <a:latin typeface="Arial" charset="0"/>
              </a:endParaRPr>
            </a:p>
            <a:p>
              <a:pPr algn="ctr"/>
              <a:r>
                <a:rPr lang="uk-UA" sz="1800" dirty="0">
                  <a:solidFill>
                    <a:srgbClr val="333300"/>
                  </a:solidFill>
                  <a:latin typeface="Times New Roman" pitchFamily="18" charset="0"/>
                </a:rPr>
                <a:t>Н, кг/га</a:t>
              </a:r>
            </a:p>
          </p:txBody>
        </p:sp>
        <p:sp>
          <p:nvSpPr>
            <p:cNvPr id="67597" name="Rectangle 4"/>
            <p:cNvSpPr>
              <a:spLocks noChangeArrowheads="1"/>
            </p:cNvSpPr>
            <p:nvPr/>
          </p:nvSpPr>
          <p:spPr bwMode="auto">
            <a:xfrm>
              <a:off x="8771542" y="1569519"/>
              <a:ext cx="3108248" cy="778124"/>
            </a:xfrm>
            <a:prstGeom prst="rect">
              <a:avLst/>
            </a:prstGeom>
            <a:solidFill>
              <a:srgbClr val="DBE791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algn="ctr"/>
              <a:r>
                <a:rPr lang="uk-UA" sz="1800" dirty="0">
                  <a:solidFill>
                    <a:srgbClr val="333300"/>
                  </a:solidFill>
                  <a:latin typeface="Arial" charset="0"/>
                </a:rPr>
                <a:t>Толерантність території</a:t>
              </a:r>
              <a:r>
                <a:rPr lang="uk-UA" sz="1800" b="0" dirty="0">
                  <a:solidFill>
                    <a:srgbClr val="333300"/>
                  </a:solidFill>
                  <a:latin typeface="Times New Roman" pitchFamily="18" charset="0"/>
                </a:rPr>
                <a:t>,</a:t>
              </a:r>
            </a:p>
            <a:p>
              <a:pPr algn="ctr"/>
              <a:r>
                <a:rPr lang="uk-UA" sz="1800" dirty="0" err="1">
                  <a:solidFill>
                    <a:srgbClr val="333300"/>
                  </a:solidFill>
                  <a:latin typeface="Times New Roman" pitchFamily="18" charset="0"/>
                </a:rPr>
                <a:t>Ізон</a:t>
              </a:r>
              <a:endParaRPr lang="uk-UA" sz="1800" dirty="0">
                <a:solidFill>
                  <a:srgbClr val="333300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67590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13600779"/>
                </p:ext>
              </p:extLst>
            </p:nvPr>
          </p:nvGraphicFramePr>
          <p:xfrm>
            <a:off x="6073775" y="2968625"/>
            <a:ext cx="2314575" cy="8667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6" name="Формула" r:id="rId5" imgW="672840" imgH="380880" progId="Equation.3">
                    <p:embed/>
                  </p:oleObj>
                </mc:Choice>
                <mc:Fallback>
                  <p:oleObj name="Формула" r:id="rId5" imgW="672840" imgH="380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73775" y="2968625"/>
                          <a:ext cx="2314575" cy="866775"/>
                        </a:xfrm>
                        <a:prstGeom prst="rect">
                          <a:avLst/>
                        </a:prstGeom>
                        <a:solidFill>
                          <a:srgbClr val="FFFF99"/>
                        </a:solidFill>
                        <a:ln w="9525">
                          <a:solidFill>
                            <a:srgbClr val="3366FF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7592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44631622"/>
                </p:ext>
              </p:extLst>
            </p:nvPr>
          </p:nvGraphicFramePr>
          <p:xfrm>
            <a:off x="5143500" y="4400550"/>
            <a:ext cx="4056063" cy="1466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7" name="Формула" r:id="rId7" imgW="1269720" imgH="469800" progId="Equation.3">
                    <p:embed/>
                  </p:oleObj>
                </mc:Choice>
                <mc:Fallback>
                  <p:oleObj name="Формула" r:id="rId7" imgW="1269720" imgH="469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43500" y="4400550"/>
                          <a:ext cx="4056063" cy="1466850"/>
                        </a:xfrm>
                        <a:prstGeom prst="rect">
                          <a:avLst/>
                        </a:prstGeom>
                        <a:solidFill>
                          <a:srgbClr val="FFFF99"/>
                        </a:solidFill>
                        <a:ln w="9525">
                          <a:solidFill>
                            <a:srgbClr val="3366FF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7603" name="Line 14"/>
            <p:cNvSpPr>
              <a:spLocks noChangeShapeType="1"/>
            </p:cNvSpPr>
            <p:nvPr/>
          </p:nvSpPr>
          <p:spPr bwMode="auto">
            <a:xfrm>
              <a:off x="4060606" y="2353541"/>
              <a:ext cx="1699822" cy="10704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7604" name="Line 15"/>
            <p:cNvSpPr>
              <a:spLocks noChangeShapeType="1"/>
            </p:cNvSpPr>
            <p:nvPr/>
          </p:nvSpPr>
          <p:spPr bwMode="auto">
            <a:xfrm>
              <a:off x="7034156" y="2210070"/>
              <a:ext cx="0" cy="67083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7605" name="Line 16"/>
            <p:cNvSpPr>
              <a:spLocks noChangeShapeType="1"/>
            </p:cNvSpPr>
            <p:nvPr/>
          </p:nvSpPr>
          <p:spPr bwMode="auto">
            <a:xfrm flipH="1">
              <a:off x="8447963" y="2353541"/>
              <a:ext cx="1949243" cy="107047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7606" name="Line 17"/>
            <p:cNvSpPr>
              <a:spLocks noChangeShapeType="1"/>
            </p:cNvSpPr>
            <p:nvPr/>
          </p:nvSpPr>
          <p:spPr bwMode="auto">
            <a:xfrm>
              <a:off x="7062289" y="3920601"/>
              <a:ext cx="0" cy="5198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" name="Rectangle 2"/>
            <p:cNvSpPr>
              <a:spLocks noChangeArrowheads="1"/>
            </p:cNvSpPr>
            <p:nvPr/>
          </p:nvSpPr>
          <p:spPr bwMode="auto">
            <a:xfrm>
              <a:off x="503120" y="3231437"/>
              <a:ext cx="3715326" cy="778124"/>
            </a:xfrm>
            <a:prstGeom prst="rect">
              <a:avLst/>
            </a:prstGeom>
            <a:solidFill>
              <a:srgbClr val="DBE791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algn="ctr"/>
              <a:r>
                <a:rPr lang="uk-UA" sz="1800" dirty="0" smtClean="0">
                  <a:solidFill>
                    <a:srgbClr val="333300"/>
                  </a:solidFill>
                  <a:latin typeface="Arial" charset="0"/>
                </a:rPr>
                <a:t>Інтегральний ступінь небезпеки</a:t>
              </a:r>
              <a:endParaRPr lang="ru-RU" sz="1800" dirty="0">
                <a:solidFill>
                  <a:srgbClr val="333300"/>
                </a:solidFill>
                <a:latin typeface="Arial" charset="0"/>
              </a:endParaRPr>
            </a:p>
            <a:p>
              <a:pPr algn="ctr"/>
              <a:r>
                <a:rPr lang="en-US" sz="1800" dirty="0" smtClean="0">
                  <a:solidFill>
                    <a:srgbClr val="333300"/>
                  </a:solidFill>
                  <a:latin typeface="Times New Roman" pitchFamily="18" charset="0"/>
                </a:rPr>
                <a:t>C</a:t>
              </a:r>
              <a:r>
                <a:rPr lang="uk-UA" sz="1800" dirty="0">
                  <a:solidFill>
                    <a:srgbClr val="333300"/>
                  </a:solidFill>
                  <a:latin typeface="Times New Roman" pitchFamily="18" charset="0"/>
                </a:rPr>
                <a:t>н = (Ка + </a:t>
              </a:r>
              <a:r>
                <a:rPr lang="uk-UA" sz="1800" dirty="0" err="1">
                  <a:solidFill>
                    <a:srgbClr val="333300"/>
                  </a:solidFill>
                  <a:latin typeface="Times New Roman" pitchFamily="18" charset="0"/>
                </a:rPr>
                <a:t>Кб</a:t>
              </a:r>
              <a:r>
                <a:rPr lang="uk-UA" sz="1800" dirty="0">
                  <a:solidFill>
                    <a:srgbClr val="333300"/>
                  </a:solidFill>
                  <a:latin typeface="Times New Roman" pitchFamily="18" charset="0"/>
                </a:rPr>
                <a:t>) – 1</a:t>
              </a:r>
            </a:p>
          </p:txBody>
        </p:sp>
        <p:sp>
          <p:nvSpPr>
            <p:cNvPr id="22" name="Line 14"/>
            <p:cNvSpPr>
              <a:spLocks noChangeShapeType="1"/>
            </p:cNvSpPr>
            <p:nvPr/>
          </p:nvSpPr>
          <p:spPr bwMode="auto">
            <a:xfrm flipH="1" flipV="1">
              <a:off x="2397207" y="2353540"/>
              <a:ext cx="0" cy="8778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Rectangle 2"/>
            <p:cNvSpPr>
              <a:spLocks noChangeArrowheads="1"/>
            </p:cNvSpPr>
            <p:nvPr/>
          </p:nvSpPr>
          <p:spPr bwMode="auto">
            <a:xfrm>
              <a:off x="304481" y="5180012"/>
              <a:ext cx="1957020" cy="1111606"/>
            </a:xfrm>
            <a:prstGeom prst="rect">
              <a:avLst/>
            </a:prstGeom>
            <a:solidFill>
              <a:srgbClr val="DBE791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algn="ctr"/>
              <a:r>
                <a:rPr lang="uk-UA" sz="1800" dirty="0" err="1" smtClean="0">
                  <a:solidFill>
                    <a:srgbClr val="333300"/>
                  </a:solidFill>
                  <a:latin typeface="Arial" charset="0"/>
                </a:rPr>
                <a:t>Токсиколого-гігієнічні</a:t>
              </a:r>
              <a:r>
                <a:rPr lang="uk-UA" sz="1800" dirty="0" smtClean="0">
                  <a:solidFill>
                    <a:srgbClr val="333300"/>
                  </a:solidFill>
                  <a:latin typeface="Arial" charset="0"/>
                </a:rPr>
                <a:t> характеристики</a:t>
              </a:r>
              <a:endParaRPr lang="uk-UA" sz="1800" dirty="0">
                <a:solidFill>
                  <a:srgbClr val="333300"/>
                </a:solidFill>
                <a:latin typeface="Times New Roman" pitchFamily="18" charset="0"/>
              </a:endParaRPr>
            </a:p>
          </p:txBody>
        </p:sp>
        <p:sp>
          <p:nvSpPr>
            <p:cNvPr id="25" name="Rectangle 2"/>
            <p:cNvSpPr>
              <a:spLocks noChangeArrowheads="1"/>
            </p:cNvSpPr>
            <p:nvPr/>
          </p:nvSpPr>
          <p:spPr bwMode="auto">
            <a:xfrm>
              <a:off x="2455550" y="5155563"/>
              <a:ext cx="1957020" cy="1111606"/>
            </a:xfrm>
            <a:prstGeom prst="rect">
              <a:avLst/>
            </a:prstGeom>
            <a:solidFill>
              <a:srgbClr val="DBE791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algn="ctr"/>
              <a:r>
                <a:rPr lang="uk-UA" sz="1800" dirty="0" err="1" smtClean="0">
                  <a:solidFill>
                    <a:srgbClr val="333300"/>
                  </a:solidFill>
                  <a:latin typeface="Arial" charset="0"/>
                </a:rPr>
                <a:t>Екотоксико-</a:t>
              </a:r>
              <a:endParaRPr lang="uk-UA" sz="1800" dirty="0" smtClean="0">
                <a:solidFill>
                  <a:srgbClr val="333300"/>
                </a:solidFill>
                <a:latin typeface="Arial" charset="0"/>
              </a:endParaRPr>
            </a:p>
            <a:p>
              <a:pPr algn="ctr"/>
              <a:r>
                <a:rPr lang="uk-UA" sz="1800" dirty="0" smtClean="0">
                  <a:solidFill>
                    <a:srgbClr val="333300"/>
                  </a:solidFill>
                  <a:latin typeface="Arial" charset="0"/>
                </a:rPr>
                <a:t>логічні характеристики</a:t>
              </a:r>
              <a:endParaRPr lang="uk-UA" sz="1800" dirty="0">
                <a:solidFill>
                  <a:srgbClr val="333300"/>
                </a:solidFill>
                <a:latin typeface="Times New Roman" pitchFamily="18" charset="0"/>
              </a:endParaRPr>
            </a:p>
          </p:txBody>
        </p:sp>
        <p:sp>
          <p:nvSpPr>
            <p:cNvPr id="26" name="Line 14"/>
            <p:cNvSpPr>
              <a:spLocks noChangeShapeType="1"/>
            </p:cNvSpPr>
            <p:nvPr/>
          </p:nvSpPr>
          <p:spPr bwMode="auto">
            <a:xfrm flipV="1">
              <a:off x="1282992" y="4009561"/>
              <a:ext cx="883526" cy="114600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" name="Line 14"/>
            <p:cNvSpPr>
              <a:spLocks noChangeShapeType="1"/>
            </p:cNvSpPr>
            <p:nvPr/>
          </p:nvSpPr>
          <p:spPr bwMode="auto">
            <a:xfrm flipH="1" flipV="1">
              <a:off x="2791809" y="4009561"/>
              <a:ext cx="626062" cy="114600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4136298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2Ізон_ГТК_1998(1)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3" t="8872" r="2556" b="30039"/>
          <a:stretch/>
        </p:blipFill>
        <p:spPr bwMode="auto">
          <a:xfrm>
            <a:off x="292899" y="1019638"/>
            <a:ext cx="11521280" cy="557771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1439664" y="289351"/>
            <a:ext cx="105526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/>
              <a:t>Ґрунтово-кліматичне та </a:t>
            </a:r>
            <a:r>
              <a:rPr lang="uk-UA" sz="2400" b="1" dirty="0" err="1"/>
              <a:t>агроекотоксикологічне</a:t>
            </a:r>
            <a:r>
              <a:rPr lang="uk-UA" sz="2400" b="1" dirty="0"/>
              <a:t> районування території України  за здатністю до самоочищення за період </a:t>
            </a:r>
            <a:r>
              <a:rPr lang="uk-UA" sz="2400" b="1" dirty="0" smtClean="0"/>
              <a:t>1968-1988 рр</a:t>
            </a:r>
            <a:r>
              <a:rPr lang="uk-UA" sz="2400" b="1" dirty="0"/>
              <a:t>.</a:t>
            </a:r>
          </a:p>
        </p:txBody>
      </p:sp>
      <p:pic>
        <p:nvPicPr>
          <p:cNvPr id="7" name="Рисунок 6" descr="2Ізон_ГТК_1998(1)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3" t="65515" r="74969"/>
          <a:stretch/>
        </p:blipFill>
        <p:spPr bwMode="auto">
          <a:xfrm>
            <a:off x="719404" y="4551978"/>
            <a:ext cx="2456873" cy="20113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 descr="C:\Users\user\Desktop\Horizontal_RGB_294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199" y="46174"/>
            <a:ext cx="2181224" cy="65867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9583387" y="5391397"/>
            <a:ext cx="24089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На карті цифрами вказано значення </a:t>
            </a:r>
            <a:r>
              <a:rPr lang="uk-UA" dirty="0" err="1" smtClean="0"/>
              <a:t>ГТК</a:t>
            </a:r>
            <a:r>
              <a:rPr lang="uk-UA" dirty="0" smtClean="0"/>
              <a:t> вегетаційного періоду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310062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2Ізон_ГТК_2010(1)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1" t="8944" r="3125" b="30121"/>
          <a:stretch/>
        </p:blipFill>
        <p:spPr bwMode="auto">
          <a:xfrm>
            <a:off x="226835" y="1019638"/>
            <a:ext cx="11574828" cy="557771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1571313" y="210752"/>
            <a:ext cx="105526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/>
              <a:t>Ґрунтово-кліматичне та </a:t>
            </a:r>
            <a:r>
              <a:rPr lang="uk-UA" sz="2400" b="1" dirty="0" err="1"/>
              <a:t>агроекотоксикологічне</a:t>
            </a:r>
            <a:r>
              <a:rPr lang="uk-UA" sz="2400" b="1" dirty="0"/>
              <a:t> районування території України  за здатністю до самоочищення за період </a:t>
            </a:r>
            <a:r>
              <a:rPr lang="uk-UA" sz="2400" b="1" dirty="0" smtClean="0"/>
              <a:t>1989-2010 рр</a:t>
            </a:r>
            <a:r>
              <a:rPr lang="uk-UA" sz="2400" b="1" dirty="0"/>
              <a:t>.</a:t>
            </a:r>
          </a:p>
        </p:txBody>
      </p:sp>
      <p:pic>
        <p:nvPicPr>
          <p:cNvPr id="8" name="Рисунок 7" descr="2Ізон_ГТК_2010(1)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1" t="64475" r="75094"/>
          <a:stretch/>
        </p:blipFill>
        <p:spPr bwMode="auto">
          <a:xfrm>
            <a:off x="611546" y="4585925"/>
            <a:ext cx="2491124" cy="2011429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 descr="C:\Users\user\Desktop\Horizontal_RGB_294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199" y="46174"/>
            <a:ext cx="2181224" cy="658676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/>
          <p:cNvSpPr txBox="1"/>
          <p:nvPr/>
        </p:nvSpPr>
        <p:spPr>
          <a:xfrm>
            <a:off x="9583387" y="5391397"/>
            <a:ext cx="24089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На карті цифрами вказано значення </a:t>
            </a:r>
            <a:r>
              <a:rPr lang="uk-UA" dirty="0" err="1" smtClean="0"/>
              <a:t>ГТК</a:t>
            </a:r>
            <a:r>
              <a:rPr lang="uk-UA" dirty="0" smtClean="0"/>
              <a:t> вегетаційного періоду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59202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1014</Words>
  <Application>Microsoft Office PowerPoint</Application>
  <PresentationFormat>Широкоэкранный</PresentationFormat>
  <Paragraphs>212</Paragraphs>
  <Slides>18</Slides>
  <Notes>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28" baseType="lpstr">
      <vt:lpstr>Arial</vt:lpstr>
      <vt:lpstr>Arial Cyr</vt:lpstr>
      <vt:lpstr>Calibri</vt:lpstr>
      <vt:lpstr>Calibri Light</vt:lpstr>
      <vt:lpstr>Georgia</vt:lpstr>
      <vt:lpstr>Symbol</vt:lpstr>
      <vt:lpstr>Times New Roman</vt:lpstr>
      <vt:lpstr>Тема Office</vt:lpstr>
      <vt:lpstr>Диаграмма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nsc issar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25</cp:revision>
  <cp:lastPrinted>2018-04-16T07:14:37Z</cp:lastPrinted>
  <dcterms:created xsi:type="dcterms:W3CDTF">2018-04-10T12:20:52Z</dcterms:created>
  <dcterms:modified xsi:type="dcterms:W3CDTF">2018-04-16T09:31:19Z</dcterms:modified>
</cp:coreProperties>
</file>