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66" r:id="rId2"/>
    <p:sldId id="260" r:id="rId3"/>
    <p:sldId id="261" r:id="rId4"/>
    <p:sldId id="262" r:id="rId5"/>
    <p:sldId id="271" r:id="rId6"/>
    <p:sldId id="268" r:id="rId7"/>
    <p:sldId id="269" r:id="rId8"/>
    <p:sldId id="270" r:id="rId9"/>
    <p:sldId id="274" r:id="rId10"/>
    <p:sldId id="273" r:id="rId11"/>
    <p:sldId id="275" r:id="rId12"/>
    <p:sldId id="276" r:id="rId13"/>
    <p:sldId id="277" r:id="rId14"/>
    <p:sldId id="279" r:id="rId15"/>
    <p:sldId id="278" r:id="rId16"/>
    <p:sldId id="281" r:id="rId17"/>
    <p:sldId id="258" r:id="rId18"/>
    <p:sldId id="280" r:id="rId19"/>
    <p:sldId id="282" r:id="rId20"/>
  </p:sldIdLst>
  <p:sldSz cx="12192000" cy="6858000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895-2.2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895-2.2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895-2.2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ysClr val="window" lastClr="FFFFFF">
            <a:lumMod val="85000"/>
            <a:alpha val="43000"/>
          </a:sysClr>
        </a:solidFill>
      </c:spPr>
    </c:floor>
    <c:sideWall>
      <c:thickness val="0"/>
      <c:spPr>
        <a:solidFill>
          <a:sysClr val="window" lastClr="FFFFFF">
            <a:lumMod val="85000"/>
            <a:alpha val="67000"/>
          </a:sysClr>
        </a:solidFill>
      </c:spPr>
    </c:sideWall>
    <c:backWall>
      <c:thickness val="0"/>
      <c:spPr>
        <a:solidFill>
          <a:sysClr val="window" lastClr="FFFFFF">
            <a:lumMod val="85000"/>
            <a:alpha val="67000"/>
          </a:sys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Сума ізомерів ГХЦГ</c:v>
          </c:tx>
          <c:spPr>
            <a:solidFill>
              <a:srgbClr val="0070C0"/>
            </a:solidFill>
          </c:spPr>
          <c:invertIfNegative val="0"/>
          <c:val>
            <c:numRef>
              <c:f>Лист1!$D$8:$D$12</c:f>
              <c:numCache>
                <c:formatCode>General</c:formatCode>
                <c:ptCount val="5"/>
                <c:pt idx="0">
                  <c:v>292.37</c:v>
                </c:pt>
                <c:pt idx="1">
                  <c:v>334.46999999999969</c:v>
                </c:pt>
                <c:pt idx="2">
                  <c:v>816.29000000000053</c:v>
                </c:pt>
                <c:pt idx="3">
                  <c:v>3811.62</c:v>
                </c:pt>
                <c:pt idx="4">
                  <c:v>1965.97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6-4957-B5ED-B18900DA060E}"/>
            </c:ext>
          </c:extLst>
        </c:ser>
        <c:ser>
          <c:idx val="1"/>
          <c:order val="1"/>
          <c:tx>
            <c:v>Сума ДДТ та метаболітів</c:v>
          </c:tx>
          <c:spPr>
            <a:solidFill>
              <a:schemeClr val="accent4">
                <a:lumMod val="75000"/>
              </a:schemeClr>
            </a:solidFill>
          </c:spPr>
          <c:invertIfNegative val="0"/>
          <c:val>
            <c:numRef>
              <c:f>Лист1!$E$8:$E$12</c:f>
              <c:numCache>
                <c:formatCode>General</c:formatCode>
                <c:ptCount val="5"/>
                <c:pt idx="0">
                  <c:v>3280.6</c:v>
                </c:pt>
                <c:pt idx="1">
                  <c:v>8986.6</c:v>
                </c:pt>
                <c:pt idx="2">
                  <c:v>8638.7000000000007</c:v>
                </c:pt>
                <c:pt idx="3">
                  <c:v>3190.7</c:v>
                </c:pt>
                <c:pt idx="4">
                  <c:v>5852.9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E6-4957-B5ED-B18900DA060E}"/>
            </c:ext>
          </c:extLst>
        </c:ser>
        <c:ser>
          <c:idx val="2"/>
          <c:order val="2"/>
          <c:tx>
            <c:v>Сума ХОП</c:v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val>
            <c:numRef>
              <c:f>Лист1!$F$8:$F$12</c:f>
              <c:numCache>
                <c:formatCode>General</c:formatCode>
                <c:ptCount val="5"/>
                <c:pt idx="0">
                  <c:v>3575.9700000000012</c:v>
                </c:pt>
                <c:pt idx="1">
                  <c:v>9321.07</c:v>
                </c:pt>
                <c:pt idx="2">
                  <c:v>9454.99</c:v>
                </c:pt>
                <c:pt idx="3">
                  <c:v>7002.3200000000024</c:v>
                </c:pt>
                <c:pt idx="4">
                  <c:v>7818.87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E6-4957-B5ED-B18900DA0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797376"/>
        <c:axId val="69799296"/>
        <c:axId val="0"/>
      </c:bar3DChart>
      <c:catAx>
        <c:axId val="69797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ru-RU" sz="1200">
                    <a:latin typeface="Times New Roman" pitchFamily="18" charset="0"/>
                    <a:cs typeface="Times New Roman" pitchFamily="18" charset="0"/>
                  </a:rPr>
                  <a:t>Точки відбору проб грунту</a:t>
                </a:r>
              </a:p>
            </c:rich>
          </c:tx>
          <c:overlay val="0"/>
        </c:title>
        <c:majorTickMark val="out"/>
        <c:minorTickMark val="none"/>
        <c:tickLblPos val="nextTo"/>
        <c:crossAx val="69799296"/>
        <c:crosses val="autoZero"/>
        <c:auto val="1"/>
        <c:lblAlgn val="ctr"/>
        <c:lblOffset val="100"/>
        <c:noMultiLvlLbl val="0"/>
      </c:catAx>
      <c:valAx>
        <c:axId val="69799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ru-RU" sz="1200" baseline="0">
                    <a:latin typeface="Times New Roman" pitchFamily="18" charset="0"/>
                  </a:rPr>
                  <a:t>Вміст пестицидів, мкг/кг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uk-UA"/>
          </a:p>
        </c:txPr>
        <c:crossAx val="697973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ysClr val="window" lastClr="FFFFFF">
            <a:lumMod val="85000"/>
            <a:alpha val="43000"/>
          </a:sysClr>
        </a:solidFill>
      </c:spPr>
    </c:floor>
    <c:sideWall>
      <c:thickness val="0"/>
      <c:spPr>
        <a:solidFill>
          <a:sysClr val="window" lastClr="FFFFFF">
            <a:lumMod val="85000"/>
            <a:alpha val="67000"/>
          </a:sysClr>
        </a:solidFill>
      </c:spPr>
    </c:sideWall>
    <c:backWall>
      <c:thickness val="0"/>
      <c:spPr>
        <a:solidFill>
          <a:sysClr val="window" lastClr="FFFFFF">
            <a:lumMod val="85000"/>
            <a:alpha val="67000"/>
          </a:sysClr>
        </a:solidFill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rgbClr val="BB49B3"/>
            </a:solidFill>
          </c:spPr>
          <c:invertIfNegative val="0"/>
          <c:val>
            <c:numRef>
              <c:f>Лист1!$D$50:$D$53</c:f>
              <c:numCache>
                <c:formatCode>#,##0.00</c:formatCode>
                <c:ptCount val="4"/>
                <c:pt idx="0">
                  <c:v>142</c:v>
                </c:pt>
                <c:pt idx="1">
                  <c:v>735</c:v>
                </c:pt>
                <c:pt idx="2">
                  <c:v>288</c:v>
                </c:pt>
                <c:pt idx="3">
                  <c:v>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F-4805-8B4E-3FECDFB8B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844992"/>
        <c:axId val="69846912"/>
        <c:axId val="0"/>
      </c:bar3DChart>
      <c:catAx>
        <c:axId val="69844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ru-RU" sz="1200" baseline="0">
                    <a:latin typeface="Times New Roman" pitchFamily="18" charset="0"/>
                  </a:rPr>
                  <a:t>Точки відбору проб грунту</a:t>
                </a:r>
              </a:p>
            </c:rich>
          </c:tx>
          <c:overlay val="0"/>
        </c:title>
        <c:majorTickMark val="out"/>
        <c:minorTickMark val="none"/>
        <c:tickLblPos val="nextTo"/>
        <c:crossAx val="69846912"/>
        <c:crosses val="autoZero"/>
        <c:auto val="1"/>
        <c:lblAlgn val="ctr"/>
        <c:lblOffset val="100"/>
        <c:noMultiLvlLbl val="0"/>
      </c:catAx>
      <c:valAx>
        <c:axId val="69846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ru-RU" sz="1200" b="1" i="0" u="none" strike="noStrike" baseline="0">
                    <a:latin typeface="Times New Roman" pitchFamily="18" charset="0"/>
                  </a:rPr>
                  <a:t>Кратність ГДК</a:t>
                </a:r>
                <a:endParaRPr lang="ru-RU" sz="1200" baseline="0">
                  <a:latin typeface="Times New Roman" pitchFamily="18" charset="0"/>
                </a:endParaRP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uk-UA"/>
          </a:p>
        </c:txPr>
        <c:crossAx val="69844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bg1">
              <a:lumMod val="85000"/>
            </a:schemeClr>
          </a:solidFill>
        </a:ln>
      </c:spPr>
    </c:sideWall>
    <c:backWall>
      <c:thickness val="0"/>
      <c:spPr>
        <a:ln>
          <a:solidFill>
            <a:schemeClr val="bg1">
              <a:lumMod val="85000"/>
            </a:schemeClr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Пропазин</c:v>
          </c:tx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Лист1!$E$67:$H$67</c:f>
              <c:numCache>
                <c:formatCode>General</c:formatCode>
                <c:ptCount val="4"/>
                <c:pt idx="0">
                  <c:v>100.8</c:v>
                </c:pt>
                <c:pt idx="1">
                  <c:v>51.7</c:v>
                </c:pt>
                <c:pt idx="2">
                  <c:v>25.2</c:v>
                </c:pt>
                <c:pt idx="3">
                  <c:v>79.7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88-4DD1-9209-CC68934544C5}"/>
            </c:ext>
          </c:extLst>
        </c:ser>
        <c:ser>
          <c:idx val="1"/>
          <c:order val="1"/>
          <c:tx>
            <c:v>Атразин</c:v>
          </c:tx>
          <c:spPr>
            <a:solidFill>
              <a:srgbClr val="FF9966"/>
            </a:solidFill>
          </c:spPr>
          <c:invertIfNegative val="0"/>
          <c:val>
            <c:numRef>
              <c:f>Лист1!$E$68:$H$68</c:f>
              <c:numCache>
                <c:formatCode>General</c:formatCode>
                <c:ptCount val="4"/>
                <c:pt idx="0">
                  <c:v>0</c:v>
                </c:pt>
                <c:pt idx="1">
                  <c:v>131.69999999999999</c:v>
                </c:pt>
                <c:pt idx="2">
                  <c:v>87.3</c:v>
                </c:pt>
                <c:pt idx="3">
                  <c:v>116.1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88-4DD1-9209-CC68934544C5}"/>
            </c:ext>
          </c:extLst>
        </c:ser>
        <c:ser>
          <c:idx val="2"/>
          <c:order val="2"/>
          <c:tx>
            <c:v>Симазин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val>
            <c:numRef>
              <c:f>Лист1!$E$69:$H$69</c:f>
              <c:numCache>
                <c:formatCode>General</c:formatCode>
                <c:ptCount val="4"/>
                <c:pt idx="0">
                  <c:v>28.5</c:v>
                </c:pt>
                <c:pt idx="1">
                  <c:v>36.300000000000004</c:v>
                </c:pt>
                <c:pt idx="2">
                  <c:v>12.1</c:v>
                </c:pt>
                <c:pt idx="3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88-4DD1-9209-CC68934544C5}"/>
            </c:ext>
          </c:extLst>
        </c:ser>
        <c:ser>
          <c:idx val="3"/>
          <c:order val="3"/>
          <c:tx>
            <c:v>Прометрин</c:v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val>
            <c:numRef>
              <c:f>Лист1!$E$70:$H$70</c:f>
              <c:numCache>
                <c:formatCode>General</c:formatCode>
                <c:ptCount val="4"/>
                <c:pt idx="0">
                  <c:v>83.7</c:v>
                </c:pt>
                <c:pt idx="1">
                  <c:v>1.6</c:v>
                </c:pt>
                <c:pt idx="2">
                  <c:v>0.97000000000000064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88-4DD1-9209-CC6893454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906816"/>
        <c:axId val="69908736"/>
        <c:axId val="0"/>
      </c:bar3DChart>
      <c:catAx>
        <c:axId val="6990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ru-RU" sz="1200" baseline="0">
                    <a:latin typeface="Times New Roman" pitchFamily="18" charset="0"/>
                  </a:rPr>
                  <a:t>Шар грунту, см</a:t>
                </a:r>
              </a:p>
            </c:rich>
          </c:tx>
          <c:overlay val="0"/>
        </c:title>
        <c:majorTickMark val="out"/>
        <c:minorTickMark val="none"/>
        <c:tickLblPos val="nextTo"/>
        <c:crossAx val="69908736"/>
        <c:crosses val="autoZero"/>
        <c:auto val="1"/>
        <c:lblAlgn val="ctr"/>
        <c:lblOffset val="100"/>
        <c:noMultiLvlLbl val="0"/>
      </c:catAx>
      <c:valAx>
        <c:axId val="69908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r>
                  <a:rPr lang="ru-RU" sz="1200" baseline="0">
                    <a:latin typeface="Times New Roman" pitchFamily="18" charset="0"/>
                  </a:rPr>
                  <a:t>Кратність ГДК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uk-UA"/>
          </a:p>
        </c:txPr>
        <c:crossAx val="699068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C2319-F851-4E6C-BE7B-9A7FF89B006B}" type="datetimeFigureOut">
              <a:rPr lang="ru-RU" smtClean="0"/>
              <a:t>16.04.2018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46E70-6291-4D97-A535-E759EB4B0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2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99E3-5B86-41CD-8B10-0A26E0227A68}" type="datetime1">
              <a:rPr lang="uk-UA" smtClean="0"/>
              <a:t>16.04.2018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382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80B9-5587-4A8B-8060-9C1C91414673}" type="datetime1">
              <a:rPr lang="uk-UA" smtClean="0"/>
              <a:t>16.04.2018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172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E5EE-C862-456D-AEA6-18C242FF5353}" type="datetime1">
              <a:rPr lang="uk-UA" smtClean="0"/>
              <a:t>16.04.2018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8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860D7-C09C-4BA0-8227-262F97A373FC}" type="datetime1">
              <a:rPr lang="uk-UA" smtClean="0"/>
              <a:t>16.04.2018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06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0116-AE44-4C10-9DEE-441C37A548EF}" type="datetime1">
              <a:rPr lang="uk-UA" smtClean="0"/>
              <a:t>16.04.2018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07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5746-ED45-4D1F-9A77-0DC157F2F043}" type="datetime1">
              <a:rPr lang="uk-UA" smtClean="0"/>
              <a:t>16.04.2018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011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4F8A-C94F-4AB0-AF01-C2C02265BAFB}" type="datetime1">
              <a:rPr lang="uk-UA" smtClean="0"/>
              <a:t>16.04.2018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96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45BC-EBA3-4A32-8CE1-BC7F982305C9}" type="datetime1">
              <a:rPr lang="uk-UA" smtClean="0"/>
              <a:t>16.04.2018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54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346A-F593-4496-ACA8-169B3299965A}" type="datetime1">
              <a:rPr lang="uk-UA" smtClean="0"/>
              <a:t>16.04.2018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280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ED89-0DDF-4BB6-8EC4-8F2BA458BC89}" type="datetime1">
              <a:rPr lang="uk-UA" smtClean="0"/>
              <a:t>16.04.2018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47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423B-2302-4C8D-8C6A-565C1791A918}" type="datetime1">
              <a:rPr lang="uk-UA" smtClean="0"/>
              <a:t>16.04.2018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60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  <a:alpha val="30000"/>
              </a:schemeClr>
            </a:gs>
            <a:gs pos="41000">
              <a:schemeClr val="accent1">
                <a:lumMod val="20000"/>
                <a:lumOff val="80000"/>
              </a:schemeClr>
            </a:gs>
            <a:gs pos="54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02C52-5FCD-4B37-B2B5-B84EB67155D0}" type="datetime1">
              <a:rPr lang="uk-UA" smtClean="0"/>
              <a:t>16.04.2018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B2180-1DF8-4E36-9399-BB49841EEE0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420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779614" y="2343687"/>
            <a:ext cx="9310101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uk-UA" altLang="uk-UA" b="1" dirty="0" smtClean="0"/>
              <a:t> Міжнародний форум «Здоровий ґрунт – здорова нація»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uk-UA" altLang="uk-UA" b="1" dirty="0" smtClean="0"/>
              <a:t>Науково-практичний семінар </a:t>
            </a:r>
            <a:r>
              <a:rPr lang="uk-UA" altLang="uk-UA" b="1" dirty="0" smtClean="0"/>
              <a:t>«Скажемо «ні» забрудненню ґрунтів»</a:t>
            </a:r>
            <a:endParaRPr lang="ru-RU" altLang="uk-UA" b="1" dirty="0"/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 flipV="1">
            <a:off x="1774825" y="2321762"/>
            <a:ext cx="8469312" cy="18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uk-UA" altLang="uk-UA" dirty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967248" y="3393961"/>
            <a:ext cx="10000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uk-UA" sz="2200" b="1" dirty="0" smtClean="0">
                <a:solidFill>
                  <a:srgbClr val="2A1500"/>
                </a:solidFill>
              </a:rPr>
              <a:t>                                                     </a:t>
            </a:r>
            <a:endParaRPr lang="ru-RU" altLang="uk-UA" sz="2200" b="1" dirty="0" smtClean="0">
              <a:solidFill>
                <a:srgbClr val="2A1500"/>
              </a:solidFill>
            </a:endParaRPr>
          </a:p>
          <a:p>
            <a:pPr algn="ctr"/>
            <a:r>
              <a:rPr lang="ru-RU" sz="2200" b="1" dirty="0" smtClean="0"/>
              <a:t>П</a:t>
            </a:r>
            <a:r>
              <a:rPr lang="uk-UA" sz="2200" b="1" dirty="0" err="1" smtClean="0"/>
              <a:t>роблеми</a:t>
            </a:r>
            <a:r>
              <a:rPr lang="uk-UA" sz="2200" b="1" dirty="0" smtClean="0"/>
              <a:t> поліпшення екологічного стану ґрунтів, забруднених пестицидами</a:t>
            </a:r>
            <a:endParaRPr lang="ru-RU" altLang="uk-UA" sz="2200" b="1" dirty="0" smtClean="0">
              <a:solidFill>
                <a:srgbClr val="2A1500"/>
              </a:solidFill>
            </a:endParaRP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2536000" y="5373689"/>
            <a:ext cx="71898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uk-UA" b="1" dirty="0" err="1">
                <a:solidFill>
                  <a:srgbClr val="267426"/>
                </a:solidFill>
              </a:rPr>
              <a:t>Анатолій</a:t>
            </a:r>
            <a:r>
              <a:rPr lang="ru-RU" altLang="uk-UA" b="1" dirty="0">
                <a:solidFill>
                  <a:srgbClr val="267426"/>
                </a:solidFill>
              </a:rPr>
              <a:t> Юрченко</a:t>
            </a:r>
            <a:r>
              <a:rPr lang="uk-UA" altLang="uk-UA" b="1" dirty="0" smtClean="0">
                <a:solidFill>
                  <a:srgbClr val="267426"/>
                </a:solidFill>
              </a:rPr>
              <a:t>, з</a:t>
            </a:r>
            <a:r>
              <a:rPr lang="ru-RU" altLang="uk-UA" b="1" dirty="0" err="1" smtClean="0">
                <a:solidFill>
                  <a:srgbClr val="267426"/>
                </a:solidFill>
              </a:rPr>
              <a:t>авідувач</a:t>
            </a:r>
            <a:r>
              <a:rPr lang="ru-RU" altLang="uk-UA" b="1" dirty="0" smtClean="0">
                <a:solidFill>
                  <a:srgbClr val="267426"/>
                </a:solidFill>
              </a:rPr>
              <a:t> </a:t>
            </a:r>
            <a:r>
              <a:rPr lang="ru-RU" altLang="uk-UA" b="1" dirty="0" err="1">
                <a:solidFill>
                  <a:srgbClr val="267426"/>
                </a:solidFill>
              </a:rPr>
              <a:t>лабораторії</a:t>
            </a:r>
            <a:r>
              <a:rPr lang="ru-RU" altLang="uk-UA" b="1" dirty="0">
                <a:solidFill>
                  <a:srgbClr val="267426"/>
                </a:solidFill>
              </a:rPr>
              <a:t> </a:t>
            </a:r>
            <a:r>
              <a:rPr lang="ru-RU" altLang="uk-UA" b="1" dirty="0" err="1">
                <a:solidFill>
                  <a:srgbClr val="267426"/>
                </a:solidFill>
              </a:rPr>
              <a:t>природоохоронних</a:t>
            </a:r>
            <a:r>
              <a:rPr lang="ru-RU" altLang="uk-UA" b="1" dirty="0">
                <a:solidFill>
                  <a:srgbClr val="267426"/>
                </a:solidFill>
              </a:rPr>
              <a:t> </a:t>
            </a:r>
            <a:r>
              <a:rPr lang="ru-RU" altLang="uk-UA" b="1" dirty="0" err="1">
                <a:solidFill>
                  <a:srgbClr val="267426"/>
                </a:solidFill>
              </a:rPr>
              <a:t>заходів</a:t>
            </a:r>
            <a:r>
              <a:rPr lang="ru-RU" altLang="uk-UA" b="1" dirty="0">
                <a:solidFill>
                  <a:srgbClr val="267426"/>
                </a:solidFill>
              </a:rPr>
              <a:t> </a:t>
            </a:r>
            <a:endParaRPr lang="ru-RU" altLang="uk-UA" b="1" dirty="0" smtClean="0">
              <a:solidFill>
                <a:srgbClr val="267426"/>
              </a:solidFill>
            </a:endParaRPr>
          </a:p>
          <a:p>
            <a:pPr algn="ctr"/>
            <a:r>
              <a:rPr lang="ru-RU" altLang="uk-UA" b="1" dirty="0" smtClean="0">
                <a:solidFill>
                  <a:srgbClr val="267426"/>
                </a:solidFill>
              </a:rPr>
              <a:t>в </a:t>
            </a:r>
            <a:r>
              <a:rPr lang="ru-RU" altLang="uk-UA" b="1" dirty="0" err="1">
                <a:solidFill>
                  <a:srgbClr val="267426"/>
                </a:solidFill>
              </a:rPr>
              <a:t>агропромисловому</a:t>
            </a:r>
            <a:r>
              <a:rPr lang="ru-RU" altLang="uk-UA" b="1" dirty="0">
                <a:solidFill>
                  <a:srgbClr val="267426"/>
                </a:solidFill>
              </a:rPr>
              <a:t> </a:t>
            </a:r>
            <a:r>
              <a:rPr lang="ru-RU" altLang="uk-UA" b="1" dirty="0" smtClean="0">
                <a:solidFill>
                  <a:srgbClr val="267426"/>
                </a:solidFill>
              </a:rPr>
              <a:t>та </a:t>
            </a:r>
            <a:r>
              <a:rPr lang="ru-RU" altLang="uk-UA" b="1" dirty="0" err="1">
                <a:solidFill>
                  <a:srgbClr val="267426"/>
                </a:solidFill>
              </a:rPr>
              <a:t>паливно-енергетичному</a:t>
            </a:r>
            <a:r>
              <a:rPr lang="ru-RU" altLang="uk-UA" b="1" dirty="0">
                <a:solidFill>
                  <a:srgbClr val="267426"/>
                </a:solidFill>
              </a:rPr>
              <a:t> комплексах </a:t>
            </a:r>
            <a:endParaRPr lang="ru-RU" altLang="uk-UA" b="1" dirty="0" smtClean="0">
              <a:solidFill>
                <a:srgbClr val="267426"/>
              </a:solidFill>
            </a:endParaRPr>
          </a:p>
          <a:p>
            <a:pPr algn="ctr"/>
            <a:r>
              <a:rPr lang="ru-RU" altLang="uk-UA" b="1" dirty="0" smtClean="0">
                <a:solidFill>
                  <a:srgbClr val="267426"/>
                </a:solidFill>
              </a:rPr>
              <a:t>УКРНДІЕП </a:t>
            </a:r>
            <a:r>
              <a:rPr lang="ru-RU" altLang="uk-UA" b="1" dirty="0" err="1">
                <a:solidFill>
                  <a:srgbClr val="267426"/>
                </a:solidFill>
              </a:rPr>
              <a:t>Мінприроди</a:t>
            </a:r>
            <a:r>
              <a:rPr lang="ru-RU" altLang="uk-UA" b="1" dirty="0">
                <a:solidFill>
                  <a:srgbClr val="267426"/>
                </a:solidFill>
              </a:rPr>
              <a:t> </a:t>
            </a:r>
            <a:r>
              <a:rPr lang="ru-RU" altLang="uk-UA" b="1" dirty="0" err="1">
                <a:solidFill>
                  <a:srgbClr val="267426"/>
                </a:solidFill>
              </a:rPr>
              <a:t>України</a:t>
            </a:r>
            <a:endParaRPr lang="ru-RU" altLang="uk-UA" b="1" dirty="0">
              <a:solidFill>
                <a:srgbClr val="267426"/>
              </a:solidFill>
            </a:endParaRP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2063750" y="188913"/>
            <a:ext cx="8064500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 b="1" dirty="0" smtClean="0">
                <a:solidFill>
                  <a:srgbClr val="267426"/>
                </a:solidFill>
              </a:rPr>
              <a:t>Український науково-дослідний інститут екологічних проблем</a:t>
            </a:r>
          </a:p>
          <a:p>
            <a:pPr algn="ctr">
              <a:spcBef>
                <a:spcPct val="50000"/>
              </a:spcBef>
            </a:pPr>
            <a:r>
              <a:rPr lang="uk-UA" altLang="uk-UA" b="1" dirty="0" smtClean="0">
                <a:solidFill>
                  <a:srgbClr val="267426"/>
                </a:solidFill>
              </a:rPr>
              <a:t>Міністерство екології та природних ресурсів України</a:t>
            </a:r>
            <a:endParaRPr lang="ru-RU" altLang="uk-UA" b="1" dirty="0">
              <a:solidFill>
                <a:srgbClr val="267426"/>
              </a:solidFill>
            </a:endParaRPr>
          </a:p>
        </p:txBody>
      </p:sp>
      <p:pic>
        <p:nvPicPr>
          <p:cNvPr id="123915" name="Рисунок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8150" r="7741" b="22594"/>
          <a:stretch>
            <a:fillRect/>
          </a:stretch>
        </p:blipFill>
        <p:spPr bwMode="auto">
          <a:xfrm>
            <a:off x="1049360" y="1278127"/>
            <a:ext cx="2224089" cy="68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6" name="Picture 2" descr="Описание: C:\Users\Pavel\AppData\Local\Temp\EURASIANSO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42" y="1250742"/>
            <a:ext cx="928666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8" name="Picture 14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38" y="1245614"/>
            <a:ext cx="695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user\Desktop\Horizontal_RGB_29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41" y="1336176"/>
            <a:ext cx="2950651" cy="78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567" y="1309459"/>
            <a:ext cx="864297" cy="654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228" y="1094162"/>
            <a:ext cx="7010789" cy="404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24892" y="1071546"/>
            <a:ext cx="26432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П1-П8 -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закладки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пробних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        площадок: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П1 - 50 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огорожі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складу (поле);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П2 - 35 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складу;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П3 -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під’їзд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до складу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пестицидів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П4 - грунт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траншеї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(0-100 см);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П5 - 0,5 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пестицидів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П6 - 1 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майданчика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контейнерами;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П7 - 0,5 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майданчика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контейнерами;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П8 - 35 м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пестицидів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(добрив).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3727" y="201394"/>
            <a:ext cx="8929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об’єктів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колишнього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пестицидів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Партизани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закладки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пробних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площадок  для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відбору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зразків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грунту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52530" y="5286388"/>
            <a:ext cx="7429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1 -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майданчик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контейнерів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пестицидами; 2 - склад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пестицидів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3 - склад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добрив; 4 - склад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пестицидів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(добрив); 5 -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існуючий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комбікормовий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завод; 6 -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під’їздна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колія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складів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7 -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залізниця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8 - траншея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b="1" smtClean="0">
                <a:solidFill>
                  <a:schemeClr val="tx1"/>
                </a:solidFill>
              </a:rPr>
              <a:t>10</a:t>
            </a:fld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0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43000" y="785795"/>
          <a:ext cx="9906000" cy="56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81158" y="304364"/>
            <a:ext cx="947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Забруднення ґрунтів (0-20 см) навколо складу зберігання пестицидів (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Партизани)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b="1" smtClean="0">
                <a:solidFill>
                  <a:schemeClr val="tx1"/>
                </a:solidFill>
              </a:rPr>
              <a:t>11</a:t>
            </a:fld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555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43000" y="857232"/>
          <a:ext cx="99060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81158" y="285729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Кратність перевищення ГДК 2,4-Д в ґрунті навколо складу зберігання пестицидів </a:t>
            </a:r>
          </a:p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Партизани)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b="1" smtClean="0">
                <a:solidFill>
                  <a:schemeClr val="tx1"/>
                </a:solidFill>
              </a:rPr>
              <a:t>12</a:t>
            </a:fld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50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143000" y="714356"/>
          <a:ext cx="9906000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09720" y="58144"/>
            <a:ext cx="9001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Кратність перевищення ГДК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триазинових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пестицидів в шарі ґрунту 0-50 см між складом та майданчиком з контейнерами (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 Партизани, точка відбору проб П6)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b="1" smtClean="0">
                <a:solidFill>
                  <a:schemeClr val="tx1"/>
                </a:solidFill>
              </a:rPr>
              <a:t>13</a:t>
            </a:fld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user\Desktop\Horizontal_RGB_29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03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" y="694944"/>
            <a:ext cx="9942576" cy="546811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z="1400" smtClean="0">
                <a:solidFill>
                  <a:schemeClr val="tx1"/>
                </a:solidFill>
              </a:rPr>
              <a:t>14</a:t>
            </a:fld>
            <a:endParaRPr lang="uk-UA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esktop\Horizontal_RGB_29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27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2" y="393192"/>
            <a:ext cx="10003536" cy="607161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z="1400" smtClean="0">
                <a:solidFill>
                  <a:schemeClr val="tx1"/>
                </a:solidFill>
              </a:rPr>
              <a:t>15</a:t>
            </a:fld>
            <a:endParaRPr lang="uk-UA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esktop\Horizontal_RGB_29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09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z="1400" smtClean="0">
                <a:solidFill>
                  <a:schemeClr val="tx1"/>
                </a:solidFill>
              </a:rPr>
              <a:t>16</a:t>
            </a:fld>
            <a:endParaRPr lang="uk-UA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57"/>
          <a:stretch/>
        </p:blipFill>
        <p:spPr>
          <a:xfrm>
            <a:off x="3998421" y="207818"/>
            <a:ext cx="4272743" cy="64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3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702889"/>
              </p:ext>
            </p:extLst>
          </p:nvPr>
        </p:nvGraphicFramePr>
        <p:xfrm>
          <a:off x="408955" y="503374"/>
          <a:ext cx="11308911" cy="5816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orelDRAW" r:id="rId3" imgW="3886943" imgH="1998270" progId="CorelDRAW.Graphic.13">
                  <p:embed/>
                </p:oleObj>
              </mc:Choice>
              <mc:Fallback>
                <p:oleObj name="CorelDRAW" r:id="rId3" imgW="3886943" imgH="1998270" progId="CorelDRAW.Graphic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8955" y="503374"/>
                        <a:ext cx="11308911" cy="5816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" y="-2"/>
            <a:ext cx="24267260" cy="5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 descr="C:\Users\user\Desktop\Horizontal_RGB_29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-994598" y="2927823"/>
            <a:ext cx="18623122" cy="5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51012" y="375512"/>
            <a:ext cx="9045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spc="-30" dirty="0">
                <a:latin typeface="Times New Roman" panose="02020603050405020304" pitchFamily="18" charset="0"/>
                <a:ea typeface="Calibri" panose="020F0502020204030204" pitchFamily="34" charset="0"/>
              </a:rPr>
              <a:t>Схема процесу </a:t>
            </a:r>
            <a:r>
              <a:rPr lang="uk-UA" sz="2400" b="1" spc="-3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фіторемедіації</a:t>
            </a:r>
            <a:r>
              <a:rPr lang="uk-UA" sz="2400" b="1" spc="-30" dirty="0">
                <a:latin typeface="Times New Roman" panose="02020603050405020304" pitchFamily="18" charset="0"/>
                <a:ea typeface="Calibri" panose="020F0502020204030204" pitchFamily="34" charset="0"/>
              </a:rPr>
              <a:t> ґрунтів, забруднених </a:t>
            </a:r>
            <a:r>
              <a:rPr lang="uk-UA" sz="2400" b="1" spc="-3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пестицидами</a:t>
            </a:r>
            <a:endParaRPr lang="ru-RU" sz="2400" b="1" dirty="0"/>
          </a:p>
        </p:txBody>
      </p:sp>
      <p:sp>
        <p:nvSpPr>
          <p:cNvPr id="9" name="Полилиния 8"/>
          <p:cNvSpPr/>
          <p:nvPr/>
        </p:nvSpPr>
        <p:spPr>
          <a:xfrm>
            <a:off x="6550660" y="2005330"/>
            <a:ext cx="103505" cy="132715"/>
          </a:xfrm>
          <a:custGeom>
            <a:avLst/>
            <a:gdLst>
              <a:gd name="connsiteX0" fmla="*/ 30414 w 104086"/>
              <a:gd name="connsiteY0" fmla="*/ 3108 h 133118"/>
              <a:gd name="connsiteX1" fmla="*/ 4412 w 104086"/>
              <a:gd name="connsiteY1" fmla="*/ 7442 h 133118"/>
              <a:gd name="connsiteX2" fmla="*/ 78 w 104086"/>
              <a:gd name="connsiteY2" fmla="*/ 20443 h 133118"/>
              <a:gd name="connsiteX3" fmla="*/ 26080 w 104086"/>
              <a:gd name="connsiteY3" fmla="*/ 89781 h 133118"/>
              <a:gd name="connsiteX4" fmla="*/ 34747 w 104086"/>
              <a:gd name="connsiteY4" fmla="*/ 102782 h 133118"/>
              <a:gd name="connsiteX5" fmla="*/ 43415 w 104086"/>
              <a:gd name="connsiteY5" fmla="*/ 111450 h 133118"/>
              <a:gd name="connsiteX6" fmla="*/ 52082 w 104086"/>
              <a:gd name="connsiteY6" fmla="*/ 124451 h 133118"/>
              <a:gd name="connsiteX7" fmla="*/ 78084 w 104086"/>
              <a:gd name="connsiteY7" fmla="*/ 133118 h 133118"/>
              <a:gd name="connsiteX8" fmla="*/ 91085 w 104086"/>
              <a:gd name="connsiteY8" fmla="*/ 128784 h 133118"/>
              <a:gd name="connsiteX9" fmla="*/ 95418 w 104086"/>
              <a:gd name="connsiteY9" fmla="*/ 115783 h 133118"/>
              <a:gd name="connsiteX10" fmla="*/ 104086 w 104086"/>
              <a:gd name="connsiteY10" fmla="*/ 107116 h 133118"/>
              <a:gd name="connsiteX11" fmla="*/ 99752 w 104086"/>
              <a:gd name="connsiteY11" fmla="*/ 89781 h 133118"/>
              <a:gd name="connsiteX12" fmla="*/ 82417 w 104086"/>
              <a:gd name="connsiteY12" fmla="*/ 68113 h 133118"/>
              <a:gd name="connsiteX13" fmla="*/ 73750 w 104086"/>
              <a:gd name="connsiteY13" fmla="*/ 42111 h 133118"/>
              <a:gd name="connsiteX14" fmla="*/ 69416 w 104086"/>
              <a:gd name="connsiteY14" fmla="*/ 11776 h 133118"/>
              <a:gd name="connsiteX15" fmla="*/ 60749 w 104086"/>
              <a:gd name="connsiteY15" fmla="*/ 3108 h 133118"/>
              <a:gd name="connsiteX16" fmla="*/ 30414 w 104086"/>
              <a:gd name="connsiteY16" fmla="*/ 3108 h 133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4086" h="133118">
                <a:moveTo>
                  <a:pt x="30414" y="3108"/>
                </a:moveTo>
                <a:cubicBezTo>
                  <a:pt x="21025" y="3830"/>
                  <a:pt x="12041" y="3082"/>
                  <a:pt x="4412" y="7442"/>
                </a:cubicBezTo>
                <a:cubicBezTo>
                  <a:pt x="446" y="9708"/>
                  <a:pt x="-272" y="15888"/>
                  <a:pt x="78" y="20443"/>
                </a:cubicBezTo>
                <a:cubicBezTo>
                  <a:pt x="3337" y="62819"/>
                  <a:pt x="5842" y="59424"/>
                  <a:pt x="26080" y="89781"/>
                </a:cubicBezTo>
                <a:lnTo>
                  <a:pt x="34747" y="102782"/>
                </a:lnTo>
                <a:cubicBezTo>
                  <a:pt x="37014" y="106182"/>
                  <a:pt x="40862" y="108259"/>
                  <a:pt x="43415" y="111450"/>
                </a:cubicBezTo>
                <a:cubicBezTo>
                  <a:pt x="46669" y="115517"/>
                  <a:pt x="47665" y="121691"/>
                  <a:pt x="52082" y="124451"/>
                </a:cubicBezTo>
                <a:cubicBezTo>
                  <a:pt x="59829" y="129293"/>
                  <a:pt x="78084" y="133118"/>
                  <a:pt x="78084" y="133118"/>
                </a:cubicBezTo>
                <a:cubicBezTo>
                  <a:pt x="82418" y="131673"/>
                  <a:pt x="87855" y="132014"/>
                  <a:pt x="91085" y="128784"/>
                </a:cubicBezTo>
                <a:cubicBezTo>
                  <a:pt x="94315" y="125554"/>
                  <a:pt x="93068" y="119700"/>
                  <a:pt x="95418" y="115783"/>
                </a:cubicBezTo>
                <a:cubicBezTo>
                  <a:pt x="97520" y="112279"/>
                  <a:pt x="101197" y="110005"/>
                  <a:pt x="104086" y="107116"/>
                </a:cubicBezTo>
                <a:cubicBezTo>
                  <a:pt x="102641" y="101338"/>
                  <a:pt x="102098" y="95256"/>
                  <a:pt x="99752" y="89781"/>
                </a:cubicBezTo>
                <a:cubicBezTo>
                  <a:pt x="95651" y="80212"/>
                  <a:pt x="89408" y="75103"/>
                  <a:pt x="82417" y="68113"/>
                </a:cubicBezTo>
                <a:cubicBezTo>
                  <a:pt x="79528" y="59446"/>
                  <a:pt x="75042" y="51155"/>
                  <a:pt x="73750" y="42111"/>
                </a:cubicBezTo>
                <a:cubicBezTo>
                  <a:pt x="72305" y="31999"/>
                  <a:pt x="72646" y="21466"/>
                  <a:pt x="69416" y="11776"/>
                </a:cubicBezTo>
                <a:cubicBezTo>
                  <a:pt x="68124" y="7900"/>
                  <a:pt x="64253" y="5210"/>
                  <a:pt x="60749" y="3108"/>
                </a:cubicBezTo>
                <a:cubicBezTo>
                  <a:pt x="49721" y="-3509"/>
                  <a:pt x="39803" y="2386"/>
                  <a:pt x="30414" y="3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оле 147"/>
          <p:cNvSpPr txBox="1">
            <a:spLocks noChangeArrowheads="1"/>
          </p:cNvSpPr>
          <p:nvPr/>
        </p:nvSpPr>
        <p:spPr bwMode="auto">
          <a:xfrm>
            <a:off x="5391150" y="1766888"/>
            <a:ext cx="23918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z="1400" smtClean="0">
                <a:solidFill>
                  <a:schemeClr val="tx1"/>
                </a:solidFill>
              </a:rPr>
              <a:t>17</a:t>
            </a:fld>
            <a:endParaRPr lang="uk-U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  <a:alpha val="30000"/>
              </a:schemeClr>
            </a:gs>
            <a:gs pos="34000">
              <a:schemeClr val="bg1"/>
            </a:gs>
            <a:gs pos="71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b="1" smtClean="0">
                <a:solidFill>
                  <a:schemeClr val="tx1"/>
                </a:solidFill>
              </a:rPr>
              <a:t>18</a:t>
            </a:fld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33" name="Рисунок 32" descr="C:\Users\user\Desktop\Horizontal_RGB_29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528449"/>
            <a:ext cx="3953789" cy="59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14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7371" y="2543695"/>
            <a:ext cx="88364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Дякую</a:t>
            </a:r>
            <a:r>
              <a:rPr lang="ru-RU" sz="8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8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за </a:t>
            </a:r>
            <a:r>
              <a:rPr lang="ru-RU" sz="80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увагу</a:t>
            </a:r>
            <a:r>
              <a:rPr lang="ru-RU" sz="80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!</a:t>
            </a:r>
            <a:endParaRPr lang="ru-RU" sz="80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00A92-0537-488C-96E9-AB9834E6BE4B}" type="slidenum">
              <a:rPr lang="ru-RU" sz="2000"/>
              <a:t>19</a:t>
            </a:fld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05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  <a:alpha val="30000"/>
              </a:schemeClr>
            </a:gs>
            <a:gs pos="21000">
              <a:schemeClr val="bg1"/>
            </a:gs>
            <a:gs pos="54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4704" y="-24"/>
            <a:ext cx="9669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Розташування місць накопичення непридатних і заборонених до використання хімічних засобів захисту рослин в Херсонській області (станом на 10.02.09р.)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684705" y="706693"/>
            <a:ext cx="8936138" cy="5794142"/>
            <a:chOff x="500034" y="706692"/>
            <a:chExt cx="8248743" cy="5794142"/>
          </a:xfrm>
        </p:grpSpPr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500034" y="706692"/>
            <a:ext cx="8248743" cy="57941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r:id="rId3" imgW="10972800" imgH="6829200" progId="">
                    <p:embed/>
                  </p:oleObj>
                </mc:Choice>
                <mc:Fallback>
                  <p:oleObj r:id="rId3" imgW="10972800" imgH="6829200" progId="">
                    <p:embed/>
                    <p:pic>
                      <p:nvPicPr>
                        <p:cNvPr id="1433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34" y="706692"/>
                          <a:ext cx="8248743" cy="57941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BBE0E3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1285851" y="1285860"/>
              <a:ext cx="157163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200" b="1" dirty="0" err="1">
                  <a:latin typeface="Times New Roman" pitchFamily="18" charset="0"/>
                  <a:cs typeface="Times New Roman" pitchFamily="18" charset="0"/>
                </a:rPr>
                <a:t>Умовні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latin typeface="Times New Roman" pitchFamily="18" charset="0"/>
                  <a:cs typeface="Times New Roman" pitchFamily="18" charset="0"/>
                </a:rPr>
                <a:t>позначення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42975" y="1611143"/>
              <a:ext cx="2286016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-  </a:t>
              </a:r>
              <a:r>
                <a:rPr lang="ru-RU" sz="1000" dirty="0" err="1">
                  <a:latin typeface="Times New Roman" pitchFamily="18" charset="0"/>
                  <a:cs typeface="Times New Roman" pitchFamily="18" charset="0"/>
                </a:rPr>
                <a:t>склади</a:t>
              </a:r>
              <a:r>
                <a:rPr lang="ru-RU" sz="1000" dirty="0">
                  <a:latin typeface="Times New Roman" pitchFamily="18" charset="0"/>
                  <a:cs typeface="Times New Roman" pitchFamily="18" charset="0"/>
                </a:rPr>
                <a:t> с</a:t>
              </a:r>
              <a:r>
                <a:rPr lang="uk-UA" sz="1000" dirty="0" err="1">
                  <a:latin typeface="Times New Roman" pitchFamily="18" charset="0"/>
                  <a:cs typeface="Times New Roman" pitchFamily="18" charset="0"/>
                </a:rPr>
                <a:t>ільгосппідприємств</a:t>
              </a:r>
              <a:r>
                <a:rPr lang="uk-UA" sz="1000" dirty="0">
                  <a:latin typeface="Times New Roman" pitchFamily="18" charset="0"/>
                  <a:cs typeface="Times New Roman" pitchFamily="18" charset="0"/>
                </a:rPr>
                <a:t> області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1538" y="1928802"/>
              <a:ext cx="185738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000" dirty="0">
                  <a:latin typeface="Times New Roman" pitchFamily="18" charset="0"/>
                  <a:cs typeface="Times New Roman" pitchFamily="18" charset="0"/>
                </a:rPr>
                <a:t>-   суміші дустів ДДТ та ГХЦГ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1538" y="2214554"/>
              <a:ext cx="100013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000" dirty="0">
                  <a:latin typeface="Times New Roman" pitchFamily="18" charset="0"/>
                  <a:cs typeface="Times New Roman" pitchFamily="18" charset="0"/>
                </a:rPr>
                <a:t>-   контейнери</a:t>
              </a:r>
              <a:endParaRPr lang="ru-R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Рисунок 9" descr="C:\Users\user\Desktop\Horizontal_RGB_29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z="1400" smtClean="0">
                <a:solidFill>
                  <a:schemeClr val="tx1"/>
                </a:solidFill>
              </a:rPr>
              <a:t>2</a:t>
            </a:fld>
            <a:endParaRPr lang="uk-U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025" y="132080"/>
            <a:ext cx="9251950" cy="6593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51737" y="313151"/>
            <a:ext cx="688931" cy="313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C:\Users\user\Desktop\Horizontal_RGB_29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z="1400" smtClean="0">
                <a:solidFill>
                  <a:schemeClr val="tx1"/>
                </a:solidFill>
              </a:rPr>
              <a:t>3</a:t>
            </a:fld>
            <a:endParaRPr lang="uk-U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47" y="0"/>
            <a:ext cx="9636105" cy="6858000"/>
          </a:xfrm>
          <a:prstGeom prst="rect">
            <a:avLst/>
          </a:prstGeom>
        </p:spPr>
      </p:pic>
      <p:pic>
        <p:nvPicPr>
          <p:cNvPr id="4" name="Рисунок 3" descr="C:\Users\user\Desktop\Horizontal_RGB_29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z="1400" smtClean="0">
                <a:solidFill>
                  <a:schemeClr val="tx1"/>
                </a:solidFill>
              </a:rPr>
              <a:t>4</a:t>
            </a:fld>
            <a:endParaRPr lang="uk-U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8" y="941416"/>
            <a:ext cx="7600603" cy="570045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z="1400" smtClean="0">
                <a:solidFill>
                  <a:schemeClr val="tx1"/>
                </a:solidFill>
              </a:rPr>
              <a:t>5</a:t>
            </a:fld>
            <a:endParaRPr lang="uk-UA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:\Users\user\Desktop\Horizontal_RGB_29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76625" y="375512"/>
            <a:ext cx="881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Склад с. </a:t>
            </a:r>
            <a:r>
              <a:rPr lang="ru-RU" b="1" dirty="0" err="1" smtClean="0"/>
              <a:t>Новодмитрівка</a:t>
            </a:r>
            <a:r>
              <a:rPr lang="ru-RU" b="1" dirty="0" smtClean="0"/>
              <a:t> </a:t>
            </a:r>
            <a:r>
              <a:rPr lang="ru-RU" b="1" dirty="0" err="1" smtClean="0"/>
              <a:t>Сахновщинського</a:t>
            </a:r>
            <a:r>
              <a:rPr lang="ru-RU" b="1" dirty="0" smtClean="0"/>
              <a:t> району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6788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ChangeArrowheads="1"/>
          </p:cNvSpPr>
          <p:nvPr/>
        </p:nvSpPr>
        <p:spPr bwMode="auto">
          <a:xfrm>
            <a:off x="1524003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9536" y="31032"/>
            <a:ext cx="8248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6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с. Довгеньке Ізюмського району</a:t>
            </a:r>
            <a:endParaRPr lang="ru-RU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476672"/>
            <a:ext cx="899091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Horizontal_RGB_29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786" y="-61892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z="1400" smtClean="0">
                <a:solidFill>
                  <a:schemeClr val="tx1"/>
                </a:solidFill>
              </a:rPr>
              <a:t>6</a:t>
            </a:fld>
            <a:endParaRPr lang="uk-U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50099"/>
      </p:ext>
    </p:extLst>
  </p:cSld>
  <p:clrMapOvr>
    <a:masterClrMapping/>
  </p:clrMapOvr>
  <p:transition>
    <p:push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N6403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3791745" y="1700808"/>
            <a:ext cx="6876255" cy="51571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 descr="IMG_4847.JPG"/>
          <p:cNvPicPr>
            <a:picLocks noChangeAspect="1"/>
          </p:cNvPicPr>
          <p:nvPr/>
        </p:nvPicPr>
        <p:blipFill>
          <a:blip r:embed="rId3" cstate="print">
            <a:lum bright="40000" contrast="-10000"/>
          </a:blip>
          <a:stretch>
            <a:fillRect/>
          </a:stretch>
        </p:blipFill>
        <p:spPr>
          <a:xfrm>
            <a:off x="1524000" y="0"/>
            <a:ext cx="5148064" cy="386104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290" name="Rectangle 17"/>
          <p:cNvSpPr>
            <a:spLocks noChangeArrowheads="1"/>
          </p:cNvSpPr>
          <p:nvPr/>
        </p:nvSpPr>
        <p:spPr bwMode="auto">
          <a:xfrm>
            <a:off x="1524003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9008" y="332656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prstClr val="black"/>
                </a:solidFill>
                <a:latin typeface="Arial" charset="0"/>
                <a:cs typeface="Arial" charset="0"/>
              </a:rPr>
              <a:t>Кратність перевищення ГДК (100 </a:t>
            </a:r>
            <a:r>
              <a:rPr lang="uk-UA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мкг</a:t>
            </a:r>
            <a:r>
              <a:rPr lang="uk-UA" sz="1400" dirty="0">
                <a:solidFill>
                  <a:prstClr val="black"/>
                </a:solidFill>
                <a:latin typeface="Arial" charset="0"/>
                <a:cs typeface="Arial" charset="0"/>
              </a:rPr>
              <a:t>/кг) хлорорганічних пестицидів в шарі  ґрунту (0-20 см) земельної ділянки та навколо колишнього складу пестицидів с. Довгеньке Ізюмського району.</a:t>
            </a:r>
            <a:endParaRPr lang="ru-RU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44048" name="Group 16"/>
          <p:cNvGrpSpPr>
            <a:grpSpLocks/>
          </p:cNvGrpSpPr>
          <p:nvPr/>
        </p:nvGrpSpPr>
        <p:grpSpPr bwMode="auto">
          <a:xfrm>
            <a:off x="1847846" y="908684"/>
            <a:ext cx="8681923" cy="5214855"/>
            <a:chOff x="511" y="1430"/>
            <a:chExt cx="13672" cy="8213"/>
          </a:xfrm>
        </p:grpSpPr>
        <p:pic>
          <p:nvPicPr>
            <p:cNvPr id="44059" name="Диаграмма 2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1" y="1543"/>
              <a:ext cx="12473" cy="5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4049" name="Group 17"/>
            <p:cNvGrpSpPr>
              <a:grpSpLocks/>
            </p:cNvGrpSpPr>
            <p:nvPr/>
          </p:nvGrpSpPr>
          <p:grpSpPr bwMode="auto">
            <a:xfrm>
              <a:off x="511" y="1430"/>
              <a:ext cx="13672" cy="8213"/>
              <a:chOff x="511" y="1430"/>
              <a:chExt cx="13672" cy="8213"/>
            </a:xfrm>
          </p:grpSpPr>
          <p:grpSp>
            <p:nvGrpSpPr>
              <p:cNvPr id="44051" name="Group 19"/>
              <p:cNvGrpSpPr>
                <a:grpSpLocks/>
              </p:cNvGrpSpPr>
              <p:nvPr/>
            </p:nvGrpSpPr>
            <p:grpSpPr bwMode="auto">
              <a:xfrm>
                <a:off x="511" y="7327"/>
                <a:ext cx="3628" cy="2316"/>
                <a:chOff x="-9875" y="8624"/>
                <a:chExt cx="3628" cy="2316"/>
              </a:xfrm>
            </p:grpSpPr>
            <p:sp>
              <p:nvSpPr>
                <p:cNvPr id="440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-9875" y="10552"/>
                  <a:ext cx="3011" cy="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ru-RU" sz="1000" b="1" dirty="0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Д1–Д12 – Точки </a:t>
                  </a:r>
                  <a:r>
                    <a:rPr lang="ru-RU" sz="1000" b="1" dirty="0" err="1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відбору</a:t>
                  </a:r>
                  <a:r>
                    <a:rPr lang="ru-RU" sz="1000" b="1" dirty="0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 проб</a:t>
                  </a:r>
                  <a:endParaRPr lang="ru-RU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5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-9535" y="8624"/>
                  <a:ext cx="3288" cy="19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ru-RU" sz="1100" b="1" dirty="0" err="1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Умовні</a:t>
                  </a:r>
                  <a:r>
                    <a:rPr lang="ru-RU" sz="1100" b="1" dirty="0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 </a:t>
                  </a:r>
                  <a:r>
                    <a:rPr lang="ru-RU" sz="1100" b="1" dirty="0" err="1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позначення</a:t>
                  </a:r>
                  <a:r>
                    <a:rPr lang="ru-RU" sz="1100" b="1" dirty="0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:</a:t>
                  </a:r>
                </a:p>
                <a:p>
                  <a:pPr fontAlgn="base">
                    <a:spcBef>
                      <a:spcPct val="0"/>
                    </a:spcBef>
                  </a:pPr>
                  <a:r>
                    <a:rPr lang="ru-RU" sz="1100" b="1" dirty="0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   – </a:t>
                  </a:r>
                  <a:r>
                    <a:rPr lang="ru-RU" sz="1100" b="1" dirty="0" err="1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γ-ізомер </a:t>
                  </a:r>
                  <a:r>
                    <a:rPr lang="ru-RU" sz="1100" b="1" dirty="0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ГХЦГ,</a:t>
                  </a:r>
                </a:p>
                <a:p>
                  <a:pPr fontAlgn="base">
                    <a:spcBef>
                      <a:spcPct val="0"/>
                    </a:spcBef>
                  </a:pPr>
                  <a:r>
                    <a:rPr lang="ru-RU" sz="1100" b="1" dirty="0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   – ДДЕ,    </a:t>
                  </a:r>
                </a:p>
                <a:p>
                  <a:pPr fontAlgn="base">
                    <a:spcBef>
                      <a:spcPct val="0"/>
                    </a:spcBef>
                  </a:pPr>
                  <a:r>
                    <a:rPr lang="ru-RU" sz="1100" b="1" dirty="0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    – ДДД,   </a:t>
                  </a:r>
                </a:p>
                <a:p>
                  <a:pPr fontAlgn="base">
                    <a:spcBef>
                      <a:spcPct val="0"/>
                    </a:spcBef>
                  </a:pPr>
                  <a:r>
                    <a:rPr lang="ru-RU" sz="1100" b="1" dirty="0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    – ДДТ</a:t>
                  </a:r>
                  <a:r>
                    <a:rPr lang="ru-RU" sz="1100" b="1" dirty="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rPr>
                    <a:t>,</a:t>
                  </a:r>
                </a:p>
                <a:p>
                  <a:pPr fontAlgn="base">
                    <a:spcBef>
                      <a:spcPct val="0"/>
                    </a:spcBef>
                  </a:pPr>
                  <a:r>
                    <a:rPr lang="ru-RU" sz="1100" b="1" dirty="0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    – ∑ </a:t>
                  </a:r>
                  <a:r>
                    <a:rPr lang="ru-RU" sz="1100" b="1" dirty="0" err="1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ізомерів</a:t>
                  </a:r>
                  <a:r>
                    <a:rPr lang="ru-RU" sz="1100" b="1" dirty="0">
                      <a:solidFill>
                        <a:prstClr val="black"/>
                      </a:solidFill>
                      <a:latin typeface="Calibri" pitchFamily="34" charset="0"/>
                      <a:cs typeface="Arial" pitchFamily="34" charset="0"/>
                    </a:rPr>
                    <a:t> ГХЦГ</a:t>
                  </a:r>
                  <a:r>
                    <a:rPr lang="ru-RU" sz="1100" b="1" dirty="0">
                      <a:solidFill>
                        <a:prstClr val="black"/>
                      </a:solidFill>
                      <a:latin typeface="Times New Roman" pitchFamily="18" charset="0"/>
                      <a:cs typeface="Arial" pitchFamily="34" charset="0"/>
                    </a:rPr>
                    <a:t>.</a:t>
                  </a:r>
                  <a:endParaRPr lang="ru-RU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054" name="Rectangle 22"/>
                <p:cNvSpPr>
                  <a:spLocks noChangeArrowheads="1"/>
                </p:cNvSpPr>
                <p:nvPr/>
              </p:nvSpPr>
              <p:spPr bwMode="auto">
                <a:xfrm>
                  <a:off x="-9422" y="9273"/>
                  <a:ext cx="143" cy="143"/>
                </a:xfrm>
                <a:prstGeom prst="rect">
                  <a:avLst/>
                </a:prstGeom>
                <a:solidFill>
                  <a:srgbClr val="17365D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055" name="Rectangle 23"/>
                <p:cNvSpPr>
                  <a:spLocks noChangeArrowheads="1"/>
                </p:cNvSpPr>
                <p:nvPr/>
              </p:nvSpPr>
              <p:spPr bwMode="auto">
                <a:xfrm>
                  <a:off x="-9408" y="9557"/>
                  <a:ext cx="143" cy="143"/>
                </a:xfrm>
                <a:prstGeom prst="rect">
                  <a:avLst/>
                </a:prstGeom>
                <a:solidFill>
                  <a:srgbClr val="76923C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056" name="Rectangle 24"/>
                <p:cNvSpPr>
                  <a:spLocks noChangeArrowheads="1"/>
                </p:cNvSpPr>
                <p:nvPr/>
              </p:nvSpPr>
              <p:spPr bwMode="auto">
                <a:xfrm>
                  <a:off x="-9422" y="9812"/>
                  <a:ext cx="143" cy="143"/>
                </a:xfrm>
                <a:prstGeom prst="rect">
                  <a:avLst/>
                </a:prstGeom>
                <a:solidFill>
                  <a:srgbClr val="5F497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057" name="Rectangle 25"/>
                <p:cNvSpPr>
                  <a:spLocks noChangeArrowheads="1"/>
                </p:cNvSpPr>
                <p:nvPr/>
              </p:nvSpPr>
              <p:spPr bwMode="auto">
                <a:xfrm>
                  <a:off x="-9422" y="10056"/>
                  <a:ext cx="143" cy="143"/>
                </a:xfrm>
                <a:prstGeom prst="rect">
                  <a:avLst/>
                </a:prstGeom>
                <a:solidFill>
                  <a:srgbClr val="31849B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4058" name="Rectangle 26"/>
                <p:cNvSpPr>
                  <a:spLocks noChangeArrowheads="1"/>
                </p:cNvSpPr>
                <p:nvPr/>
              </p:nvSpPr>
              <p:spPr bwMode="auto">
                <a:xfrm>
                  <a:off x="-9422" y="10296"/>
                  <a:ext cx="143" cy="143"/>
                </a:xfrm>
                <a:prstGeom prst="rect">
                  <a:avLst/>
                </a:prstGeom>
                <a:solidFill>
                  <a:srgbClr val="943634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pic>
            <p:nvPicPr>
              <p:cNvPr id="44050" name="Диаграмма 3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376" y="1430"/>
                <a:ext cx="3807" cy="4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9" name="Рисунок 18" descr="C:\Users\user\Desktop\Horizontal_RGB_29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b="1" smtClean="0">
                <a:solidFill>
                  <a:schemeClr val="tx1"/>
                </a:solidFill>
              </a:rPr>
              <a:t>7</a:t>
            </a:fld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95370"/>
      </p:ext>
    </p:extLst>
  </p:cSld>
  <p:clrMapOvr>
    <a:masterClrMapping/>
  </p:clrMapOvr>
  <p:transition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7"/>
          <p:cNvSpPr>
            <a:spLocks noChangeArrowheads="1"/>
          </p:cNvSpPr>
          <p:nvPr/>
        </p:nvSpPr>
        <p:spPr bwMode="auto">
          <a:xfrm>
            <a:off x="1524003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9008" y="332656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400" dirty="0">
                <a:solidFill>
                  <a:prstClr val="black"/>
                </a:solidFill>
                <a:latin typeface="Arial" charset="0"/>
                <a:cs typeface="Arial" charset="0"/>
              </a:rPr>
              <a:t>Кратність перевищення ГДК (100 </a:t>
            </a:r>
            <a:r>
              <a:rPr lang="uk-UA" sz="1400" dirty="0" err="1">
                <a:solidFill>
                  <a:prstClr val="black"/>
                </a:solidFill>
                <a:latin typeface="Arial" charset="0"/>
                <a:cs typeface="Arial" charset="0"/>
              </a:rPr>
              <a:t>мкг</a:t>
            </a:r>
            <a:r>
              <a:rPr lang="uk-UA" sz="1400" dirty="0">
                <a:solidFill>
                  <a:prstClr val="black"/>
                </a:solidFill>
                <a:latin typeface="Arial" charset="0"/>
                <a:cs typeface="Arial" charset="0"/>
              </a:rPr>
              <a:t>/кг) хлорорганічних пестицидів в шарі  ґрунту (50-60 см) земельної ділянки та навколо колишнього складу пестицидів с. Довгеньке Ізюмського району.</a:t>
            </a:r>
            <a:endParaRPr lang="ru-RU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47845" y="4652991"/>
            <a:ext cx="2303834" cy="1470547"/>
            <a:chOff x="-9875" y="8624"/>
            <a:chExt cx="3628" cy="2316"/>
          </a:xfrm>
        </p:grpSpPr>
        <p:sp>
          <p:nvSpPr>
            <p:cNvPr id="44052" name="Text Box 20"/>
            <p:cNvSpPr txBox="1">
              <a:spLocks noChangeArrowheads="1"/>
            </p:cNvSpPr>
            <p:nvPr/>
          </p:nvSpPr>
          <p:spPr bwMode="auto">
            <a:xfrm>
              <a:off x="-9875" y="10552"/>
              <a:ext cx="301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000" b="1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Д1–Д12 – Точки </a:t>
              </a:r>
              <a:r>
                <a:rPr lang="ru-RU" sz="1000" b="1" dirty="0" err="1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відбору</a:t>
              </a:r>
              <a:r>
                <a:rPr lang="ru-RU" sz="1000" b="1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 проб</a:t>
              </a: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53" name="Text Box 21"/>
            <p:cNvSpPr txBox="1">
              <a:spLocks noChangeArrowheads="1"/>
            </p:cNvSpPr>
            <p:nvPr/>
          </p:nvSpPr>
          <p:spPr bwMode="auto">
            <a:xfrm>
              <a:off x="-9535" y="8624"/>
              <a:ext cx="3288" cy="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ru-RU" sz="1100" b="1" dirty="0" err="1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Умовні</a:t>
              </a:r>
              <a:r>
                <a:rPr lang="ru-RU" sz="1100" b="1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 </a:t>
              </a:r>
              <a:r>
                <a:rPr lang="ru-RU" sz="1100" b="1" dirty="0" err="1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позначення</a:t>
              </a:r>
              <a:r>
                <a:rPr lang="ru-RU" sz="1100" b="1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:</a:t>
              </a:r>
            </a:p>
            <a:p>
              <a:pPr fontAlgn="base">
                <a:spcBef>
                  <a:spcPct val="0"/>
                </a:spcBef>
              </a:pPr>
              <a:r>
                <a:rPr lang="ru-RU" sz="1100" b="1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   – </a:t>
              </a:r>
              <a:r>
                <a:rPr lang="ru-RU" sz="1100" b="1" dirty="0" err="1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γ-ізомер </a:t>
              </a:r>
              <a:r>
                <a:rPr lang="ru-RU" sz="1100" b="1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ГХЦГ,</a:t>
              </a:r>
            </a:p>
            <a:p>
              <a:pPr fontAlgn="base">
                <a:spcBef>
                  <a:spcPct val="0"/>
                </a:spcBef>
              </a:pPr>
              <a:r>
                <a:rPr lang="ru-RU" sz="1100" b="1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   – ДДЕ,    </a:t>
              </a:r>
            </a:p>
            <a:p>
              <a:pPr fontAlgn="base">
                <a:spcBef>
                  <a:spcPct val="0"/>
                </a:spcBef>
              </a:pPr>
              <a:r>
                <a:rPr lang="ru-RU" sz="1100" b="1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    – ДДД,   </a:t>
              </a:r>
            </a:p>
            <a:p>
              <a:pPr fontAlgn="base">
                <a:spcBef>
                  <a:spcPct val="0"/>
                </a:spcBef>
              </a:pPr>
              <a:r>
                <a:rPr lang="ru-RU" sz="1100" b="1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    – ДДТ</a:t>
              </a:r>
              <a:r>
                <a:rPr lang="ru-RU" sz="1100" b="1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,</a:t>
              </a:r>
            </a:p>
            <a:p>
              <a:pPr fontAlgn="base">
                <a:spcBef>
                  <a:spcPct val="0"/>
                </a:spcBef>
              </a:pPr>
              <a:r>
                <a:rPr lang="ru-RU" sz="1100" b="1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    – ∑ </a:t>
              </a:r>
              <a:r>
                <a:rPr lang="ru-RU" sz="1100" b="1" dirty="0" err="1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ізомерів</a:t>
              </a:r>
              <a:r>
                <a:rPr lang="ru-RU" sz="1100" b="1" dirty="0">
                  <a:solidFill>
                    <a:prstClr val="black"/>
                  </a:solidFill>
                  <a:latin typeface="Calibri" pitchFamily="34" charset="0"/>
                  <a:cs typeface="Arial" pitchFamily="34" charset="0"/>
                </a:rPr>
                <a:t> ГХЦГ</a:t>
              </a:r>
              <a:r>
                <a:rPr lang="ru-RU" sz="1100" b="1" dirty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.</a:t>
              </a: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054" name="Rectangle 22"/>
            <p:cNvSpPr>
              <a:spLocks noChangeArrowheads="1"/>
            </p:cNvSpPr>
            <p:nvPr/>
          </p:nvSpPr>
          <p:spPr bwMode="auto">
            <a:xfrm>
              <a:off x="-9422" y="9273"/>
              <a:ext cx="143" cy="143"/>
            </a:xfrm>
            <a:prstGeom prst="rect">
              <a:avLst/>
            </a:prstGeom>
            <a:solidFill>
              <a:srgbClr val="17365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055" name="Rectangle 23"/>
            <p:cNvSpPr>
              <a:spLocks noChangeArrowheads="1"/>
            </p:cNvSpPr>
            <p:nvPr/>
          </p:nvSpPr>
          <p:spPr bwMode="auto">
            <a:xfrm>
              <a:off x="-9408" y="9557"/>
              <a:ext cx="143" cy="143"/>
            </a:xfrm>
            <a:prstGeom prst="rect">
              <a:avLst/>
            </a:prstGeom>
            <a:solidFill>
              <a:srgbClr val="76923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056" name="Rectangle 24"/>
            <p:cNvSpPr>
              <a:spLocks noChangeArrowheads="1"/>
            </p:cNvSpPr>
            <p:nvPr/>
          </p:nvSpPr>
          <p:spPr bwMode="auto">
            <a:xfrm>
              <a:off x="-9422" y="9812"/>
              <a:ext cx="143" cy="143"/>
            </a:xfrm>
            <a:prstGeom prst="rect">
              <a:avLst/>
            </a:prstGeom>
            <a:solidFill>
              <a:srgbClr val="5F497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057" name="Rectangle 25"/>
            <p:cNvSpPr>
              <a:spLocks noChangeArrowheads="1"/>
            </p:cNvSpPr>
            <p:nvPr/>
          </p:nvSpPr>
          <p:spPr bwMode="auto">
            <a:xfrm>
              <a:off x="-9422" y="10056"/>
              <a:ext cx="143" cy="143"/>
            </a:xfrm>
            <a:prstGeom prst="rect">
              <a:avLst/>
            </a:prstGeom>
            <a:solidFill>
              <a:srgbClr val="3184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058" name="Rectangle 26"/>
            <p:cNvSpPr>
              <a:spLocks noChangeArrowheads="1"/>
            </p:cNvSpPr>
            <p:nvPr/>
          </p:nvSpPr>
          <p:spPr bwMode="auto">
            <a:xfrm>
              <a:off x="-9422" y="10296"/>
              <a:ext cx="143" cy="143"/>
            </a:xfrm>
            <a:prstGeom prst="rect">
              <a:avLst/>
            </a:prstGeom>
            <a:solidFill>
              <a:srgbClr val="94363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631504" y="836965"/>
            <a:ext cx="8892508" cy="3743960"/>
            <a:chOff x="851" y="1298"/>
            <a:chExt cx="14003" cy="5896"/>
          </a:xfrm>
        </p:grpSpPr>
        <p:pic>
          <p:nvPicPr>
            <p:cNvPr id="45060" name="Диаграмма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1" y="1418"/>
              <a:ext cx="13040" cy="5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59" name="Диаграмм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489" y="1298"/>
              <a:ext cx="4365" cy="4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Рисунок 15" descr="C:\Users\user\Desktop\Horizontal_RGB_29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z="1400" smtClean="0">
                <a:solidFill>
                  <a:schemeClr val="tx1"/>
                </a:solidFill>
              </a:rPr>
              <a:t>8</a:t>
            </a:fld>
            <a:endParaRPr lang="uk-U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565620"/>
      </p:ext>
    </p:extLst>
  </p:cSld>
  <p:clrMapOvr>
    <a:masterClrMapping/>
  </p:clrMapOvr>
  <p:transition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G_1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081" y="571480"/>
            <a:ext cx="4589477" cy="343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IMG_1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559077"/>
            <a:ext cx="4089712" cy="30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IMG_1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564" y="3429000"/>
            <a:ext cx="428627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IMG_10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5888" y="3429000"/>
            <a:ext cx="4408675" cy="325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55243" y="202148"/>
            <a:ext cx="5917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Загальний вигляд складу пестицидів в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. Партизани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B2180-1DF8-4E36-9399-BB49841EEE09}" type="slidenum">
              <a:rPr lang="uk-UA" sz="1400" smtClean="0">
                <a:solidFill>
                  <a:schemeClr val="tx1"/>
                </a:solidFill>
              </a:rPr>
              <a:t>9</a:t>
            </a:fld>
            <a:endParaRPr lang="uk-UA" sz="14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C:\Users\user\Desktop\Horizontal_RGB_294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46174"/>
            <a:ext cx="2181224" cy="658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4521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483</Words>
  <Application>Microsoft Office PowerPoint</Application>
  <PresentationFormat>Широкоэкранный</PresentationFormat>
  <Paragraphs>86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nsc issar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31</cp:revision>
  <cp:lastPrinted>2018-04-16T10:18:26Z</cp:lastPrinted>
  <dcterms:created xsi:type="dcterms:W3CDTF">2018-04-10T12:20:52Z</dcterms:created>
  <dcterms:modified xsi:type="dcterms:W3CDTF">2018-04-16T11:39:11Z</dcterms:modified>
</cp:coreProperties>
</file>