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539" r:id="rId2"/>
    <p:sldId id="608" r:id="rId3"/>
    <p:sldId id="609" r:id="rId4"/>
    <p:sldId id="622" r:id="rId5"/>
    <p:sldId id="623" r:id="rId6"/>
  </p:sldIdLst>
  <p:sldSz cx="9144000" cy="6858000" type="screen4x3"/>
  <p:notesSz cx="6815138" cy="994568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D3"/>
    <a:srgbClr val="CC0000"/>
    <a:srgbClr val="FFFFCC"/>
    <a:srgbClr val="99FF66"/>
    <a:srgbClr val="F1FFD1"/>
    <a:srgbClr val="D9FFDE"/>
    <a:srgbClr val="99FF99"/>
    <a:srgbClr val="FDE373"/>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9" autoAdjust="0"/>
    <p:restoredTop sz="78306" autoAdjust="0"/>
  </p:normalViewPr>
  <p:slideViewPr>
    <p:cSldViewPr>
      <p:cViewPr varScale="1">
        <p:scale>
          <a:sx n="72" d="100"/>
          <a:sy n="72" d="100"/>
        </p:scale>
        <p:origin x="210"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147D8-04F6-47DB-85D2-196C8958E71F}"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ru-RU"/>
        </a:p>
      </dgm:t>
    </dgm:pt>
    <dgm:pt modelId="{B5F77582-5D5E-4DFE-8EDA-5BA543663ECB}">
      <dgm:prSet phldrT="[Текст]"/>
      <dgm:spPr/>
      <dgm:t>
        <a:bodyPr/>
        <a:lstStyle/>
        <a:p>
          <a:r>
            <a:rPr lang="uk-UA" b="1" baseline="0" noProof="0" dirty="0" smtClean="0">
              <a:latin typeface="Arial" panose="020B0604020202020204" pitchFamily="34" charset="0"/>
              <a:cs typeface="Arial" panose="020B0604020202020204" pitchFamily="34" charset="0"/>
            </a:rPr>
            <a:t>Виявлення методів та систем належного поводження з ґрунтами (SSM) для всіх землекористувань на регіональному та національному рівнях</a:t>
          </a:r>
          <a:endParaRPr lang="uk-UA" b="1" baseline="0" noProof="0" dirty="0"/>
        </a:p>
      </dgm:t>
    </dgm:pt>
    <dgm:pt modelId="{BD61BF16-732B-41C1-A889-48C20E4F9E83}" type="parTrans" cxnId="{BAC326BA-DA74-417D-885B-5F4B2CAD72A7}">
      <dgm:prSet/>
      <dgm:spPr/>
      <dgm:t>
        <a:bodyPr/>
        <a:lstStyle/>
        <a:p>
          <a:endParaRPr lang="ru-RU"/>
        </a:p>
      </dgm:t>
    </dgm:pt>
    <dgm:pt modelId="{0CCBE4E3-5CAC-4790-B12F-1E5E61282A94}" type="sibTrans" cxnId="{BAC326BA-DA74-417D-885B-5F4B2CAD72A7}">
      <dgm:prSet/>
      <dgm:spPr>
        <a:solidFill>
          <a:schemeClr val="accent1">
            <a:lumMod val="40000"/>
            <a:lumOff val="60000"/>
            <a:alpha val="90000"/>
          </a:schemeClr>
        </a:solidFill>
        <a:ln>
          <a:solidFill>
            <a:srgbClr val="002060">
              <a:alpha val="90000"/>
            </a:srgbClr>
          </a:solidFill>
        </a:ln>
      </dgm:spPr>
      <dgm:t>
        <a:bodyPr/>
        <a:lstStyle/>
        <a:p>
          <a:endParaRPr lang="ru-RU"/>
        </a:p>
      </dgm:t>
    </dgm:pt>
    <dgm:pt modelId="{2F98181D-CF52-4DD4-8F07-B23F428C7857}">
      <dgm:prSet phldrT="[Текст]" custT="1"/>
      <dgm:spPr/>
      <dgm:t>
        <a:bodyPr/>
        <a:lstStyle/>
        <a:p>
          <a:pPr>
            <a:spcAft>
              <a:spcPct val="35000"/>
            </a:spcAft>
          </a:pPr>
          <a:r>
            <a:rPr lang="uk-UA" sz="1600" b="1" noProof="0" dirty="0" smtClean="0"/>
            <a:t>1. Ідентифікація тематичних досліджень з успішно впровадженим SSM</a:t>
          </a:r>
        </a:p>
        <a:p>
          <a:pPr>
            <a:spcAft>
              <a:spcPts val="0"/>
            </a:spcAft>
          </a:pPr>
          <a:r>
            <a:rPr lang="uk-UA" sz="1600" b="1" noProof="0" dirty="0" smtClean="0"/>
            <a:t>2. Визначення мереж зацікавлених сторін та існуючих/минулих проектів, пов'язаних із SSM</a:t>
          </a:r>
        </a:p>
      </dgm:t>
    </dgm:pt>
    <dgm:pt modelId="{9FB3E6AF-8556-4E7A-94DA-6EB82FA0460B}" type="parTrans" cxnId="{0346CE40-D590-4F4F-8805-8ECEBCB12CE7}">
      <dgm:prSet/>
      <dgm:spPr/>
      <dgm:t>
        <a:bodyPr/>
        <a:lstStyle/>
        <a:p>
          <a:endParaRPr lang="ru-RU"/>
        </a:p>
      </dgm:t>
    </dgm:pt>
    <dgm:pt modelId="{BAA34DC5-A65E-4C7C-B49A-C5B63D723D70}" type="sibTrans" cxnId="{0346CE40-D590-4F4F-8805-8ECEBCB12CE7}">
      <dgm:prSet/>
      <dgm:spPr>
        <a:ln>
          <a:solidFill>
            <a:srgbClr val="002060">
              <a:alpha val="90000"/>
            </a:srgbClr>
          </a:solidFill>
        </a:ln>
      </dgm:spPr>
      <dgm:t>
        <a:bodyPr/>
        <a:lstStyle/>
        <a:p>
          <a:endParaRPr lang="ru-RU"/>
        </a:p>
      </dgm:t>
    </dgm:pt>
    <dgm:pt modelId="{719286D5-2D04-4BFC-9F64-9FBB882ED7E4}">
      <dgm:prSet phldrT="[Текст]" custT="1"/>
      <dgm:spPr/>
      <dgm:t>
        <a:bodyPr/>
        <a:lstStyle/>
        <a:p>
          <a:r>
            <a:rPr lang="uk-UA" sz="1600" b="1" noProof="0" dirty="0" smtClean="0"/>
            <a:t>1. Інтегрована карта тематичних досліджень SSM, пов'язаних із землекористуванням, загрозами ґрунту та </a:t>
          </a:r>
          <a:r>
            <a:rPr lang="uk-UA" sz="1600" b="1" noProof="0" dirty="0" err="1" smtClean="0"/>
            <a:t>педокліматичними</a:t>
          </a:r>
          <a:r>
            <a:rPr lang="uk-UA" sz="1600" b="1" noProof="0" dirty="0" smtClean="0"/>
            <a:t> зонами</a:t>
          </a:r>
        </a:p>
        <a:p>
          <a:r>
            <a:rPr lang="uk-UA" sz="1600" b="1" noProof="0" dirty="0" smtClean="0"/>
            <a:t>2. Створення мережі SSM та активація взаємодії землекористувачів, вчених та політиків</a:t>
          </a:r>
          <a:endParaRPr lang="uk-UA" sz="1600" b="1" noProof="0" dirty="0"/>
        </a:p>
      </dgm:t>
    </dgm:pt>
    <dgm:pt modelId="{32B5F4A8-3756-4ADE-9DA6-AF2D7B25CC46}" type="parTrans" cxnId="{879CE06A-6DF2-4350-9684-F2E740429667}">
      <dgm:prSet/>
      <dgm:spPr/>
      <dgm:t>
        <a:bodyPr/>
        <a:lstStyle/>
        <a:p>
          <a:endParaRPr lang="ru-RU"/>
        </a:p>
      </dgm:t>
    </dgm:pt>
    <dgm:pt modelId="{8E90887E-FD20-4B0F-A078-2CB9EB06FA2D}" type="sibTrans" cxnId="{879CE06A-6DF2-4350-9684-F2E740429667}">
      <dgm:prSet/>
      <dgm:spPr/>
      <dgm:t>
        <a:bodyPr/>
        <a:lstStyle/>
        <a:p>
          <a:endParaRPr lang="ru-RU"/>
        </a:p>
      </dgm:t>
    </dgm:pt>
    <dgm:pt modelId="{F3E53D9A-87D5-4E42-AAEF-4B85ABFEA6A8}" type="pres">
      <dgm:prSet presAssocID="{B75147D8-04F6-47DB-85D2-196C8958E71F}" presName="outerComposite" presStyleCnt="0">
        <dgm:presLayoutVars>
          <dgm:chMax val="5"/>
          <dgm:dir/>
          <dgm:resizeHandles val="exact"/>
        </dgm:presLayoutVars>
      </dgm:prSet>
      <dgm:spPr/>
      <dgm:t>
        <a:bodyPr/>
        <a:lstStyle/>
        <a:p>
          <a:endParaRPr lang="ru-RU"/>
        </a:p>
      </dgm:t>
    </dgm:pt>
    <dgm:pt modelId="{567AA79C-5612-4453-98EA-0FE0103782F2}" type="pres">
      <dgm:prSet presAssocID="{B75147D8-04F6-47DB-85D2-196C8958E71F}" presName="dummyMaxCanvas" presStyleCnt="0">
        <dgm:presLayoutVars/>
      </dgm:prSet>
      <dgm:spPr/>
    </dgm:pt>
    <dgm:pt modelId="{B6EC49D8-0590-47ED-B35B-BA2D2F5038E3}" type="pres">
      <dgm:prSet presAssocID="{B75147D8-04F6-47DB-85D2-196C8958E71F}" presName="ThreeNodes_1" presStyleLbl="node1" presStyleIdx="0" presStyleCnt="3" custScaleX="110393" custScaleY="100000" custLinFactNeighborX="1155" custLinFactNeighborY="4056">
        <dgm:presLayoutVars>
          <dgm:bulletEnabled val="1"/>
        </dgm:presLayoutVars>
      </dgm:prSet>
      <dgm:spPr/>
      <dgm:t>
        <a:bodyPr/>
        <a:lstStyle/>
        <a:p>
          <a:endParaRPr lang="ru-RU"/>
        </a:p>
      </dgm:t>
    </dgm:pt>
    <dgm:pt modelId="{DBB941A2-8315-48E4-BA78-A90909838051}" type="pres">
      <dgm:prSet presAssocID="{B75147D8-04F6-47DB-85D2-196C8958E71F}" presName="ThreeNodes_2" presStyleLbl="node1" presStyleIdx="1" presStyleCnt="3" custScaleX="113745" custLinFactNeighborX="-848" custLinFactNeighborY="958">
        <dgm:presLayoutVars>
          <dgm:bulletEnabled val="1"/>
        </dgm:presLayoutVars>
      </dgm:prSet>
      <dgm:spPr/>
      <dgm:t>
        <a:bodyPr/>
        <a:lstStyle/>
        <a:p>
          <a:endParaRPr lang="ru-RU"/>
        </a:p>
      </dgm:t>
    </dgm:pt>
    <dgm:pt modelId="{5B26B9F2-D631-493E-8EDA-1EEA6AD91682}" type="pres">
      <dgm:prSet presAssocID="{B75147D8-04F6-47DB-85D2-196C8958E71F}" presName="ThreeNodes_3" presStyleLbl="node1" presStyleIdx="2" presStyleCnt="3" custScaleX="117647">
        <dgm:presLayoutVars>
          <dgm:bulletEnabled val="1"/>
        </dgm:presLayoutVars>
      </dgm:prSet>
      <dgm:spPr/>
      <dgm:t>
        <a:bodyPr/>
        <a:lstStyle/>
        <a:p>
          <a:endParaRPr lang="ru-RU"/>
        </a:p>
      </dgm:t>
    </dgm:pt>
    <dgm:pt modelId="{AD0AEC05-2B80-4CEA-8C81-D4B71DD5C02C}" type="pres">
      <dgm:prSet presAssocID="{B75147D8-04F6-47DB-85D2-196C8958E71F}" presName="ThreeConn_1-2" presStyleLbl="fgAccFollowNode1" presStyleIdx="0" presStyleCnt="2" custLinFactNeighborX="8016" custLinFactNeighborY="2028">
        <dgm:presLayoutVars>
          <dgm:bulletEnabled val="1"/>
        </dgm:presLayoutVars>
      </dgm:prSet>
      <dgm:spPr/>
      <dgm:t>
        <a:bodyPr/>
        <a:lstStyle/>
        <a:p>
          <a:endParaRPr lang="ru-RU"/>
        </a:p>
      </dgm:t>
    </dgm:pt>
    <dgm:pt modelId="{732D3F96-CF4C-49DD-B414-5924C6DDDA2C}" type="pres">
      <dgm:prSet presAssocID="{B75147D8-04F6-47DB-85D2-196C8958E71F}" presName="ThreeConn_2-3" presStyleLbl="fgAccFollowNode1" presStyleIdx="1" presStyleCnt="2" custLinFactNeighborX="40224" custLinFactNeighborY="5486">
        <dgm:presLayoutVars>
          <dgm:bulletEnabled val="1"/>
        </dgm:presLayoutVars>
      </dgm:prSet>
      <dgm:spPr/>
      <dgm:t>
        <a:bodyPr/>
        <a:lstStyle/>
        <a:p>
          <a:endParaRPr lang="ru-RU"/>
        </a:p>
      </dgm:t>
    </dgm:pt>
    <dgm:pt modelId="{A5EC5FAC-A532-4B01-B2A5-9920AB2214AE}" type="pres">
      <dgm:prSet presAssocID="{B75147D8-04F6-47DB-85D2-196C8958E71F}" presName="ThreeNodes_1_text" presStyleLbl="node1" presStyleIdx="2" presStyleCnt="3">
        <dgm:presLayoutVars>
          <dgm:bulletEnabled val="1"/>
        </dgm:presLayoutVars>
      </dgm:prSet>
      <dgm:spPr/>
      <dgm:t>
        <a:bodyPr/>
        <a:lstStyle/>
        <a:p>
          <a:endParaRPr lang="ru-RU"/>
        </a:p>
      </dgm:t>
    </dgm:pt>
    <dgm:pt modelId="{7AED28F3-72D5-424C-9101-D6E113B25D00}" type="pres">
      <dgm:prSet presAssocID="{B75147D8-04F6-47DB-85D2-196C8958E71F}" presName="ThreeNodes_2_text" presStyleLbl="node1" presStyleIdx="2" presStyleCnt="3">
        <dgm:presLayoutVars>
          <dgm:bulletEnabled val="1"/>
        </dgm:presLayoutVars>
      </dgm:prSet>
      <dgm:spPr/>
      <dgm:t>
        <a:bodyPr/>
        <a:lstStyle/>
        <a:p>
          <a:endParaRPr lang="ru-RU"/>
        </a:p>
      </dgm:t>
    </dgm:pt>
    <dgm:pt modelId="{6C5F797D-54E6-4AC6-A29C-7C5533B695F7}" type="pres">
      <dgm:prSet presAssocID="{B75147D8-04F6-47DB-85D2-196C8958E71F}" presName="ThreeNodes_3_text" presStyleLbl="node1" presStyleIdx="2" presStyleCnt="3">
        <dgm:presLayoutVars>
          <dgm:bulletEnabled val="1"/>
        </dgm:presLayoutVars>
      </dgm:prSet>
      <dgm:spPr/>
      <dgm:t>
        <a:bodyPr/>
        <a:lstStyle/>
        <a:p>
          <a:endParaRPr lang="ru-RU"/>
        </a:p>
      </dgm:t>
    </dgm:pt>
  </dgm:ptLst>
  <dgm:cxnLst>
    <dgm:cxn modelId="{BAC326BA-DA74-417D-885B-5F4B2CAD72A7}" srcId="{B75147D8-04F6-47DB-85D2-196C8958E71F}" destId="{B5F77582-5D5E-4DFE-8EDA-5BA543663ECB}" srcOrd="0" destOrd="0" parTransId="{BD61BF16-732B-41C1-A889-48C20E4F9E83}" sibTransId="{0CCBE4E3-5CAC-4790-B12F-1E5E61282A94}"/>
    <dgm:cxn modelId="{43246D67-BE9B-4F79-855A-7A57E3E7B576}" type="presOf" srcId="{0CCBE4E3-5CAC-4790-B12F-1E5E61282A94}" destId="{AD0AEC05-2B80-4CEA-8C81-D4B71DD5C02C}" srcOrd="0" destOrd="0" presId="urn:microsoft.com/office/officeart/2005/8/layout/vProcess5"/>
    <dgm:cxn modelId="{2A469D26-F590-43B7-B971-4AC4C6C75FD2}" type="presOf" srcId="{B5F77582-5D5E-4DFE-8EDA-5BA543663ECB}" destId="{A5EC5FAC-A532-4B01-B2A5-9920AB2214AE}" srcOrd="1" destOrd="0" presId="urn:microsoft.com/office/officeart/2005/8/layout/vProcess5"/>
    <dgm:cxn modelId="{B5115CCA-8E48-4D42-BDD8-A2F7D3B6ADD0}" type="presOf" srcId="{719286D5-2D04-4BFC-9F64-9FBB882ED7E4}" destId="{6C5F797D-54E6-4AC6-A29C-7C5533B695F7}" srcOrd="1" destOrd="0" presId="urn:microsoft.com/office/officeart/2005/8/layout/vProcess5"/>
    <dgm:cxn modelId="{25D2F5B1-1978-40B1-991C-91713B8A5761}" type="presOf" srcId="{B5F77582-5D5E-4DFE-8EDA-5BA543663ECB}" destId="{B6EC49D8-0590-47ED-B35B-BA2D2F5038E3}" srcOrd="0" destOrd="0" presId="urn:microsoft.com/office/officeart/2005/8/layout/vProcess5"/>
    <dgm:cxn modelId="{610F51FA-E24B-4D88-8DCD-09FE749C203A}" type="presOf" srcId="{2F98181D-CF52-4DD4-8F07-B23F428C7857}" destId="{7AED28F3-72D5-424C-9101-D6E113B25D00}" srcOrd="1" destOrd="0" presId="urn:microsoft.com/office/officeart/2005/8/layout/vProcess5"/>
    <dgm:cxn modelId="{879CE06A-6DF2-4350-9684-F2E740429667}" srcId="{B75147D8-04F6-47DB-85D2-196C8958E71F}" destId="{719286D5-2D04-4BFC-9F64-9FBB882ED7E4}" srcOrd="2" destOrd="0" parTransId="{32B5F4A8-3756-4ADE-9DA6-AF2D7B25CC46}" sibTransId="{8E90887E-FD20-4B0F-A078-2CB9EB06FA2D}"/>
    <dgm:cxn modelId="{48E5B07A-F3F1-432E-AD5C-6F287984E718}" type="presOf" srcId="{2F98181D-CF52-4DD4-8F07-B23F428C7857}" destId="{DBB941A2-8315-48E4-BA78-A90909838051}" srcOrd="0" destOrd="0" presId="urn:microsoft.com/office/officeart/2005/8/layout/vProcess5"/>
    <dgm:cxn modelId="{77A70EA7-442A-493A-99B0-B555DA037DA3}" type="presOf" srcId="{BAA34DC5-A65E-4C7C-B49A-C5B63D723D70}" destId="{732D3F96-CF4C-49DD-B414-5924C6DDDA2C}" srcOrd="0" destOrd="0" presId="urn:microsoft.com/office/officeart/2005/8/layout/vProcess5"/>
    <dgm:cxn modelId="{1516EC98-6A13-445F-9F92-7D8D5A8E0F20}" type="presOf" srcId="{B75147D8-04F6-47DB-85D2-196C8958E71F}" destId="{F3E53D9A-87D5-4E42-AAEF-4B85ABFEA6A8}" srcOrd="0" destOrd="0" presId="urn:microsoft.com/office/officeart/2005/8/layout/vProcess5"/>
    <dgm:cxn modelId="{AE661D80-6C79-443B-A684-85F53C833941}" type="presOf" srcId="{719286D5-2D04-4BFC-9F64-9FBB882ED7E4}" destId="{5B26B9F2-D631-493E-8EDA-1EEA6AD91682}" srcOrd="0" destOrd="0" presId="urn:microsoft.com/office/officeart/2005/8/layout/vProcess5"/>
    <dgm:cxn modelId="{0346CE40-D590-4F4F-8805-8ECEBCB12CE7}" srcId="{B75147D8-04F6-47DB-85D2-196C8958E71F}" destId="{2F98181D-CF52-4DD4-8F07-B23F428C7857}" srcOrd="1" destOrd="0" parTransId="{9FB3E6AF-8556-4E7A-94DA-6EB82FA0460B}" sibTransId="{BAA34DC5-A65E-4C7C-B49A-C5B63D723D70}"/>
    <dgm:cxn modelId="{487BB43D-7C74-40B8-A76A-E9AF58AD91E8}" type="presParOf" srcId="{F3E53D9A-87D5-4E42-AAEF-4B85ABFEA6A8}" destId="{567AA79C-5612-4453-98EA-0FE0103782F2}" srcOrd="0" destOrd="0" presId="urn:microsoft.com/office/officeart/2005/8/layout/vProcess5"/>
    <dgm:cxn modelId="{63C94B07-18D5-4BBD-86FD-403114E10867}" type="presParOf" srcId="{F3E53D9A-87D5-4E42-AAEF-4B85ABFEA6A8}" destId="{B6EC49D8-0590-47ED-B35B-BA2D2F5038E3}" srcOrd="1" destOrd="0" presId="urn:microsoft.com/office/officeart/2005/8/layout/vProcess5"/>
    <dgm:cxn modelId="{C3F3D59F-0214-431D-B2BF-49826A520312}" type="presParOf" srcId="{F3E53D9A-87D5-4E42-AAEF-4B85ABFEA6A8}" destId="{DBB941A2-8315-48E4-BA78-A90909838051}" srcOrd="2" destOrd="0" presId="urn:microsoft.com/office/officeart/2005/8/layout/vProcess5"/>
    <dgm:cxn modelId="{BFCA6060-0AB4-4AA3-9C2C-8B5FB78C0771}" type="presParOf" srcId="{F3E53D9A-87D5-4E42-AAEF-4B85ABFEA6A8}" destId="{5B26B9F2-D631-493E-8EDA-1EEA6AD91682}" srcOrd="3" destOrd="0" presId="urn:microsoft.com/office/officeart/2005/8/layout/vProcess5"/>
    <dgm:cxn modelId="{63C2410F-A2FF-407E-9B02-631BD97F90DC}" type="presParOf" srcId="{F3E53D9A-87D5-4E42-AAEF-4B85ABFEA6A8}" destId="{AD0AEC05-2B80-4CEA-8C81-D4B71DD5C02C}" srcOrd="4" destOrd="0" presId="urn:microsoft.com/office/officeart/2005/8/layout/vProcess5"/>
    <dgm:cxn modelId="{2548B113-EB59-440F-A1F6-DADBA1E36774}" type="presParOf" srcId="{F3E53D9A-87D5-4E42-AAEF-4B85ABFEA6A8}" destId="{732D3F96-CF4C-49DD-B414-5924C6DDDA2C}" srcOrd="5" destOrd="0" presId="urn:microsoft.com/office/officeart/2005/8/layout/vProcess5"/>
    <dgm:cxn modelId="{4EB36D0C-55B4-43C5-983B-26E0856F35CF}" type="presParOf" srcId="{F3E53D9A-87D5-4E42-AAEF-4B85ABFEA6A8}" destId="{A5EC5FAC-A532-4B01-B2A5-9920AB2214AE}" srcOrd="6" destOrd="0" presId="urn:microsoft.com/office/officeart/2005/8/layout/vProcess5"/>
    <dgm:cxn modelId="{FBCC90B9-0B92-48FA-A0A4-85FC401B9224}" type="presParOf" srcId="{F3E53D9A-87D5-4E42-AAEF-4B85ABFEA6A8}" destId="{7AED28F3-72D5-424C-9101-D6E113B25D00}" srcOrd="7" destOrd="0" presId="urn:microsoft.com/office/officeart/2005/8/layout/vProcess5"/>
    <dgm:cxn modelId="{8F918D1F-A7E1-4344-9139-0CD5953F595E}" type="presParOf" srcId="{F3E53D9A-87D5-4E42-AAEF-4B85ABFEA6A8}" destId="{6C5F797D-54E6-4AC6-A29C-7C5533B695F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B56E2-5A39-4C5C-8C37-93955DBF0C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0AE7EDFC-4482-4B51-A549-EFD274B2B3CB}">
      <dgm:prSet phldrT="[Текст]" custT="1"/>
      <dgm:spPr>
        <a:solidFill>
          <a:schemeClr val="accent1">
            <a:lumMod val="20000"/>
            <a:lumOff val="80000"/>
          </a:schemeClr>
        </a:solidFill>
        <a:ln>
          <a:solidFill>
            <a:schemeClr val="tx2">
              <a:lumMod val="75000"/>
            </a:schemeClr>
          </a:solidFill>
        </a:ln>
      </dgm:spPr>
      <dgm:t>
        <a:bodyPr/>
        <a:lstStyle/>
        <a:p>
          <a:r>
            <a:rPr lang="uk-UA" altLang="uk-UA" sz="1200" b="1" dirty="0" smtClean="0">
              <a:solidFill>
                <a:schemeClr val="tx1"/>
              </a:solidFill>
            </a:rPr>
            <a:t>- дані державного моніторингу ґрунтів, які відображають основні екологічні ризики та цільове призначення земель;</a:t>
          </a:r>
        </a:p>
        <a:p>
          <a:r>
            <a:rPr lang="uk-UA" altLang="uk-UA" sz="1200" b="1" dirty="0" smtClean="0">
              <a:solidFill>
                <a:schemeClr val="tx1"/>
              </a:solidFill>
            </a:rPr>
            <a:t>- ґрунтові карти в масштабі понад 1:25000 та основні тематичні картосхеми властивостей ґрунтів;</a:t>
          </a:r>
        </a:p>
        <a:p>
          <a:r>
            <a:rPr lang="uk-UA" altLang="uk-UA" sz="1200" b="1" dirty="0" smtClean="0">
              <a:solidFill>
                <a:schemeClr val="tx1"/>
              </a:solidFill>
            </a:rPr>
            <a:t>- номенклатура ґрунтів окремих ґрунтових округів;</a:t>
          </a:r>
        </a:p>
        <a:p>
          <a:r>
            <a:rPr lang="uk-UA" altLang="uk-UA" sz="1200" b="1" dirty="0" smtClean="0">
              <a:solidFill>
                <a:schemeClr val="tx1"/>
              </a:solidFill>
            </a:rPr>
            <a:t>- місцезнаходження демонстраційних полігонів, довгострокових польових дослідів;</a:t>
          </a:r>
        </a:p>
        <a:p>
          <a:r>
            <a:rPr lang="uk-UA" altLang="uk-UA" sz="1200" b="1" dirty="0" smtClean="0">
              <a:solidFill>
                <a:schemeClr val="tx1"/>
              </a:solidFill>
            </a:rPr>
            <a:t>- основні відомості про кращі практики </a:t>
          </a:r>
          <a:r>
            <a:rPr lang="en-US" altLang="uk-UA" sz="1200" b="1" dirty="0" smtClean="0">
              <a:solidFill>
                <a:schemeClr val="tx1"/>
              </a:solidFill>
            </a:rPr>
            <a:t>SSM</a:t>
          </a:r>
          <a:r>
            <a:rPr lang="ru-RU" altLang="uk-UA" sz="1200" b="1" dirty="0" smtClean="0">
              <a:solidFill>
                <a:schemeClr val="tx1"/>
              </a:solidFill>
            </a:rPr>
            <a:t>, </a:t>
          </a:r>
          <a:r>
            <a:rPr lang="uk-UA" altLang="uk-UA" sz="1200" b="1" dirty="0" smtClean="0">
              <a:solidFill>
                <a:schemeClr val="tx1"/>
              </a:solidFill>
            </a:rPr>
            <a:t>норми, регламенти, стандарти, рекомендації</a:t>
          </a:r>
        </a:p>
        <a:p>
          <a:r>
            <a:rPr lang="uk-UA" altLang="uk-UA" sz="1200" b="1" dirty="0" smtClean="0">
              <a:solidFill>
                <a:schemeClr val="tx1"/>
              </a:solidFill>
            </a:rPr>
            <a:t>- дорадча інформація </a:t>
          </a:r>
          <a:endParaRPr lang="ru-RU" sz="1200" b="1" dirty="0">
            <a:solidFill>
              <a:schemeClr val="tx1"/>
            </a:solidFill>
          </a:endParaRPr>
        </a:p>
      </dgm:t>
    </dgm:pt>
    <dgm:pt modelId="{687A87C8-724A-4BA8-975A-D2AF398E912A}" type="parTrans" cxnId="{61D4D862-CC39-457D-BE9B-A9872E77D472}">
      <dgm:prSet/>
      <dgm:spPr/>
      <dgm:t>
        <a:bodyPr/>
        <a:lstStyle/>
        <a:p>
          <a:endParaRPr lang="ru-RU"/>
        </a:p>
      </dgm:t>
    </dgm:pt>
    <dgm:pt modelId="{31411271-2A3E-4756-91DE-EC3FFC9061DE}" type="sibTrans" cxnId="{61D4D862-CC39-457D-BE9B-A9872E77D472}">
      <dgm:prSet/>
      <dgm:spPr/>
      <dgm:t>
        <a:bodyPr/>
        <a:lstStyle/>
        <a:p>
          <a:endParaRPr lang="ru-RU"/>
        </a:p>
      </dgm:t>
    </dgm:pt>
    <dgm:pt modelId="{43B6009A-DD13-4295-AC9B-82B4713C2B48}">
      <dgm:prSet phldrT="[Текст]" custT="1"/>
      <dgm:spPr>
        <a:solidFill>
          <a:schemeClr val="accent1">
            <a:lumMod val="20000"/>
            <a:lumOff val="80000"/>
          </a:schemeClr>
        </a:solidFill>
        <a:ln>
          <a:solidFill>
            <a:schemeClr val="tx2">
              <a:lumMod val="75000"/>
            </a:schemeClr>
          </a:solidFill>
        </a:ln>
      </dgm:spPr>
      <dgm:t>
        <a:bodyPr/>
        <a:lstStyle/>
        <a:p>
          <a:pPr>
            <a:spcAft>
              <a:spcPts val="600"/>
            </a:spcAft>
          </a:pPr>
          <a:r>
            <a:rPr lang="uk-UA" altLang="uk-UA" sz="1200" dirty="0" smtClean="0">
              <a:solidFill>
                <a:schemeClr val="tx1"/>
              </a:solidFill>
            </a:rPr>
            <a:t>- </a:t>
          </a:r>
          <a:r>
            <a:rPr lang="uk-UA" altLang="uk-UA" sz="1200" b="1" dirty="0" smtClean="0">
              <a:solidFill>
                <a:schemeClr val="tx1"/>
              </a:solidFill>
            </a:rPr>
            <a:t>дані моніторингу ґрунтів на дослідницьких полігонах, польових дослідах, наукових проектах;</a:t>
          </a:r>
        </a:p>
        <a:p>
          <a:pPr>
            <a:spcAft>
              <a:spcPts val="600"/>
            </a:spcAft>
          </a:pPr>
          <a:r>
            <a:rPr lang="uk-UA" altLang="uk-UA" sz="1200" b="1" dirty="0" smtClean="0">
              <a:solidFill>
                <a:schemeClr val="tx1"/>
              </a:solidFill>
            </a:rPr>
            <a:t>- карти та тематичні картосхеми в масштабі до 1:25000;</a:t>
          </a:r>
        </a:p>
        <a:p>
          <a:pPr>
            <a:spcAft>
              <a:spcPts val="600"/>
            </a:spcAft>
          </a:pPr>
          <a:r>
            <a:rPr lang="uk-UA" altLang="uk-UA" sz="1200" b="1" dirty="0" smtClean="0">
              <a:solidFill>
                <a:schemeClr val="tx1"/>
              </a:solidFill>
            </a:rPr>
            <a:t>- відомості про ґрунтовий покрив земельних ділянок, що знаходяться у господарському використанні;</a:t>
          </a:r>
        </a:p>
        <a:p>
          <a:pPr>
            <a:spcAft>
              <a:spcPts val="600"/>
            </a:spcAft>
          </a:pPr>
          <a:r>
            <a:rPr lang="uk-UA" altLang="uk-UA" sz="1200" b="1" dirty="0" smtClean="0">
              <a:solidFill>
                <a:schemeClr val="tx1"/>
              </a:solidFill>
            </a:rPr>
            <a:t>- кількісні результати спостережень за ґрунтами, якщо немає дозволу авторів цих даних;</a:t>
          </a:r>
        </a:p>
        <a:p>
          <a:pPr>
            <a:spcAft>
              <a:spcPts val="600"/>
            </a:spcAft>
          </a:pPr>
          <a:r>
            <a:rPr lang="uk-UA" altLang="uk-UA" sz="1200" b="1" dirty="0" smtClean="0">
              <a:solidFill>
                <a:schemeClr val="tx1"/>
              </a:solidFill>
            </a:rPr>
            <a:t>- технологічні розробки у детальному викладенні</a:t>
          </a:r>
          <a:endParaRPr lang="ru-RU" sz="1200" b="1" dirty="0">
            <a:solidFill>
              <a:schemeClr val="tx1"/>
            </a:solidFill>
          </a:endParaRPr>
        </a:p>
      </dgm:t>
    </dgm:pt>
    <dgm:pt modelId="{D1F7CE9E-38E2-476C-AA79-59AA3A63B4B0}" type="parTrans" cxnId="{A4EA9C8D-BCD6-4EC6-9383-99452A626F7B}">
      <dgm:prSet/>
      <dgm:spPr/>
      <dgm:t>
        <a:bodyPr/>
        <a:lstStyle/>
        <a:p>
          <a:endParaRPr lang="ru-RU"/>
        </a:p>
      </dgm:t>
    </dgm:pt>
    <dgm:pt modelId="{D8901EA4-D7BE-4124-886E-FC4729BF4346}" type="sibTrans" cxnId="{A4EA9C8D-BCD6-4EC6-9383-99452A626F7B}">
      <dgm:prSet/>
      <dgm:spPr/>
      <dgm:t>
        <a:bodyPr/>
        <a:lstStyle/>
        <a:p>
          <a:endParaRPr lang="ru-RU"/>
        </a:p>
      </dgm:t>
    </dgm:pt>
    <dgm:pt modelId="{C05E7DA6-E9AD-4EC4-8566-635615766FC0}">
      <dgm:prSet phldrT="[Текст]" custT="1"/>
      <dgm:spPr>
        <a:solidFill>
          <a:schemeClr val="accent1">
            <a:lumMod val="20000"/>
            <a:lumOff val="80000"/>
          </a:schemeClr>
        </a:solidFill>
        <a:ln>
          <a:solidFill>
            <a:schemeClr val="tx2">
              <a:lumMod val="75000"/>
            </a:schemeClr>
          </a:solidFill>
        </a:ln>
      </dgm:spPr>
      <dgm:t>
        <a:bodyPr/>
        <a:lstStyle/>
        <a:p>
          <a:r>
            <a:rPr lang="uk-UA" altLang="uk-UA" sz="1200" b="1" dirty="0" smtClean="0">
              <a:solidFill>
                <a:schemeClr val="tx1"/>
              </a:solidFill>
            </a:rPr>
            <a:t>- </a:t>
          </a:r>
          <a:r>
            <a:rPr lang="uk-UA" altLang="uk-UA" sz="1200" b="1" dirty="0" err="1" smtClean="0">
              <a:solidFill>
                <a:schemeClr val="tx1"/>
              </a:solidFill>
            </a:rPr>
            <a:t>геоінформаційні</a:t>
          </a:r>
          <a:r>
            <a:rPr lang="uk-UA" altLang="uk-UA" sz="1200" b="1" dirty="0" smtClean="0">
              <a:solidFill>
                <a:schemeClr val="tx1"/>
              </a:solidFill>
            </a:rPr>
            <a:t> продукти;</a:t>
          </a:r>
        </a:p>
        <a:p>
          <a:r>
            <a:rPr lang="uk-UA" altLang="uk-UA" sz="1200" b="1" dirty="0" smtClean="0">
              <a:solidFill>
                <a:schemeClr val="tx1"/>
              </a:solidFill>
            </a:rPr>
            <a:t>- карти та тематичні картосхеми, виконані на замовлення;</a:t>
          </a:r>
        </a:p>
        <a:p>
          <a:r>
            <a:rPr lang="uk-UA" altLang="uk-UA" sz="1200" b="1" dirty="0" smtClean="0">
              <a:solidFill>
                <a:schemeClr val="tx1"/>
              </a:solidFill>
            </a:rPr>
            <a:t>- ґрунтово-оцінювальні роботи;</a:t>
          </a:r>
        </a:p>
        <a:p>
          <a:r>
            <a:rPr lang="uk-UA" altLang="uk-UA" sz="1200" b="1" dirty="0" smtClean="0">
              <a:solidFill>
                <a:schemeClr val="tx1"/>
              </a:solidFill>
            </a:rPr>
            <a:t>-наукові монографії, надруковані на комерційних засадах;</a:t>
          </a:r>
        </a:p>
        <a:p>
          <a:r>
            <a:rPr lang="uk-UA" altLang="uk-UA" sz="1200" b="1" dirty="0" smtClean="0">
              <a:solidFill>
                <a:schemeClr val="tx1"/>
              </a:solidFill>
            </a:rPr>
            <a:t>- технологічні розробки деталізовані під конкретні ґрунтові умови.</a:t>
          </a:r>
          <a:endParaRPr lang="ru-RU" sz="1200" b="1" dirty="0">
            <a:solidFill>
              <a:schemeClr val="tx1"/>
            </a:solidFill>
          </a:endParaRPr>
        </a:p>
      </dgm:t>
    </dgm:pt>
    <dgm:pt modelId="{BEA95AC1-7143-4520-A125-14D52435A6EF}" type="parTrans" cxnId="{6D8CDB58-B9F5-4BE8-B258-DA820DF27730}">
      <dgm:prSet/>
      <dgm:spPr/>
      <dgm:t>
        <a:bodyPr/>
        <a:lstStyle/>
        <a:p>
          <a:endParaRPr lang="ru-RU"/>
        </a:p>
      </dgm:t>
    </dgm:pt>
    <dgm:pt modelId="{77386F75-3E7D-4BEC-9FE7-913AA6AF41D5}" type="sibTrans" cxnId="{6D8CDB58-B9F5-4BE8-B258-DA820DF27730}">
      <dgm:prSet/>
      <dgm:spPr/>
      <dgm:t>
        <a:bodyPr/>
        <a:lstStyle/>
        <a:p>
          <a:endParaRPr lang="ru-RU"/>
        </a:p>
      </dgm:t>
    </dgm:pt>
    <dgm:pt modelId="{F2731FA7-4B6E-4D46-9551-B4B5727F24C8}" type="pres">
      <dgm:prSet presAssocID="{BE4B56E2-5A39-4C5C-8C37-93955DBF0CF3}" presName="Name0" presStyleCnt="0">
        <dgm:presLayoutVars>
          <dgm:chMax val="7"/>
          <dgm:chPref val="7"/>
          <dgm:dir/>
        </dgm:presLayoutVars>
      </dgm:prSet>
      <dgm:spPr/>
      <dgm:t>
        <a:bodyPr/>
        <a:lstStyle/>
        <a:p>
          <a:endParaRPr lang="ru-RU"/>
        </a:p>
      </dgm:t>
    </dgm:pt>
    <dgm:pt modelId="{447283C0-450D-4838-81DC-60FDF2F6EB1C}" type="pres">
      <dgm:prSet presAssocID="{BE4B56E2-5A39-4C5C-8C37-93955DBF0CF3}" presName="Name1" presStyleCnt="0"/>
      <dgm:spPr/>
    </dgm:pt>
    <dgm:pt modelId="{354726F4-9657-4EB3-9F42-0D1C31E3F216}" type="pres">
      <dgm:prSet presAssocID="{BE4B56E2-5A39-4C5C-8C37-93955DBF0CF3}" presName="cycle" presStyleCnt="0"/>
      <dgm:spPr/>
    </dgm:pt>
    <dgm:pt modelId="{7001656E-6465-4921-B2A7-E3EF946FF6EE}" type="pres">
      <dgm:prSet presAssocID="{BE4B56E2-5A39-4C5C-8C37-93955DBF0CF3}" presName="srcNode" presStyleLbl="node1" presStyleIdx="0" presStyleCnt="3"/>
      <dgm:spPr/>
    </dgm:pt>
    <dgm:pt modelId="{80736B70-953A-4B7A-93A5-6B28DBBD1E0B}" type="pres">
      <dgm:prSet presAssocID="{BE4B56E2-5A39-4C5C-8C37-93955DBF0CF3}" presName="conn" presStyleLbl="parChTrans1D2" presStyleIdx="0" presStyleCnt="1"/>
      <dgm:spPr/>
      <dgm:t>
        <a:bodyPr/>
        <a:lstStyle/>
        <a:p>
          <a:endParaRPr lang="ru-RU"/>
        </a:p>
      </dgm:t>
    </dgm:pt>
    <dgm:pt modelId="{E1EE716E-A19F-4DEF-B327-26EA4F29E1B8}" type="pres">
      <dgm:prSet presAssocID="{BE4B56E2-5A39-4C5C-8C37-93955DBF0CF3}" presName="extraNode" presStyleLbl="node1" presStyleIdx="0" presStyleCnt="3"/>
      <dgm:spPr/>
    </dgm:pt>
    <dgm:pt modelId="{0AD3A661-3161-4FAE-81A5-E8192BB1A07A}" type="pres">
      <dgm:prSet presAssocID="{BE4B56E2-5A39-4C5C-8C37-93955DBF0CF3}" presName="dstNode" presStyleLbl="node1" presStyleIdx="0" presStyleCnt="3"/>
      <dgm:spPr/>
    </dgm:pt>
    <dgm:pt modelId="{146DD059-DD2D-4DBA-A895-FB2057D8E179}" type="pres">
      <dgm:prSet presAssocID="{0AE7EDFC-4482-4B51-A549-EFD274B2B3CB}" presName="text_1" presStyleLbl="node1" presStyleIdx="0" presStyleCnt="3" custScaleY="138741" custLinFactNeighborX="275" custLinFactNeighborY="-11344">
        <dgm:presLayoutVars>
          <dgm:bulletEnabled val="1"/>
        </dgm:presLayoutVars>
      </dgm:prSet>
      <dgm:spPr/>
      <dgm:t>
        <a:bodyPr/>
        <a:lstStyle/>
        <a:p>
          <a:endParaRPr lang="ru-RU"/>
        </a:p>
      </dgm:t>
    </dgm:pt>
    <dgm:pt modelId="{6AFD4B6F-933E-4B3C-BF68-DCD0D4C78DFB}" type="pres">
      <dgm:prSet presAssocID="{0AE7EDFC-4482-4B51-A549-EFD274B2B3CB}" presName="accent_1" presStyleCnt="0"/>
      <dgm:spPr/>
    </dgm:pt>
    <dgm:pt modelId="{65413E20-8FB3-42B4-BFC3-7EC82080D8CC}" type="pres">
      <dgm:prSet presAssocID="{0AE7EDFC-4482-4B51-A549-EFD274B2B3CB}" presName="accentRepeatNode" presStyleLbl="solidFgAcc1" presStyleIdx="0" presStyleCnt="3" custLinFactX="17011" custLinFactY="100000" custLinFactNeighborX="100000" custLinFactNeighborY="186131"/>
      <dgm:spPr>
        <a:ln>
          <a:noFill/>
        </a:ln>
      </dgm:spPr>
      <dgm:extLst>
        <a:ext uri="{E40237B7-FDA0-4F09-8148-C483321AD2D9}">
          <dgm14:cNvPr xmlns:dgm14="http://schemas.microsoft.com/office/drawing/2010/diagram" id="0" name="" title="влаьл"/>
        </a:ext>
      </dgm:extLst>
    </dgm:pt>
    <dgm:pt modelId="{87C6A504-C3F3-44A0-B3CD-892086DF9B3A}" type="pres">
      <dgm:prSet presAssocID="{43B6009A-DD13-4295-AC9B-82B4713C2B48}" presName="text_2" presStyleLbl="node1" presStyleIdx="1" presStyleCnt="3" custScaleY="125580" custLinFactNeighborX="945" custLinFactNeighborY="13267">
        <dgm:presLayoutVars>
          <dgm:bulletEnabled val="1"/>
        </dgm:presLayoutVars>
      </dgm:prSet>
      <dgm:spPr/>
      <dgm:t>
        <a:bodyPr/>
        <a:lstStyle/>
        <a:p>
          <a:endParaRPr lang="ru-RU"/>
        </a:p>
      </dgm:t>
    </dgm:pt>
    <dgm:pt modelId="{7A70A89E-9507-4155-84C4-8038489D2454}" type="pres">
      <dgm:prSet presAssocID="{43B6009A-DD13-4295-AC9B-82B4713C2B48}" presName="accent_2" presStyleCnt="0"/>
      <dgm:spPr/>
    </dgm:pt>
    <dgm:pt modelId="{F702D05F-3CF9-4202-AF28-B0CC31E3A212}" type="pres">
      <dgm:prSet presAssocID="{43B6009A-DD13-4295-AC9B-82B4713C2B48}" presName="accentRepeatNode" presStyleLbl="solidFgAcc1" presStyleIdx="1" presStyleCnt="3" custLinFactX="11459" custLinFactY="86285" custLinFactNeighborX="100000" custLinFactNeighborY="100000"/>
      <dgm:spPr>
        <a:ln>
          <a:noFill/>
        </a:ln>
      </dgm:spPr>
    </dgm:pt>
    <dgm:pt modelId="{8E28128F-EF44-4DE1-9575-CE7787688FFF}" type="pres">
      <dgm:prSet presAssocID="{C05E7DA6-E9AD-4EC4-8566-635615766FC0}" presName="text_3" presStyleLbl="node1" presStyleIdx="2" presStyleCnt="3" custLinFactNeighborX="896" custLinFactNeighborY="14500">
        <dgm:presLayoutVars>
          <dgm:bulletEnabled val="1"/>
        </dgm:presLayoutVars>
      </dgm:prSet>
      <dgm:spPr/>
      <dgm:t>
        <a:bodyPr/>
        <a:lstStyle/>
        <a:p>
          <a:endParaRPr lang="ru-RU"/>
        </a:p>
      </dgm:t>
    </dgm:pt>
    <dgm:pt modelId="{0EA5417F-377A-4E8C-B20E-B3A31573E108}" type="pres">
      <dgm:prSet presAssocID="{C05E7DA6-E9AD-4EC4-8566-635615766FC0}" presName="accent_3" presStyleCnt="0"/>
      <dgm:spPr/>
    </dgm:pt>
    <dgm:pt modelId="{7FEC721B-5B63-4229-B9F2-8482617F5D4D}" type="pres">
      <dgm:prSet presAssocID="{C05E7DA6-E9AD-4EC4-8566-635615766FC0}" presName="accentRepeatNode" presStyleLbl="solidFgAcc1" presStyleIdx="2" presStyleCnt="3" custLinFactNeighborX="-27158" custLinFactNeighborY="80000"/>
      <dgm:spPr>
        <a:noFill/>
        <a:ln>
          <a:noFill/>
        </a:ln>
      </dgm:spPr>
    </dgm:pt>
  </dgm:ptLst>
  <dgm:cxnLst>
    <dgm:cxn modelId="{F9914861-D4AD-48CD-8637-154D49741B28}" type="presOf" srcId="{C05E7DA6-E9AD-4EC4-8566-635615766FC0}" destId="{8E28128F-EF44-4DE1-9575-CE7787688FFF}" srcOrd="0" destOrd="0" presId="urn:microsoft.com/office/officeart/2008/layout/VerticalCurvedList"/>
    <dgm:cxn modelId="{A4EA9C8D-BCD6-4EC6-9383-99452A626F7B}" srcId="{BE4B56E2-5A39-4C5C-8C37-93955DBF0CF3}" destId="{43B6009A-DD13-4295-AC9B-82B4713C2B48}" srcOrd="1" destOrd="0" parTransId="{D1F7CE9E-38E2-476C-AA79-59AA3A63B4B0}" sibTransId="{D8901EA4-D7BE-4124-886E-FC4729BF4346}"/>
    <dgm:cxn modelId="{9DD55BD5-05C4-472C-8C11-D5D467D41044}" type="presOf" srcId="{BE4B56E2-5A39-4C5C-8C37-93955DBF0CF3}" destId="{F2731FA7-4B6E-4D46-9551-B4B5727F24C8}" srcOrd="0" destOrd="0" presId="urn:microsoft.com/office/officeart/2008/layout/VerticalCurvedList"/>
    <dgm:cxn modelId="{59917EE7-5415-44ED-AC6F-1A9FFC781CC9}" type="presOf" srcId="{31411271-2A3E-4756-91DE-EC3FFC9061DE}" destId="{80736B70-953A-4B7A-93A5-6B28DBBD1E0B}" srcOrd="0" destOrd="0" presId="urn:microsoft.com/office/officeart/2008/layout/VerticalCurvedList"/>
    <dgm:cxn modelId="{4BA01062-0F5D-40EF-BD40-A42360917588}" type="presOf" srcId="{0AE7EDFC-4482-4B51-A549-EFD274B2B3CB}" destId="{146DD059-DD2D-4DBA-A895-FB2057D8E179}" srcOrd="0" destOrd="0" presId="urn:microsoft.com/office/officeart/2008/layout/VerticalCurvedList"/>
    <dgm:cxn modelId="{6D8CDB58-B9F5-4BE8-B258-DA820DF27730}" srcId="{BE4B56E2-5A39-4C5C-8C37-93955DBF0CF3}" destId="{C05E7DA6-E9AD-4EC4-8566-635615766FC0}" srcOrd="2" destOrd="0" parTransId="{BEA95AC1-7143-4520-A125-14D52435A6EF}" sibTransId="{77386F75-3E7D-4BEC-9FE7-913AA6AF41D5}"/>
    <dgm:cxn modelId="{61D4D862-CC39-457D-BE9B-A9872E77D472}" srcId="{BE4B56E2-5A39-4C5C-8C37-93955DBF0CF3}" destId="{0AE7EDFC-4482-4B51-A549-EFD274B2B3CB}" srcOrd="0" destOrd="0" parTransId="{687A87C8-724A-4BA8-975A-D2AF398E912A}" sibTransId="{31411271-2A3E-4756-91DE-EC3FFC9061DE}"/>
    <dgm:cxn modelId="{F470BB46-8572-4ED9-A1EE-06C41D922865}" type="presOf" srcId="{43B6009A-DD13-4295-AC9B-82B4713C2B48}" destId="{87C6A504-C3F3-44A0-B3CD-892086DF9B3A}" srcOrd="0" destOrd="0" presId="urn:microsoft.com/office/officeart/2008/layout/VerticalCurvedList"/>
    <dgm:cxn modelId="{D7825F82-B68F-44FB-9163-F109EEE4F2C2}" type="presParOf" srcId="{F2731FA7-4B6E-4D46-9551-B4B5727F24C8}" destId="{447283C0-450D-4838-81DC-60FDF2F6EB1C}" srcOrd="0" destOrd="0" presId="urn:microsoft.com/office/officeart/2008/layout/VerticalCurvedList"/>
    <dgm:cxn modelId="{2C3A15B8-8995-4BC7-BB07-1E4F5EDBDA76}" type="presParOf" srcId="{447283C0-450D-4838-81DC-60FDF2F6EB1C}" destId="{354726F4-9657-4EB3-9F42-0D1C31E3F216}" srcOrd="0" destOrd="0" presId="urn:microsoft.com/office/officeart/2008/layout/VerticalCurvedList"/>
    <dgm:cxn modelId="{29268032-BD79-4004-8574-A79916E34A33}" type="presParOf" srcId="{354726F4-9657-4EB3-9F42-0D1C31E3F216}" destId="{7001656E-6465-4921-B2A7-E3EF946FF6EE}" srcOrd="0" destOrd="0" presId="urn:microsoft.com/office/officeart/2008/layout/VerticalCurvedList"/>
    <dgm:cxn modelId="{6A50BBBE-CB44-4D51-8887-C7AB9EE139EC}" type="presParOf" srcId="{354726F4-9657-4EB3-9F42-0D1C31E3F216}" destId="{80736B70-953A-4B7A-93A5-6B28DBBD1E0B}" srcOrd="1" destOrd="0" presId="urn:microsoft.com/office/officeart/2008/layout/VerticalCurvedList"/>
    <dgm:cxn modelId="{178E8FD2-C9EF-48D0-A7A2-DA059078FA23}" type="presParOf" srcId="{354726F4-9657-4EB3-9F42-0D1C31E3F216}" destId="{E1EE716E-A19F-4DEF-B327-26EA4F29E1B8}" srcOrd="2" destOrd="0" presId="urn:microsoft.com/office/officeart/2008/layout/VerticalCurvedList"/>
    <dgm:cxn modelId="{00A33BCA-5148-41B5-9020-4EA0861694B2}" type="presParOf" srcId="{354726F4-9657-4EB3-9F42-0D1C31E3F216}" destId="{0AD3A661-3161-4FAE-81A5-E8192BB1A07A}" srcOrd="3" destOrd="0" presId="urn:microsoft.com/office/officeart/2008/layout/VerticalCurvedList"/>
    <dgm:cxn modelId="{0ADF3FD4-A324-40B4-B5FE-A6CEC9C9E49D}" type="presParOf" srcId="{447283C0-450D-4838-81DC-60FDF2F6EB1C}" destId="{146DD059-DD2D-4DBA-A895-FB2057D8E179}" srcOrd="1" destOrd="0" presId="urn:microsoft.com/office/officeart/2008/layout/VerticalCurvedList"/>
    <dgm:cxn modelId="{D0503734-BAF1-4ECB-8BF2-B592105DC35B}" type="presParOf" srcId="{447283C0-450D-4838-81DC-60FDF2F6EB1C}" destId="{6AFD4B6F-933E-4B3C-BF68-DCD0D4C78DFB}" srcOrd="2" destOrd="0" presId="urn:microsoft.com/office/officeart/2008/layout/VerticalCurvedList"/>
    <dgm:cxn modelId="{64340CB1-CAC9-4DBF-8002-FE803B6D347E}" type="presParOf" srcId="{6AFD4B6F-933E-4B3C-BF68-DCD0D4C78DFB}" destId="{65413E20-8FB3-42B4-BFC3-7EC82080D8CC}" srcOrd="0" destOrd="0" presId="urn:microsoft.com/office/officeart/2008/layout/VerticalCurvedList"/>
    <dgm:cxn modelId="{64AA6816-DB29-4E32-806F-5F60737DFA70}" type="presParOf" srcId="{447283C0-450D-4838-81DC-60FDF2F6EB1C}" destId="{87C6A504-C3F3-44A0-B3CD-892086DF9B3A}" srcOrd="3" destOrd="0" presId="urn:microsoft.com/office/officeart/2008/layout/VerticalCurvedList"/>
    <dgm:cxn modelId="{F1EECA17-FEC9-4C11-A822-04005FB7D69A}" type="presParOf" srcId="{447283C0-450D-4838-81DC-60FDF2F6EB1C}" destId="{7A70A89E-9507-4155-84C4-8038489D2454}" srcOrd="4" destOrd="0" presId="urn:microsoft.com/office/officeart/2008/layout/VerticalCurvedList"/>
    <dgm:cxn modelId="{1FF46402-39FF-4FB5-88C9-7719F8880613}" type="presParOf" srcId="{7A70A89E-9507-4155-84C4-8038489D2454}" destId="{F702D05F-3CF9-4202-AF28-B0CC31E3A212}" srcOrd="0" destOrd="0" presId="urn:microsoft.com/office/officeart/2008/layout/VerticalCurvedList"/>
    <dgm:cxn modelId="{69AF6E3F-D888-4338-8206-C79A6DBB4DDE}" type="presParOf" srcId="{447283C0-450D-4838-81DC-60FDF2F6EB1C}" destId="{8E28128F-EF44-4DE1-9575-CE7787688FFF}" srcOrd="5" destOrd="0" presId="urn:microsoft.com/office/officeart/2008/layout/VerticalCurvedList"/>
    <dgm:cxn modelId="{C9CE4863-5647-4C9C-AE2B-16296717D549}" type="presParOf" srcId="{447283C0-450D-4838-81DC-60FDF2F6EB1C}" destId="{0EA5417F-377A-4E8C-B20E-B3A31573E108}" srcOrd="6" destOrd="0" presId="urn:microsoft.com/office/officeart/2008/layout/VerticalCurvedList"/>
    <dgm:cxn modelId="{6E7EE57C-20AB-46E1-8B7B-74FDB26A773B}" type="presParOf" srcId="{0EA5417F-377A-4E8C-B20E-B3A31573E108}" destId="{7FEC721B-5B63-4229-B9F2-8482617F5D4D}" srcOrd="0" destOrd="0" presId="urn:microsoft.com/office/officeart/2008/layout/VerticalCurvedList"/>
  </dgm:cxnLst>
  <dgm:bg/>
  <dgm:whole>
    <a:ln>
      <a:solidFill>
        <a:srgbClr val="00206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49D8-0590-47ED-B35B-BA2D2F5038E3}">
      <dsp:nvSpPr>
        <dsp:cNvPr id="0" name=""/>
        <dsp:cNvSpPr/>
      </dsp:nvSpPr>
      <dsp:spPr>
        <a:xfrm>
          <a:off x="-301542" y="46091"/>
          <a:ext cx="5685420" cy="113638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baseline="0" noProof="0" dirty="0" smtClean="0">
              <a:latin typeface="Arial" panose="020B0604020202020204" pitchFamily="34" charset="0"/>
              <a:cs typeface="Arial" panose="020B0604020202020204" pitchFamily="34" charset="0"/>
            </a:rPr>
            <a:t>Виявлення методів та систем належного поводження з ґрунтами (SSM) для всіх землекористувань на регіональному та національному рівнях</a:t>
          </a:r>
          <a:endParaRPr lang="uk-UA" sz="1600" b="1" kern="1200" baseline="0" noProof="0" dirty="0"/>
        </a:p>
      </dsp:txBody>
      <dsp:txXfrm>
        <a:off x="-268259" y="79374"/>
        <a:ext cx="4338651" cy="1069815"/>
      </dsp:txXfrm>
    </dsp:sp>
    <dsp:sp modelId="{DBB941A2-8315-48E4-BA78-A90909838051}">
      <dsp:nvSpPr>
        <dsp:cNvPr id="0" name=""/>
        <dsp:cNvSpPr/>
      </dsp:nvSpPr>
      <dsp:spPr>
        <a:xfrm>
          <a:off x="0" y="1336665"/>
          <a:ext cx="5858053" cy="113638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smtClean="0"/>
            <a:t>1. Ідентифікація тематичних досліджень з успішно впровадженим SSM</a:t>
          </a:r>
        </a:p>
        <a:p>
          <a:pPr lvl="0" algn="l" defTabSz="711200">
            <a:lnSpc>
              <a:spcPct val="90000"/>
            </a:lnSpc>
            <a:spcBef>
              <a:spcPct val="0"/>
            </a:spcBef>
            <a:spcAft>
              <a:spcPts val="0"/>
            </a:spcAft>
          </a:pPr>
          <a:r>
            <a:rPr lang="uk-UA" sz="1600" b="1" kern="1200" noProof="0" dirty="0" smtClean="0"/>
            <a:t>2. Визначення мереж зацікавлених сторін та існуючих/минулих проектів, пов'язаних із SSM</a:t>
          </a:r>
        </a:p>
      </dsp:txBody>
      <dsp:txXfrm>
        <a:off x="33283" y="1369948"/>
        <a:ext cx="4434425" cy="1069815"/>
      </dsp:txXfrm>
    </dsp:sp>
    <dsp:sp modelId="{5B26B9F2-D631-493E-8EDA-1EEA6AD91682}">
      <dsp:nvSpPr>
        <dsp:cNvPr id="0" name=""/>
        <dsp:cNvSpPr/>
      </dsp:nvSpPr>
      <dsp:spPr>
        <a:xfrm>
          <a:off x="361029" y="2651557"/>
          <a:ext cx="6059012" cy="113638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smtClean="0"/>
            <a:t>1. Інтегрована карта тематичних досліджень SSM, пов'язаних із землекористуванням, загрозами ґрунту та </a:t>
          </a:r>
          <a:r>
            <a:rPr lang="uk-UA" sz="1600" b="1" kern="1200" noProof="0" dirty="0" err="1" smtClean="0"/>
            <a:t>педокліматичними</a:t>
          </a:r>
          <a:r>
            <a:rPr lang="uk-UA" sz="1600" b="1" kern="1200" noProof="0" dirty="0" smtClean="0"/>
            <a:t> зонами</a:t>
          </a:r>
        </a:p>
        <a:p>
          <a:pPr lvl="0" algn="l" defTabSz="711200">
            <a:lnSpc>
              <a:spcPct val="90000"/>
            </a:lnSpc>
            <a:spcBef>
              <a:spcPct val="0"/>
            </a:spcBef>
            <a:spcAft>
              <a:spcPct val="35000"/>
            </a:spcAft>
          </a:pPr>
          <a:r>
            <a:rPr lang="uk-UA" sz="1600" b="1" kern="1200" noProof="0" dirty="0" smtClean="0"/>
            <a:t>2. Створення мережі SSM та активація взаємодії землекористувачів, вчених та політиків</a:t>
          </a:r>
          <a:endParaRPr lang="uk-UA" sz="1600" b="1" kern="1200" noProof="0" dirty="0"/>
        </a:p>
      </dsp:txBody>
      <dsp:txXfrm>
        <a:off x="394312" y="2684840"/>
        <a:ext cx="4588830" cy="1069815"/>
      </dsp:txXfrm>
    </dsp:sp>
    <dsp:sp modelId="{AD0AEC05-2B80-4CEA-8C81-D4B71DD5C02C}">
      <dsp:nvSpPr>
        <dsp:cNvPr id="0" name=""/>
        <dsp:cNvSpPr/>
      </dsp:nvSpPr>
      <dsp:spPr>
        <a:xfrm>
          <a:off x="4377327" y="876735"/>
          <a:ext cx="738648" cy="738648"/>
        </a:xfrm>
        <a:prstGeom prst="downArrow">
          <a:avLst>
            <a:gd name="adj1" fmla="val 55000"/>
            <a:gd name="adj2" fmla="val 45000"/>
          </a:avLst>
        </a:prstGeom>
        <a:solidFill>
          <a:schemeClr val="accent1">
            <a:lumMod val="40000"/>
            <a:lumOff val="60000"/>
            <a:alpha val="90000"/>
          </a:schemeClr>
        </a:solidFill>
        <a:ln w="6350" cap="flat" cmpd="sng" algn="ctr">
          <a:solidFill>
            <a:srgbClr val="002060">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a:off x="4543523" y="876735"/>
        <a:ext cx="406256" cy="555833"/>
      </dsp:txXfrm>
    </dsp:sp>
    <dsp:sp modelId="{732D3F96-CF4C-49DD-B414-5924C6DDDA2C}">
      <dsp:nvSpPr>
        <dsp:cNvPr id="0" name=""/>
        <dsp:cNvSpPr/>
      </dsp:nvSpPr>
      <dsp:spPr>
        <a:xfrm>
          <a:off x="5069657" y="2220481"/>
          <a:ext cx="738648" cy="738648"/>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rgbClr val="002060">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a:off x="5235853" y="2220481"/>
        <a:ext cx="406256" cy="555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6B70-953A-4B7A-93A5-6B28DBBD1E0B}">
      <dsp:nvSpPr>
        <dsp:cNvPr id="0" name=""/>
        <dsp:cNvSpPr/>
      </dsp:nvSpPr>
      <dsp:spPr>
        <a:xfrm>
          <a:off x="-6018797" y="-921209"/>
          <a:ext cx="7166894" cy="7166894"/>
        </a:xfrm>
        <a:prstGeom prst="blockArc">
          <a:avLst>
            <a:gd name="adj1" fmla="val 18900000"/>
            <a:gd name="adj2" fmla="val 2700000"/>
            <a:gd name="adj3" fmla="val 3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DD059-DD2D-4DBA-A895-FB2057D8E179}">
      <dsp:nvSpPr>
        <dsp:cNvPr id="0" name=""/>
        <dsp:cNvSpPr/>
      </dsp:nvSpPr>
      <dsp:spPr>
        <a:xfrm>
          <a:off x="761437" y="205370"/>
          <a:ext cx="8145617" cy="1477445"/>
        </a:xfrm>
        <a:prstGeom prst="rect">
          <a:avLst/>
        </a:prstGeom>
        <a:solidFill>
          <a:schemeClr val="accent1">
            <a:lumMod val="20000"/>
            <a:lumOff val="8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5260" tIns="30480" rIns="30480" bIns="30480" numCol="1" spcCol="1270" anchor="ctr" anchorCtr="0">
          <a:noAutofit/>
        </a:bodyPr>
        <a:lstStyle/>
        <a:p>
          <a:pPr lvl="0" algn="l" defTabSz="533400">
            <a:lnSpc>
              <a:spcPct val="90000"/>
            </a:lnSpc>
            <a:spcBef>
              <a:spcPct val="0"/>
            </a:spcBef>
            <a:spcAft>
              <a:spcPct val="35000"/>
            </a:spcAft>
          </a:pPr>
          <a:r>
            <a:rPr lang="uk-UA" altLang="uk-UA" sz="1200" b="1" kern="1200" dirty="0" smtClean="0">
              <a:solidFill>
                <a:schemeClr val="tx1"/>
              </a:solidFill>
            </a:rPr>
            <a:t>- дані державного моніторингу ґрунтів, які відображають основні екологічні ризики та цільове призначення земель;</a:t>
          </a:r>
        </a:p>
        <a:p>
          <a:pPr lvl="0" algn="l" defTabSz="533400">
            <a:lnSpc>
              <a:spcPct val="90000"/>
            </a:lnSpc>
            <a:spcBef>
              <a:spcPct val="0"/>
            </a:spcBef>
            <a:spcAft>
              <a:spcPct val="35000"/>
            </a:spcAft>
          </a:pPr>
          <a:r>
            <a:rPr lang="uk-UA" altLang="uk-UA" sz="1200" b="1" kern="1200" dirty="0" smtClean="0">
              <a:solidFill>
                <a:schemeClr val="tx1"/>
              </a:solidFill>
            </a:rPr>
            <a:t>- ґрунтові карти в масштабі понад 1:25000 та основні тематичні картосхеми властивостей ґрунтів;</a:t>
          </a:r>
        </a:p>
        <a:p>
          <a:pPr lvl="0" algn="l" defTabSz="533400">
            <a:lnSpc>
              <a:spcPct val="90000"/>
            </a:lnSpc>
            <a:spcBef>
              <a:spcPct val="0"/>
            </a:spcBef>
            <a:spcAft>
              <a:spcPct val="35000"/>
            </a:spcAft>
          </a:pPr>
          <a:r>
            <a:rPr lang="uk-UA" altLang="uk-UA" sz="1200" b="1" kern="1200" dirty="0" smtClean="0">
              <a:solidFill>
                <a:schemeClr val="tx1"/>
              </a:solidFill>
            </a:rPr>
            <a:t>- номенклатура ґрунтів окремих ґрунтових округів;</a:t>
          </a:r>
        </a:p>
        <a:p>
          <a:pPr lvl="0" algn="l" defTabSz="533400">
            <a:lnSpc>
              <a:spcPct val="90000"/>
            </a:lnSpc>
            <a:spcBef>
              <a:spcPct val="0"/>
            </a:spcBef>
            <a:spcAft>
              <a:spcPct val="35000"/>
            </a:spcAft>
          </a:pPr>
          <a:r>
            <a:rPr lang="uk-UA" altLang="uk-UA" sz="1200" b="1" kern="1200" dirty="0" smtClean="0">
              <a:solidFill>
                <a:schemeClr val="tx1"/>
              </a:solidFill>
            </a:rPr>
            <a:t>- місцезнаходження демонстраційних полігонів, довгострокових польових дослідів;</a:t>
          </a:r>
        </a:p>
        <a:p>
          <a:pPr lvl="0" algn="l" defTabSz="533400">
            <a:lnSpc>
              <a:spcPct val="90000"/>
            </a:lnSpc>
            <a:spcBef>
              <a:spcPct val="0"/>
            </a:spcBef>
            <a:spcAft>
              <a:spcPct val="35000"/>
            </a:spcAft>
          </a:pPr>
          <a:r>
            <a:rPr lang="uk-UA" altLang="uk-UA" sz="1200" b="1" kern="1200" dirty="0" smtClean="0">
              <a:solidFill>
                <a:schemeClr val="tx1"/>
              </a:solidFill>
            </a:rPr>
            <a:t>- основні відомості про кращі практики </a:t>
          </a:r>
          <a:r>
            <a:rPr lang="en-US" altLang="uk-UA" sz="1200" b="1" kern="1200" dirty="0" smtClean="0">
              <a:solidFill>
                <a:schemeClr val="tx1"/>
              </a:solidFill>
            </a:rPr>
            <a:t>SSM</a:t>
          </a:r>
          <a:r>
            <a:rPr lang="ru-RU" altLang="uk-UA" sz="1200" b="1" kern="1200" dirty="0" smtClean="0">
              <a:solidFill>
                <a:schemeClr val="tx1"/>
              </a:solidFill>
            </a:rPr>
            <a:t>, </a:t>
          </a:r>
          <a:r>
            <a:rPr lang="uk-UA" altLang="uk-UA" sz="1200" b="1" kern="1200" dirty="0" smtClean="0">
              <a:solidFill>
                <a:schemeClr val="tx1"/>
              </a:solidFill>
            </a:rPr>
            <a:t>норми, регламенти, стандарти, рекомендації</a:t>
          </a:r>
        </a:p>
        <a:p>
          <a:pPr lvl="0" algn="l" defTabSz="533400">
            <a:lnSpc>
              <a:spcPct val="90000"/>
            </a:lnSpc>
            <a:spcBef>
              <a:spcPct val="0"/>
            </a:spcBef>
            <a:spcAft>
              <a:spcPct val="35000"/>
            </a:spcAft>
          </a:pPr>
          <a:r>
            <a:rPr lang="uk-UA" altLang="uk-UA" sz="1200" b="1" kern="1200" dirty="0" smtClean="0">
              <a:solidFill>
                <a:schemeClr val="tx1"/>
              </a:solidFill>
            </a:rPr>
            <a:t>- дорадча інформація </a:t>
          </a:r>
          <a:endParaRPr lang="ru-RU" sz="1200" b="1" kern="1200" dirty="0">
            <a:solidFill>
              <a:schemeClr val="tx1"/>
            </a:solidFill>
          </a:endParaRPr>
        </a:p>
      </dsp:txBody>
      <dsp:txXfrm>
        <a:off x="761437" y="205370"/>
        <a:ext cx="8145617" cy="1477445"/>
      </dsp:txXfrm>
    </dsp:sp>
    <dsp:sp modelId="{65413E20-8FB3-42B4-BFC3-7EC82080D8CC}">
      <dsp:nvSpPr>
        <dsp:cNvPr id="0" name=""/>
        <dsp:cNvSpPr/>
      </dsp:nvSpPr>
      <dsp:spPr>
        <a:xfrm>
          <a:off x="1631033" y="3993356"/>
          <a:ext cx="1331118" cy="1331118"/>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C6A504-C3F3-44A0-B3CD-892086DF9B3A}">
      <dsp:nvSpPr>
        <dsp:cNvPr id="0" name=""/>
        <dsp:cNvSpPr/>
      </dsp:nvSpPr>
      <dsp:spPr>
        <a:xfrm>
          <a:off x="1199444" y="2134869"/>
          <a:ext cx="7758527" cy="1337295"/>
        </a:xfrm>
        <a:prstGeom prst="rect">
          <a:avLst/>
        </a:prstGeom>
        <a:solidFill>
          <a:schemeClr val="accent1">
            <a:lumMod val="20000"/>
            <a:lumOff val="8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5260" tIns="30480" rIns="30480" bIns="30480" numCol="1" spcCol="1270" anchor="ctr" anchorCtr="0">
          <a:noAutofit/>
        </a:bodyPr>
        <a:lstStyle/>
        <a:p>
          <a:pPr lvl="0" algn="l" defTabSz="533400">
            <a:lnSpc>
              <a:spcPct val="90000"/>
            </a:lnSpc>
            <a:spcBef>
              <a:spcPct val="0"/>
            </a:spcBef>
            <a:spcAft>
              <a:spcPts val="600"/>
            </a:spcAft>
          </a:pPr>
          <a:r>
            <a:rPr lang="uk-UA" altLang="uk-UA" sz="1200" kern="1200" dirty="0" smtClean="0">
              <a:solidFill>
                <a:schemeClr val="tx1"/>
              </a:solidFill>
            </a:rPr>
            <a:t>- </a:t>
          </a:r>
          <a:r>
            <a:rPr lang="uk-UA" altLang="uk-UA" sz="1200" b="1" kern="1200" dirty="0" smtClean="0">
              <a:solidFill>
                <a:schemeClr val="tx1"/>
              </a:solidFill>
            </a:rPr>
            <a:t>дані моніторингу ґрунтів на дослідницьких полігонах, польових дослідах, наукових проектах;</a:t>
          </a:r>
        </a:p>
        <a:p>
          <a:pPr lvl="0" algn="l" defTabSz="533400">
            <a:lnSpc>
              <a:spcPct val="90000"/>
            </a:lnSpc>
            <a:spcBef>
              <a:spcPct val="0"/>
            </a:spcBef>
            <a:spcAft>
              <a:spcPts val="600"/>
            </a:spcAft>
          </a:pPr>
          <a:r>
            <a:rPr lang="uk-UA" altLang="uk-UA" sz="1200" b="1" kern="1200" dirty="0" smtClean="0">
              <a:solidFill>
                <a:schemeClr val="tx1"/>
              </a:solidFill>
            </a:rPr>
            <a:t>- карти та тематичні картосхеми в масштабі до 1:25000;</a:t>
          </a:r>
        </a:p>
        <a:p>
          <a:pPr lvl="0" algn="l" defTabSz="533400">
            <a:lnSpc>
              <a:spcPct val="90000"/>
            </a:lnSpc>
            <a:spcBef>
              <a:spcPct val="0"/>
            </a:spcBef>
            <a:spcAft>
              <a:spcPts val="600"/>
            </a:spcAft>
          </a:pPr>
          <a:r>
            <a:rPr lang="uk-UA" altLang="uk-UA" sz="1200" b="1" kern="1200" dirty="0" smtClean="0">
              <a:solidFill>
                <a:schemeClr val="tx1"/>
              </a:solidFill>
            </a:rPr>
            <a:t>- відомості про ґрунтовий покрив земельних ділянок, що знаходяться у господарському використанні;</a:t>
          </a:r>
        </a:p>
        <a:p>
          <a:pPr lvl="0" algn="l" defTabSz="533400">
            <a:lnSpc>
              <a:spcPct val="90000"/>
            </a:lnSpc>
            <a:spcBef>
              <a:spcPct val="0"/>
            </a:spcBef>
            <a:spcAft>
              <a:spcPts val="600"/>
            </a:spcAft>
          </a:pPr>
          <a:r>
            <a:rPr lang="uk-UA" altLang="uk-UA" sz="1200" b="1" kern="1200" dirty="0" smtClean="0">
              <a:solidFill>
                <a:schemeClr val="tx1"/>
              </a:solidFill>
            </a:rPr>
            <a:t>- кількісні результати спостережень за ґрунтами, якщо немає дозволу авторів цих даних;</a:t>
          </a:r>
        </a:p>
        <a:p>
          <a:pPr lvl="0" algn="l" defTabSz="533400">
            <a:lnSpc>
              <a:spcPct val="90000"/>
            </a:lnSpc>
            <a:spcBef>
              <a:spcPct val="0"/>
            </a:spcBef>
            <a:spcAft>
              <a:spcPts val="600"/>
            </a:spcAft>
          </a:pPr>
          <a:r>
            <a:rPr lang="uk-UA" altLang="uk-UA" sz="1200" b="1" kern="1200" dirty="0" smtClean="0">
              <a:solidFill>
                <a:schemeClr val="tx1"/>
              </a:solidFill>
            </a:rPr>
            <a:t>- технологічні розробки у детальному викладенні</a:t>
          </a:r>
          <a:endParaRPr lang="ru-RU" sz="1200" b="1" kern="1200" dirty="0">
            <a:solidFill>
              <a:schemeClr val="tx1"/>
            </a:solidFill>
          </a:endParaRPr>
        </a:p>
      </dsp:txBody>
      <dsp:txXfrm>
        <a:off x="1199444" y="2134869"/>
        <a:ext cx="7758527" cy="1337295"/>
      </dsp:txXfrm>
    </dsp:sp>
    <dsp:sp modelId="{F702D05F-3CF9-4202-AF28-B0CC31E3A212}">
      <dsp:nvSpPr>
        <dsp:cNvPr id="0" name=""/>
        <dsp:cNvSpPr/>
      </dsp:nvSpPr>
      <dsp:spPr>
        <a:xfrm>
          <a:off x="1944218" y="3993356"/>
          <a:ext cx="1331118" cy="1331118"/>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28128F-EF44-4DE1-9575-CE7787688FFF}">
      <dsp:nvSpPr>
        <dsp:cNvPr id="0" name=""/>
        <dsp:cNvSpPr/>
      </dsp:nvSpPr>
      <dsp:spPr>
        <a:xfrm>
          <a:off x="812021" y="3881542"/>
          <a:ext cx="8145617" cy="1064895"/>
        </a:xfrm>
        <a:prstGeom prst="rect">
          <a:avLst/>
        </a:prstGeom>
        <a:solidFill>
          <a:schemeClr val="accent1">
            <a:lumMod val="20000"/>
            <a:lumOff val="8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5260" tIns="30480" rIns="30480" bIns="30480" numCol="1" spcCol="1270" anchor="ctr" anchorCtr="0">
          <a:noAutofit/>
        </a:bodyPr>
        <a:lstStyle/>
        <a:p>
          <a:pPr lvl="0" algn="l" defTabSz="533400">
            <a:lnSpc>
              <a:spcPct val="90000"/>
            </a:lnSpc>
            <a:spcBef>
              <a:spcPct val="0"/>
            </a:spcBef>
            <a:spcAft>
              <a:spcPct val="35000"/>
            </a:spcAft>
          </a:pPr>
          <a:r>
            <a:rPr lang="uk-UA" altLang="uk-UA" sz="1200" b="1" kern="1200" dirty="0" smtClean="0">
              <a:solidFill>
                <a:schemeClr val="tx1"/>
              </a:solidFill>
            </a:rPr>
            <a:t>- </a:t>
          </a:r>
          <a:r>
            <a:rPr lang="uk-UA" altLang="uk-UA" sz="1200" b="1" kern="1200" dirty="0" err="1" smtClean="0">
              <a:solidFill>
                <a:schemeClr val="tx1"/>
              </a:solidFill>
            </a:rPr>
            <a:t>геоінформаційні</a:t>
          </a:r>
          <a:r>
            <a:rPr lang="uk-UA" altLang="uk-UA" sz="1200" b="1" kern="1200" dirty="0" smtClean="0">
              <a:solidFill>
                <a:schemeClr val="tx1"/>
              </a:solidFill>
            </a:rPr>
            <a:t> продукти;</a:t>
          </a:r>
        </a:p>
        <a:p>
          <a:pPr lvl="0" algn="l" defTabSz="533400">
            <a:lnSpc>
              <a:spcPct val="90000"/>
            </a:lnSpc>
            <a:spcBef>
              <a:spcPct val="0"/>
            </a:spcBef>
            <a:spcAft>
              <a:spcPct val="35000"/>
            </a:spcAft>
          </a:pPr>
          <a:r>
            <a:rPr lang="uk-UA" altLang="uk-UA" sz="1200" b="1" kern="1200" dirty="0" smtClean="0">
              <a:solidFill>
                <a:schemeClr val="tx1"/>
              </a:solidFill>
            </a:rPr>
            <a:t>- карти та тематичні картосхеми, виконані на замовлення;</a:t>
          </a:r>
        </a:p>
        <a:p>
          <a:pPr lvl="0" algn="l" defTabSz="533400">
            <a:lnSpc>
              <a:spcPct val="90000"/>
            </a:lnSpc>
            <a:spcBef>
              <a:spcPct val="0"/>
            </a:spcBef>
            <a:spcAft>
              <a:spcPct val="35000"/>
            </a:spcAft>
          </a:pPr>
          <a:r>
            <a:rPr lang="uk-UA" altLang="uk-UA" sz="1200" b="1" kern="1200" dirty="0" smtClean="0">
              <a:solidFill>
                <a:schemeClr val="tx1"/>
              </a:solidFill>
            </a:rPr>
            <a:t>- ґрунтово-оцінювальні роботи;</a:t>
          </a:r>
        </a:p>
        <a:p>
          <a:pPr lvl="0" algn="l" defTabSz="533400">
            <a:lnSpc>
              <a:spcPct val="90000"/>
            </a:lnSpc>
            <a:spcBef>
              <a:spcPct val="0"/>
            </a:spcBef>
            <a:spcAft>
              <a:spcPct val="35000"/>
            </a:spcAft>
          </a:pPr>
          <a:r>
            <a:rPr lang="uk-UA" altLang="uk-UA" sz="1200" b="1" kern="1200" dirty="0" smtClean="0">
              <a:solidFill>
                <a:schemeClr val="tx1"/>
              </a:solidFill>
            </a:rPr>
            <a:t>-наукові монографії, надруковані на комерційних засадах;</a:t>
          </a:r>
        </a:p>
        <a:p>
          <a:pPr lvl="0" algn="l" defTabSz="533400">
            <a:lnSpc>
              <a:spcPct val="90000"/>
            </a:lnSpc>
            <a:spcBef>
              <a:spcPct val="0"/>
            </a:spcBef>
            <a:spcAft>
              <a:spcPct val="35000"/>
            </a:spcAft>
          </a:pPr>
          <a:r>
            <a:rPr lang="uk-UA" altLang="uk-UA" sz="1200" b="1" kern="1200" dirty="0" smtClean="0">
              <a:solidFill>
                <a:schemeClr val="tx1"/>
              </a:solidFill>
            </a:rPr>
            <a:t>- технологічні розробки деталізовані під конкретні ґрунтові умови.</a:t>
          </a:r>
          <a:endParaRPr lang="ru-RU" sz="1200" b="1" kern="1200" dirty="0">
            <a:solidFill>
              <a:schemeClr val="tx1"/>
            </a:solidFill>
          </a:endParaRPr>
        </a:p>
      </dsp:txBody>
      <dsp:txXfrm>
        <a:off x="812021" y="3881542"/>
        <a:ext cx="8145617" cy="1064895"/>
      </dsp:txXfrm>
    </dsp:sp>
    <dsp:sp modelId="{7FEC721B-5B63-4229-B9F2-8482617F5D4D}">
      <dsp:nvSpPr>
        <dsp:cNvPr id="0" name=""/>
        <dsp:cNvSpPr/>
      </dsp:nvSpPr>
      <dsp:spPr>
        <a:xfrm>
          <a:off x="0" y="3993356"/>
          <a:ext cx="1331118" cy="13311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27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60800" y="0"/>
            <a:ext cx="295275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C92978-45C3-4753-943F-24D3E3F1F0FA}" type="datetimeFigureOut">
              <a:rPr lang="ru-RU"/>
              <a:pPr>
                <a:defRPr/>
              </a:pPr>
              <a:t>23.04.2018</a:t>
            </a:fld>
            <a:endParaRPr lang="ru-RU"/>
          </a:p>
        </p:txBody>
      </p:sp>
      <p:sp>
        <p:nvSpPr>
          <p:cNvPr id="4" name="Образ слайда 3"/>
          <p:cNvSpPr>
            <a:spLocks noGrp="1" noRot="1" noChangeAspect="1"/>
          </p:cNvSpPr>
          <p:nvPr>
            <p:ph type="sldImg" idx="2"/>
          </p:nvPr>
        </p:nvSpPr>
        <p:spPr>
          <a:xfrm>
            <a:off x="922338" y="746125"/>
            <a:ext cx="4972050" cy="372903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1038" y="4724400"/>
            <a:ext cx="5453062" cy="4475163"/>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7213"/>
            <a:ext cx="295275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60800" y="9447213"/>
            <a:ext cx="29527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89E68A4-56C0-4B33-8B5A-48C666C8BF79}" type="slidenum">
              <a:rPr lang="ru-RU"/>
              <a:pPr>
                <a:defRPr/>
              </a:pPr>
              <a:t>‹#›</a:t>
            </a:fld>
            <a:endParaRPr lang="ru-RU"/>
          </a:p>
        </p:txBody>
      </p:sp>
    </p:spTree>
    <p:extLst>
      <p:ext uri="{BB962C8B-B14F-4D97-AF65-F5344CB8AC3E}">
        <p14:creationId xmlns:p14="http://schemas.microsoft.com/office/powerpoint/2010/main" val="1583878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C8F6F907-54C9-48BD-A3A4-F37D2731E34F}" type="datetime1">
              <a:rPr lang="ru-RU" smtClean="0"/>
              <a:pPr>
                <a:defRPr/>
              </a:pPr>
              <a:t>23.04.2018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44A7DA3-6810-4FE6-B4A8-3C45EF4B3777}" type="slidenum">
              <a:rPr lang="ru-RU" smtClean="0"/>
              <a:pPr>
                <a:defRPr/>
              </a:pPr>
              <a:t>‹#›</a:t>
            </a:fld>
            <a:endParaRPr lang="ru-RU"/>
          </a:p>
        </p:txBody>
      </p:sp>
    </p:spTree>
    <p:extLst>
      <p:ext uri="{BB962C8B-B14F-4D97-AF65-F5344CB8AC3E}">
        <p14:creationId xmlns:p14="http://schemas.microsoft.com/office/powerpoint/2010/main" val="265338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EC18919-537F-43BA-9F42-67E07CC19E61}" type="datetime1">
              <a:rPr lang="ru-RU" smtClean="0"/>
              <a:pPr>
                <a:defRPr/>
              </a:pPr>
              <a:t>23.04.2018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91177A4-1662-414E-A1C5-9CBA4992492D}" type="slidenum">
              <a:rPr lang="ru-RU" smtClean="0"/>
              <a:pPr>
                <a:defRPr/>
              </a:pPr>
              <a:t>‹#›</a:t>
            </a:fld>
            <a:endParaRPr lang="ru-RU"/>
          </a:p>
        </p:txBody>
      </p:sp>
    </p:spTree>
    <p:extLst>
      <p:ext uri="{BB962C8B-B14F-4D97-AF65-F5344CB8AC3E}">
        <p14:creationId xmlns:p14="http://schemas.microsoft.com/office/powerpoint/2010/main" val="241628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4D3F43D-288F-46A5-B56B-289C2083AC33}" type="datetime1">
              <a:rPr lang="ru-RU" smtClean="0"/>
              <a:pPr>
                <a:defRPr/>
              </a:pPr>
              <a:t>23.04.2018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33D883A-77A1-40F3-8788-E8F6FB6F9AA9}" type="slidenum">
              <a:rPr lang="ru-RU" smtClean="0"/>
              <a:pPr>
                <a:defRPr/>
              </a:pPr>
              <a:t>‹#›</a:t>
            </a:fld>
            <a:endParaRPr lang="ru-RU"/>
          </a:p>
        </p:txBody>
      </p:sp>
    </p:spTree>
    <p:extLst>
      <p:ext uri="{BB962C8B-B14F-4D97-AF65-F5344CB8AC3E}">
        <p14:creationId xmlns:p14="http://schemas.microsoft.com/office/powerpoint/2010/main" val="380829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7EED9C05-01F7-4660-A5D0-060C1FA2BFCC}" type="datetime1">
              <a:rPr lang="ru-RU" smtClean="0"/>
              <a:pPr>
                <a:defRPr/>
              </a:pPr>
              <a:t>23.04.2018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15CDCB-DADD-404C-B35F-6373EC6E9D6A}" type="slidenum">
              <a:rPr lang="ru-RU" smtClean="0"/>
              <a:pPr>
                <a:defRPr/>
              </a:pPr>
              <a:t>‹#›</a:t>
            </a:fld>
            <a:endParaRPr lang="ru-RU"/>
          </a:p>
        </p:txBody>
      </p:sp>
    </p:spTree>
    <p:extLst>
      <p:ext uri="{BB962C8B-B14F-4D97-AF65-F5344CB8AC3E}">
        <p14:creationId xmlns:p14="http://schemas.microsoft.com/office/powerpoint/2010/main" val="327187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825E55D1-C2D2-4BBA-BABF-D0DC5EFD8708}" type="datetime1">
              <a:rPr lang="ru-RU" smtClean="0"/>
              <a:pPr>
                <a:defRPr/>
              </a:pPr>
              <a:t>23.04.2018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336E6A0-C670-4672-B5CC-71EBA03BA9EE}" type="slidenum">
              <a:rPr lang="ru-RU" smtClean="0"/>
              <a:pPr>
                <a:defRPr/>
              </a:pPr>
              <a:t>‹#›</a:t>
            </a:fld>
            <a:endParaRPr lang="ru-RU"/>
          </a:p>
        </p:txBody>
      </p:sp>
    </p:spTree>
    <p:extLst>
      <p:ext uri="{BB962C8B-B14F-4D97-AF65-F5344CB8AC3E}">
        <p14:creationId xmlns:p14="http://schemas.microsoft.com/office/powerpoint/2010/main" val="339180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DFC273DC-819D-488E-813A-6CD4069AC265}" type="datetime1">
              <a:rPr lang="ru-RU" smtClean="0"/>
              <a:pPr>
                <a:defRPr/>
              </a:pPr>
              <a:t>23.04.2018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F48AF42-1EDE-46CA-9007-F5CB66792B5A}" type="slidenum">
              <a:rPr lang="ru-RU" smtClean="0"/>
              <a:pPr>
                <a:defRPr/>
              </a:pPr>
              <a:t>‹#›</a:t>
            </a:fld>
            <a:endParaRPr lang="ru-RU"/>
          </a:p>
        </p:txBody>
      </p:sp>
    </p:spTree>
    <p:extLst>
      <p:ext uri="{BB962C8B-B14F-4D97-AF65-F5344CB8AC3E}">
        <p14:creationId xmlns:p14="http://schemas.microsoft.com/office/powerpoint/2010/main" val="279049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17FA7897-256B-43C0-A99D-2B2BAD98179C}" type="datetime1">
              <a:rPr lang="ru-RU" smtClean="0"/>
              <a:pPr>
                <a:defRPr/>
              </a:pPr>
              <a:t>23.04.2018</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C6B732F0-3D13-4D03-9EEA-D83EE32230B7}" type="slidenum">
              <a:rPr lang="ru-RU" smtClean="0"/>
              <a:pPr>
                <a:defRPr/>
              </a:pPr>
              <a:t>‹#›</a:t>
            </a:fld>
            <a:endParaRPr lang="ru-RU"/>
          </a:p>
        </p:txBody>
      </p:sp>
    </p:spTree>
    <p:extLst>
      <p:ext uri="{BB962C8B-B14F-4D97-AF65-F5344CB8AC3E}">
        <p14:creationId xmlns:p14="http://schemas.microsoft.com/office/powerpoint/2010/main" val="422799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B88F32EA-79C3-4982-A979-1CA1FEB95CCE}" type="datetime1">
              <a:rPr lang="ru-RU" smtClean="0"/>
              <a:pPr>
                <a:defRPr/>
              </a:pPr>
              <a:t>23.04.2018</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69C73D74-36B1-4E80-92EC-55F90D12B10A}" type="slidenum">
              <a:rPr lang="ru-RU" smtClean="0"/>
              <a:pPr>
                <a:defRPr/>
              </a:pPr>
              <a:t>‹#›</a:t>
            </a:fld>
            <a:endParaRPr lang="ru-RU"/>
          </a:p>
        </p:txBody>
      </p:sp>
    </p:spTree>
    <p:extLst>
      <p:ext uri="{BB962C8B-B14F-4D97-AF65-F5344CB8AC3E}">
        <p14:creationId xmlns:p14="http://schemas.microsoft.com/office/powerpoint/2010/main" val="2003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5A39CB0F-EA21-41EA-B8DC-F9C8887667DA}" type="datetime1">
              <a:rPr lang="ru-RU" smtClean="0"/>
              <a:pPr>
                <a:defRPr/>
              </a:pPr>
              <a:t>23.04.2018</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223F508-4616-4453-BD89-B74BD0EEE53C}" type="slidenum">
              <a:rPr lang="ru-RU" smtClean="0"/>
              <a:pPr>
                <a:defRPr/>
              </a:pPr>
              <a:t>‹#›</a:t>
            </a:fld>
            <a:endParaRPr lang="ru-RU"/>
          </a:p>
        </p:txBody>
      </p:sp>
    </p:spTree>
    <p:extLst>
      <p:ext uri="{BB962C8B-B14F-4D97-AF65-F5344CB8AC3E}">
        <p14:creationId xmlns:p14="http://schemas.microsoft.com/office/powerpoint/2010/main" val="46335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1D978BCE-0D42-442F-B894-ED55E8BD1A3B}" type="datetime1">
              <a:rPr lang="ru-RU" smtClean="0"/>
              <a:pPr>
                <a:defRPr/>
              </a:pPr>
              <a:t>23.04.2018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ADF0E73-8191-4D5C-8CFA-C55942AE487E}" type="slidenum">
              <a:rPr lang="ru-RU" smtClean="0"/>
              <a:pPr>
                <a:defRPr/>
              </a:pPr>
              <a:t>‹#›</a:t>
            </a:fld>
            <a:endParaRPr lang="ru-RU"/>
          </a:p>
        </p:txBody>
      </p:sp>
    </p:spTree>
    <p:extLst>
      <p:ext uri="{BB962C8B-B14F-4D97-AF65-F5344CB8AC3E}">
        <p14:creationId xmlns:p14="http://schemas.microsoft.com/office/powerpoint/2010/main" val="220893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B362044A-66C4-4A1F-8157-3CC8E2FAFB51}" type="datetime1">
              <a:rPr lang="ru-RU" smtClean="0"/>
              <a:pPr>
                <a:defRPr/>
              </a:pPr>
              <a:t>23.04.2018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E1FAE6E-5620-4854-8F94-FA0041FEF11F}" type="slidenum">
              <a:rPr lang="ru-RU" smtClean="0"/>
              <a:pPr>
                <a:defRPr/>
              </a:pPr>
              <a:t>‹#›</a:t>
            </a:fld>
            <a:endParaRPr lang="ru-RU"/>
          </a:p>
        </p:txBody>
      </p:sp>
    </p:spTree>
    <p:extLst>
      <p:ext uri="{BB962C8B-B14F-4D97-AF65-F5344CB8AC3E}">
        <p14:creationId xmlns:p14="http://schemas.microsoft.com/office/powerpoint/2010/main" val="265111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072464C-EE9E-48F1-B093-20942D917325}" type="datetime1">
              <a:rPr lang="ru-RU" smtClean="0"/>
              <a:pPr>
                <a:defRPr/>
              </a:pPr>
              <a:t>23.04.2018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D3898CF-72AE-40ED-8BF3-9C193185A5D6}" type="slidenum">
              <a:rPr lang="ru-RU" smtClean="0"/>
              <a:pPr>
                <a:defRPr/>
              </a:pPr>
              <a:t>‹#›</a:t>
            </a:fld>
            <a:endParaRPr lang="ru-RU"/>
          </a:p>
        </p:txBody>
      </p:sp>
    </p:spTree>
    <p:extLst>
      <p:ext uri="{BB962C8B-B14F-4D97-AF65-F5344CB8AC3E}">
        <p14:creationId xmlns:p14="http://schemas.microsoft.com/office/powerpoint/2010/main" val="2201970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ChangeArrowheads="1"/>
          </p:cNvSpPr>
          <p:nvPr/>
        </p:nvSpPr>
        <p:spPr bwMode="auto">
          <a:xfrm>
            <a:off x="720725" y="188913"/>
            <a:ext cx="8064500"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uk-UA" altLang="uk-UA" sz="1400" b="1">
                <a:solidFill>
                  <a:srgbClr val="267426"/>
                </a:solidFill>
              </a:rPr>
              <a:t>Національний науковий центр </a:t>
            </a:r>
            <a:br>
              <a:rPr lang="uk-UA" altLang="uk-UA" sz="1400" b="1">
                <a:solidFill>
                  <a:srgbClr val="267426"/>
                </a:solidFill>
              </a:rPr>
            </a:br>
            <a:r>
              <a:rPr lang="uk-UA" altLang="uk-UA" sz="1400" b="1">
                <a:solidFill>
                  <a:srgbClr val="267426"/>
                </a:solidFill>
              </a:rPr>
              <a:t>«Інститут ґрунтознавства та агрохімії імені О.Н. Соколовського»</a:t>
            </a:r>
          </a:p>
          <a:p>
            <a:pPr algn="ctr">
              <a:spcBef>
                <a:spcPct val="50000"/>
              </a:spcBef>
            </a:pPr>
            <a:r>
              <a:rPr lang="uk-UA" altLang="uk-UA" sz="1400" b="1">
                <a:solidFill>
                  <a:srgbClr val="267426"/>
                </a:solidFill>
              </a:rPr>
              <a:t>Громадська організація «Українське товариство ґрунтознавців та агрохіміків»</a:t>
            </a:r>
            <a:endParaRPr lang="ru-RU" altLang="uk-UA" sz="1400" b="1">
              <a:solidFill>
                <a:srgbClr val="267426"/>
              </a:solidFill>
            </a:endParaRPr>
          </a:p>
        </p:txBody>
      </p:sp>
      <p:pic>
        <p:nvPicPr>
          <p:cNvPr id="3075" name="Рисунок 26"/>
          <p:cNvPicPr>
            <a:picLocks noChangeAspect="1" noChangeArrowheads="1"/>
          </p:cNvPicPr>
          <p:nvPr/>
        </p:nvPicPr>
        <p:blipFill>
          <a:blip r:embed="rId2">
            <a:extLst>
              <a:ext uri="{28A0092B-C50C-407E-A947-70E740481C1C}">
                <a14:useLocalDpi xmlns:a14="http://schemas.microsoft.com/office/drawing/2010/main" val="0"/>
              </a:ext>
            </a:extLst>
          </a:blip>
          <a:srcRect l="9212" t="18150" r="7741" b="22594"/>
          <a:stretch>
            <a:fillRect/>
          </a:stretch>
        </p:blipFill>
        <p:spPr bwMode="auto">
          <a:xfrm>
            <a:off x="131763" y="1301750"/>
            <a:ext cx="2063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Описание: C:\Users\Pavel\AppData\Local\Temp\EURASIANSO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209675"/>
            <a:ext cx="92868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Рисунок 11" descr="C:\Users\user\Desktop\Horizontal_RGB_29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3588" y="1189038"/>
            <a:ext cx="2579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4"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638" y="1166813"/>
            <a:ext cx="695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Рисунок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0788" y="1322388"/>
            <a:ext cx="863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5"/>
          <p:cNvSpPr>
            <a:spLocks noChangeArrowheads="1"/>
          </p:cNvSpPr>
          <p:nvPr/>
        </p:nvSpPr>
        <p:spPr bwMode="auto">
          <a:xfrm>
            <a:off x="307975" y="3787775"/>
            <a:ext cx="84343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sz="2400" b="1"/>
              <a:t>Світовий досвід побудови ґрунтово-інформаційних систем та їх застосування для сталого управління ґрунтовими ресурсами</a:t>
            </a:r>
            <a:endParaRPr lang="uk-UA" altLang="uk-UA" sz="2400" b="1"/>
          </a:p>
        </p:txBody>
      </p:sp>
      <p:sp>
        <p:nvSpPr>
          <p:cNvPr id="16" name="Rectangle 7"/>
          <p:cNvSpPr>
            <a:spLocks noChangeArrowheads="1"/>
          </p:cNvSpPr>
          <p:nvPr/>
        </p:nvSpPr>
        <p:spPr bwMode="auto">
          <a:xfrm>
            <a:off x="1403350" y="5629275"/>
            <a:ext cx="6048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uk-UA" altLang="uk-UA" b="1" dirty="0">
                <a:solidFill>
                  <a:srgbClr val="267426"/>
                </a:solidFill>
              </a:rPr>
              <a:t>Микола Мірошниченко, </a:t>
            </a:r>
            <a:br>
              <a:rPr lang="uk-UA" altLang="uk-UA" b="1" dirty="0">
                <a:solidFill>
                  <a:srgbClr val="267426"/>
                </a:solidFill>
              </a:rPr>
            </a:br>
            <a:r>
              <a:rPr lang="uk-UA" altLang="uk-UA" b="1" dirty="0">
                <a:solidFill>
                  <a:srgbClr val="267426"/>
                </a:solidFill>
              </a:rPr>
              <a:t>заступник Генерального секретаря ГО «</a:t>
            </a:r>
            <a:r>
              <a:rPr lang="uk-UA" altLang="uk-UA" b="1" dirty="0" err="1">
                <a:solidFill>
                  <a:srgbClr val="267426"/>
                </a:solidFill>
              </a:rPr>
              <a:t>УТ</a:t>
            </a:r>
            <a:r>
              <a:rPr lang="uk-UA" altLang="uk-UA" b="1" cap="all" dirty="0" err="1">
                <a:solidFill>
                  <a:srgbClr val="267426"/>
                </a:solidFill>
              </a:rPr>
              <a:t>ґ</a:t>
            </a:r>
            <a:r>
              <a:rPr lang="uk-UA" altLang="uk-UA" b="1" dirty="0" err="1">
                <a:solidFill>
                  <a:srgbClr val="267426"/>
                </a:solidFill>
              </a:rPr>
              <a:t>А</a:t>
            </a:r>
            <a:r>
              <a:rPr lang="uk-UA" altLang="uk-UA" b="1" dirty="0">
                <a:solidFill>
                  <a:srgbClr val="267426"/>
                </a:solidFill>
              </a:rPr>
              <a:t>»</a:t>
            </a:r>
            <a:endParaRPr lang="ru-RU" altLang="uk-UA" b="1" dirty="0">
              <a:solidFill>
                <a:srgbClr val="267426"/>
              </a:solidFill>
            </a:endParaRPr>
          </a:p>
        </p:txBody>
      </p:sp>
      <p:sp>
        <p:nvSpPr>
          <p:cNvPr id="4" name="Прямоугольник 3"/>
          <p:cNvSpPr/>
          <p:nvPr/>
        </p:nvSpPr>
        <p:spPr>
          <a:xfrm>
            <a:off x="471488" y="2540000"/>
            <a:ext cx="7912100" cy="812800"/>
          </a:xfrm>
          <a:prstGeom prst="rect">
            <a:avLst/>
          </a:prstGeom>
        </p:spPr>
        <p:txBody>
          <a:bodyPr>
            <a:spAutoFit/>
          </a:bodyPr>
          <a:lstStyle/>
          <a:p>
            <a:pPr algn="ctr">
              <a:lnSpc>
                <a:spcPct val="70000"/>
              </a:lnSpc>
              <a:spcBef>
                <a:spcPct val="50000"/>
              </a:spcBef>
              <a:defRPr/>
            </a:pPr>
            <a:r>
              <a:rPr lang="uk-UA" altLang="uk-UA" b="1" dirty="0">
                <a:solidFill>
                  <a:schemeClr val="tx1">
                    <a:lumMod val="75000"/>
                    <a:lumOff val="25000"/>
                  </a:schemeClr>
                </a:solidFill>
              </a:rPr>
              <a:t> Міжнародний форум «Здоровий ґрунт – здорова нація»</a:t>
            </a:r>
          </a:p>
          <a:p>
            <a:pPr algn="ctr">
              <a:lnSpc>
                <a:spcPct val="70000"/>
              </a:lnSpc>
              <a:spcBef>
                <a:spcPct val="50000"/>
              </a:spcBef>
              <a:defRPr/>
            </a:pPr>
            <a:r>
              <a:rPr lang="uk-UA" altLang="uk-UA" b="1" dirty="0">
                <a:solidFill>
                  <a:schemeClr val="tx1">
                    <a:lumMod val="75000"/>
                    <a:lumOff val="25000"/>
                  </a:schemeClr>
                </a:solidFill>
              </a:rPr>
              <a:t>Науково-практичний семінар «Інформаційне забезпечення сталого управління ґрунтовими ресурсами»</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25" y="6215063"/>
            <a:ext cx="3643313" cy="642937"/>
          </a:xfrm>
          <a:solidFill>
            <a:schemeClr val="accent3">
              <a:lumMod val="20000"/>
              <a:lumOff val="80000"/>
            </a:schemeClr>
          </a:solidFill>
          <a:ln>
            <a:solidFill>
              <a:schemeClr val="tx1"/>
            </a:solidFill>
          </a:ln>
        </p:spPr>
        <p:txBody>
          <a:bodyPr/>
          <a:lstStyle/>
          <a:p>
            <a:pPr algn="l">
              <a:defRPr/>
            </a:pPr>
            <a:r>
              <a:rPr lang="uk-UA" sz="1400" b="1" dirty="0" smtClean="0"/>
              <a:t>Тематичний аналіз придатності ґрунтів для цільового використання за допомогою </a:t>
            </a:r>
            <a:r>
              <a:rPr lang="en-US" sz="1400" b="1" dirty="0" smtClean="0"/>
              <a:t>WSS</a:t>
            </a:r>
            <a:endParaRPr lang="ru-RU" sz="1400" b="1" dirty="0"/>
          </a:p>
        </p:txBody>
      </p:sp>
      <p:sp>
        <p:nvSpPr>
          <p:cNvPr id="5122" name="Номер слайда 3"/>
          <p:cNvSpPr>
            <a:spLocks noGrp="1"/>
          </p:cNvSpPr>
          <p:nvPr>
            <p:ph type="sldNum" sz="quarter" idx="12"/>
          </p:nvPr>
        </p:nvSpPr>
        <p:spPr bwMode="auto">
          <a:xfrm>
            <a:off x="8072438" y="6356350"/>
            <a:ext cx="6143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541F1F-C0F9-437A-A322-FC4AA1C19577}" type="slidenum">
              <a:rPr lang="ru-RU" altLang="uk-UA" sz="1600" b="1" smtClean="0">
                <a:solidFill>
                  <a:srgbClr val="10253F"/>
                </a:solidFill>
              </a:rPr>
              <a:pPr>
                <a:spcBef>
                  <a:spcPct val="0"/>
                </a:spcBef>
                <a:buFontTx/>
                <a:buNone/>
              </a:pPr>
              <a:t>2</a:t>
            </a:fld>
            <a:endParaRPr lang="ru-RU" altLang="uk-UA" sz="1600" b="1" smtClean="0">
              <a:solidFill>
                <a:srgbClr val="10253F"/>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0"/>
            <a:ext cx="47148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Прямоугольник 7"/>
          <p:cNvSpPr>
            <a:spLocks noChangeArrowheads="1"/>
          </p:cNvSpPr>
          <p:nvPr/>
        </p:nvSpPr>
        <p:spPr bwMode="auto">
          <a:xfrm>
            <a:off x="4286250" y="4929188"/>
            <a:ext cx="4857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uk-UA" sz="1800" b="1">
                <a:latin typeface="Arial" panose="020B0604020202020204" pitchFamily="34" charset="0"/>
              </a:rPr>
              <a:t>Ґрунтово-інформаційна система США</a:t>
            </a:r>
          </a:p>
          <a:p>
            <a:pPr algn="ctr" eaLnBrk="1" hangingPunct="1">
              <a:spcBef>
                <a:spcPct val="0"/>
              </a:spcBef>
              <a:buFontTx/>
              <a:buNone/>
            </a:pPr>
            <a:r>
              <a:rPr lang="uk-UA" altLang="uk-UA" sz="1800" b="1">
                <a:latin typeface="Arial" panose="020B0604020202020204" pitchFamily="34" charset="0"/>
              </a:rPr>
              <a:t> </a:t>
            </a:r>
          </a:p>
          <a:p>
            <a:pPr algn="ctr" eaLnBrk="1" hangingPunct="1">
              <a:spcBef>
                <a:spcPct val="0"/>
              </a:spcBef>
              <a:buFontTx/>
              <a:buNone/>
            </a:pPr>
            <a:r>
              <a:rPr lang="de-AT" altLang="uk-UA" sz="1400">
                <a:latin typeface="Arial" panose="020B0604020202020204" pitchFamily="34" charset="0"/>
              </a:rPr>
              <a:t>https://sdmdataaccess.sc.egov.usda.gov/QueryHelp.aspx</a:t>
            </a:r>
            <a:endParaRPr lang="ru-RU" altLang="uk-UA" sz="1400">
              <a:latin typeface="Arial" panose="020B0604020202020204" pitchFamily="34" charset="0"/>
            </a:endParaRPr>
          </a:p>
        </p:txBody>
      </p:sp>
      <p:sp>
        <p:nvSpPr>
          <p:cNvPr id="5125" name="Прямоугольник 8"/>
          <p:cNvSpPr>
            <a:spLocks noChangeArrowheads="1"/>
          </p:cNvSpPr>
          <p:nvPr/>
        </p:nvSpPr>
        <p:spPr bwMode="auto">
          <a:xfrm>
            <a:off x="0" y="0"/>
            <a:ext cx="442912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pPr>
            <a:r>
              <a:rPr lang="uk-UA" altLang="uk-UA" sz="1400" b="1">
                <a:latin typeface="Arial" panose="020B0604020202020204" pitchFamily="34" charset="0"/>
              </a:rPr>
              <a:t>Web Survey of Soils (WSS) координується Службою збереження природних ресурсів Міністерства сільського господарства США (NRCS) та забезпечує доступ до найбільшої інформаційної системи у світі. NRCS має картографічні карти та дані, доступні в Інтернеті для більш ніж 95 % округів країни. </a:t>
            </a:r>
          </a:p>
          <a:p>
            <a:pPr eaLnBrk="1" hangingPunct="1">
              <a:spcBef>
                <a:spcPts val="600"/>
              </a:spcBef>
              <a:spcAft>
                <a:spcPts val="600"/>
              </a:spcAft>
            </a:pPr>
            <a:r>
              <a:rPr lang="uk-UA" altLang="uk-UA" sz="1400" b="1">
                <a:latin typeface="Arial" panose="020B0604020202020204" pitchFamily="34" charset="0"/>
              </a:rPr>
              <a:t>Спеціальне розширення Soil Data Viewer забезпечує користувачам узагальнену прикладну інтерпретацію властивостей ґрунту, захищаючи їх від складності бази даних, яка нараховує 50 таблиць. Це дозволяє відображати результати швидкого геопросторового аналізу даних ґрунтів для управління ґрунтовими ресурсами</a:t>
            </a:r>
          </a:p>
          <a:p>
            <a:pPr eaLnBrk="1" hangingPunct="1">
              <a:spcBef>
                <a:spcPct val="0"/>
              </a:spcBef>
              <a:buFontTx/>
              <a:buNone/>
            </a:pPr>
            <a:endParaRPr lang="ru-RU" altLang="uk-UA" sz="1400" b="1">
              <a:latin typeface="Arial" panose="020B0604020202020204" pitchFamily="34" charset="0"/>
            </a:endParaRPr>
          </a:p>
        </p:txBody>
      </p:sp>
      <p:pic>
        <p:nvPicPr>
          <p:cNvPr id="51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75"/>
            <a:ext cx="44291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786313" y="4000500"/>
            <a:ext cx="4214812" cy="1857375"/>
          </a:xfrm>
        </p:spPr>
        <p:txBody>
          <a:bodyPr/>
          <a:lstStyle/>
          <a:p>
            <a:r>
              <a:rPr lang="uk-UA" altLang="uk-UA" sz="2400" b="1" smtClean="0"/>
              <a:t>Ґрунтово-інформаційна система Австралії</a:t>
            </a:r>
            <a:br>
              <a:rPr lang="uk-UA" altLang="uk-UA" sz="2400" b="1" smtClean="0"/>
            </a:br>
            <a:r>
              <a:rPr lang="de-AT" altLang="uk-UA" sz="2400" b="1" smtClean="0"/>
              <a:t> </a:t>
            </a:r>
            <a:r>
              <a:rPr lang="de-AT" altLang="uk-UA" sz="1800" b="1" smtClean="0"/>
              <a:t>http://www.environment.nsw.gov.au/topics/land-and-soil/soil-data</a:t>
            </a:r>
            <a:endParaRPr lang="ru-RU" altLang="uk-UA" sz="1800" b="1" smtClean="0"/>
          </a:p>
        </p:txBody>
      </p:sp>
      <p:sp>
        <p:nvSpPr>
          <p:cNvPr id="4" name="Номер слайда 3"/>
          <p:cNvSpPr>
            <a:spLocks noGrp="1"/>
          </p:cNvSpPr>
          <p:nvPr>
            <p:ph type="sldNum" sz="quarter" idx="12"/>
          </p:nvPr>
        </p:nvSpPr>
        <p:spPr>
          <a:xfrm>
            <a:off x="3357563" y="6350000"/>
            <a:ext cx="3071812" cy="508000"/>
          </a:xfrm>
          <a:solidFill>
            <a:schemeClr val="accent3">
              <a:lumMod val="20000"/>
              <a:lumOff val="80000"/>
            </a:schemeClr>
          </a:solidFill>
          <a:ln>
            <a:solidFill>
              <a:schemeClr val="tx1"/>
            </a:solidFill>
          </a:ln>
        </p:spPr>
        <p:txBody>
          <a:bodyPr rtlCol="0"/>
          <a:lstStyle/>
          <a:p>
            <a:pPr algn="l" fontAlgn="auto">
              <a:spcBef>
                <a:spcPts val="0"/>
              </a:spcBef>
              <a:spcAft>
                <a:spcPts val="0"/>
              </a:spcAft>
              <a:defRPr/>
            </a:pPr>
            <a:r>
              <a:rPr lang="uk-UA" b="1" dirty="0">
                <a:solidFill>
                  <a:schemeClr val="tx2">
                    <a:lumMod val="50000"/>
                  </a:schemeClr>
                </a:solidFill>
                <a:latin typeface="+mn-lt"/>
              </a:rPr>
              <a:t>Картограма  розміщення кислих </a:t>
            </a:r>
            <a:r>
              <a:rPr lang="uk-UA" b="1" dirty="0" err="1">
                <a:solidFill>
                  <a:schemeClr val="tx2">
                    <a:lumMod val="50000"/>
                  </a:schemeClr>
                </a:solidFill>
                <a:latin typeface="+mn-lt"/>
              </a:rPr>
              <a:t>сульфатовмісних</a:t>
            </a:r>
            <a:r>
              <a:rPr lang="uk-UA" b="1" dirty="0">
                <a:solidFill>
                  <a:schemeClr val="tx2">
                    <a:lumMod val="50000"/>
                  </a:schemeClr>
                </a:solidFill>
                <a:latin typeface="+mn-lt"/>
              </a:rPr>
              <a:t> </a:t>
            </a:r>
            <a:r>
              <a:rPr lang="en-US" b="1" dirty="0">
                <a:solidFill>
                  <a:schemeClr val="tx2">
                    <a:lumMod val="50000"/>
                  </a:schemeClr>
                </a:solidFill>
                <a:latin typeface="+mn-lt"/>
              </a:rPr>
              <a:t> </a:t>
            </a:r>
            <a:r>
              <a:rPr lang="uk-UA" b="1" dirty="0">
                <a:solidFill>
                  <a:schemeClr val="tx2">
                    <a:lumMod val="50000"/>
                  </a:schemeClr>
                </a:solidFill>
                <a:latin typeface="+mn-lt"/>
              </a:rPr>
              <a:t>ґрунтів із ресурсу </a:t>
            </a:r>
            <a:r>
              <a:rPr lang="uk-UA" b="1" dirty="0" err="1">
                <a:solidFill>
                  <a:schemeClr val="tx2">
                    <a:lumMod val="50000"/>
                  </a:schemeClr>
                </a:solidFill>
                <a:latin typeface="+mn-lt"/>
              </a:rPr>
              <a:t>eSPADE</a:t>
            </a:r>
            <a:endParaRPr lang="uk-UA" b="1" dirty="0">
              <a:solidFill>
                <a:schemeClr val="tx2">
                  <a:lumMod val="50000"/>
                </a:schemeClr>
              </a:solidFill>
              <a:latin typeface="+mn-lt"/>
            </a:endParaRP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0"/>
            <a:ext cx="55721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0" y="0"/>
            <a:ext cx="3571875" cy="3846513"/>
          </a:xfrm>
          <a:prstGeom prst="rect">
            <a:avLst/>
          </a:prstGeom>
          <a:solidFill>
            <a:schemeClr val="accent3">
              <a:lumMod val="20000"/>
              <a:lumOff val="80000"/>
            </a:schemeClr>
          </a:solidFill>
        </p:spPr>
        <p:txBody>
          <a:bodyPr>
            <a:spAutoFit/>
          </a:bodyPr>
          <a:lstStyle/>
          <a:p>
            <a:pPr eaLnBrk="1" hangingPunct="1">
              <a:spcBef>
                <a:spcPts val="600"/>
              </a:spcBef>
              <a:spcAft>
                <a:spcPts val="600"/>
              </a:spcAft>
              <a:buFont typeface="Arial" pitchFamily="34" charset="0"/>
              <a:buChar char="•"/>
              <a:defRPr/>
            </a:pPr>
            <a:r>
              <a:rPr lang="uk-UA" sz="1400" dirty="0">
                <a:latin typeface="Arial" charset="0"/>
              </a:rPr>
              <a:t>Ґрунтово-інформаційна система Австралії (SALIS) зберігає дані про 73000 ґрунтових профілів, зібрані впродовж багатьох років технічними експертами.</a:t>
            </a:r>
          </a:p>
          <a:p>
            <a:pPr eaLnBrk="1" hangingPunct="1">
              <a:spcBef>
                <a:spcPts val="600"/>
              </a:spcBef>
              <a:spcAft>
                <a:spcPts val="600"/>
              </a:spcAft>
              <a:buFont typeface="Arial" pitchFamily="34" charset="0"/>
              <a:buChar char="•"/>
              <a:defRPr/>
            </a:pPr>
            <a:r>
              <a:rPr lang="uk-UA" sz="1400" dirty="0">
                <a:latin typeface="Arial" charset="0"/>
              </a:rPr>
              <a:t>Вільний доступ до даних SALIS можливий через комп'ютерну систему </a:t>
            </a:r>
            <a:r>
              <a:rPr lang="uk-UA" sz="1400" dirty="0" err="1">
                <a:latin typeface="Arial" charset="0"/>
              </a:rPr>
              <a:t>еSPADE</a:t>
            </a:r>
            <a:r>
              <a:rPr lang="uk-UA" sz="1400" dirty="0">
                <a:latin typeface="Arial" charset="0"/>
              </a:rPr>
              <a:t>, а лабораторії-учасниці можуть безпосередньо поповнювати та отримувати інформацію за допомогою системи управління.</a:t>
            </a:r>
          </a:p>
          <a:p>
            <a:pPr eaLnBrk="1" hangingPunct="1">
              <a:spcBef>
                <a:spcPts val="600"/>
              </a:spcBef>
              <a:spcAft>
                <a:spcPts val="600"/>
              </a:spcAft>
              <a:buFont typeface="Arial" pitchFamily="34" charset="0"/>
              <a:buChar char="•"/>
              <a:defRPr/>
            </a:pPr>
            <a:r>
              <a:rPr lang="uk-UA" sz="1400" dirty="0">
                <a:latin typeface="Arial" charset="0"/>
              </a:rPr>
              <a:t>Будь-хто може завантажувати просторові дані та пов'язані з ними карти, звіти та метадані за допомогою </a:t>
            </a:r>
            <a:r>
              <a:rPr lang="de-AT" sz="1400" dirty="0">
                <a:latin typeface="Arial" charset="0"/>
              </a:rPr>
              <a:t>Open Data Portal</a:t>
            </a:r>
            <a:r>
              <a:rPr lang="uk-UA" sz="1400" dirty="0">
                <a:latin typeface="Arial" charset="0"/>
              </a:rPr>
              <a:t> або </a:t>
            </a:r>
            <a:r>
              <a:rPr lang="uk-UA" sz="1400" dirty="0" err="1">
                <a:latin typeface="Arial" charset="0"/>
              </a:rPr>
              <a:t>інтернет-магазину</a:t>
            </a:r>
            <a:r>
              <a:rPr lang="uk-UA" sz="1400" dirty="0">
                <a:latin typeface="Arial" charset="0"/>
              </a:rPr>
              <a:t>  </a:t>
            </a:r>
            <a:r>
              <a:rPr lang="de-AT" sz="1400" dirty="0">
                <a:latin typeface="Arial" charset="0"/>
              </a:rPr>
              <a:t>NSW </a:t>
            </a:r>
            <a:r>
              <a:rPr lang="de-AT" sz="1400" dirty="0" err="1">
                <a:latin typeface="Arial" charset="0"/>
              </a:rPr>
              <a:t>Government</a:t>
            </a:r>
            <a:r>
              <a:rPr lang="de-AT" sz="1400" dirty="0">
                <a:latin typeface="Arial" charset="0"/>
              </a:rPr>
              <a:t> Online Shop.</a:t>
            </a:r>
            <a:endParaRPr lang="uk-UA" sz="1400" dirty="0">
              <a:latin typeface="Arial" charset="0"/>
            </a:endParaRPr>
          </a:p>
        </p:txBody>
      </p:sp>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t="10255" b="10255"/>
          <a:stretch>
            <a:fillRect/>
          </a:stretch>
        </p:blipFill>
        <p:spPr bwMode="auto">
          <a:xfrm>
            <a:off x="0" y="3857625"/>
            <a:ext cx="46434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Прямоугольник 7"/>
          <p:cNvSpPr>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90AEFC4-FBCF-4AD5-99A9-CED0F51E227D}" type="slidenum">
              <a:rPr lang="ru-RU" altLang="uk-UA" sz="1800">
                <a:latin typeface="Arial" panose="020B0604020202020204" pitchFamily="34" charset="0"/>
              </a:rPr>
              <a:pPr eaLnBrk="1" hangingPunct="1">
                <a:spcBef>
                  <a:spcPct val="0"/>
                </a:spcBef>
                <a:buFontTx/>
                <a:buNone/>
              </a:pPr>
              <a:t>3</a:t>
            </a:fld>
            <a:endParaRPr lang="ru-RU" altLang="uk-UA"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141BE8-BEF7-498E-AFB2-7461F7D7C85D}" type="slidenum">
              <a:rPr lang="ru-RU" smtClean="0">
                <a:solidFill>
                  <a:srgbClr val="898989"/>
                </a:solidFill>
                <a:latin typeface="Calibri" panose="020F0502020204030204" pitchFamily="34" charset="0"/>
              </a:rPr>
              <a:pPr/>
              <a:t>4</a:t>
            </a:fld>
            <a:endParaRPr lang="ru-RU" smtClean="0">
              <a:solidFill>
                <a:srgbClr val="898989"/>
              </a:solidFill>
              <a:latin typeface="Calibri" panose="020F050202020403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875" y="-26504"/>
            <a:ext cx="5278650" cy="3488307"/>
          </a:xfrm>
          <a:prstGeom prst="rect">
            <a:avLst/>
          </a:prstGeom>
        </p:spPr>
      </p:pic>
      <p:sp>
        <p:nvSpPr>
          <p:cNvPr id="6" name="ZoneTexte 3"/>
          <p:cNvSpPr txBox="1"/>
          <p:nvPr/>
        </p:nvSpPr>
        <p:spPr>
          <a:xfrm>
            <a:off x="4283968" y="1556792"/>
            <a:ext cx="5065804" cy="923330"/>
          </a:xfrm>
          <a:prstGeom prst="rect">
            <a:avLst/>
          </a:prstGeom>
          <a:noFill/>
        </p:spPr>
        <p:txBody>
          <a:bodyPr wrap="square" rtlCol="0">
            <a:spAutoFit/>
          </a:bodyPr>
          <a:lstStyle/>
          <a:p>
            <a:r>
              <a:rPr lang="uk-UA" b="1" dirty="0" smtClean="0"/>
              <a:t>Стовп 1: </a:t>
            </a:r>
            <a:r>
              <a:rPr lang="uk-UA" dirty="0" smtClean="0"/>
              <a:t>Сприяння сталому управлінню ґрунтовими ресурсами для охорони ґрунту, збереження та стабільної продуктивності</a:t>
            </a:r>
            <a:endParaRPr lang="uk-UA" dirty="0"/>
          </a:p>
        </p:txBody>
      </p:sp>
      <p:graphicFrame>
        <p:nvGraphicFramePr>
          <p:cNvPr id="2" name="Таблица 1"/>
          <p:cNvGraphicFramePr>
            <a:graphicFrameLocks noGrp="1"/>
          </p:cNvGraphicFramePr>
          <p:nvPr/>
        </p:nvGraphicFramePr>
        <p:xfrm>
          <a:off x="11223" y="1218733"/>
          <a:ext cx="2538304" cy="5585726"/>
        </p:xfrm>
        <a:graphic>
          <a:graphicData uri="http://schemas.openxmlformats.org/drawingml/2006/table">
            <a:tbl>
              <a:tblPr/>
              <a:tblGrid>
                <a:gridCol w="809473">
                  <a:extLst>
                    <a:ext uri="{9D8B030D-6E8A-4147-A177-3AD203B41FA5}">
                      <a16:colId xmlns:a16="http://schemas.microsoft.com/office/drawing/2014/main" val="20000"/>
                    </a:ext>
                  </a:extLst>
                </a:gridCol>
                <a:gridCol w="1728831">
                  <a:extLst>
                    <a:ext uri="{9D8B030D-6E8A-4147-A177-3AD203B41FA5}">
                      <a16:colId xmlns:a16="http://schemas.microsoft.com/office/drawing/2014/main" val="20001"/>
                    </a:ext>
                  </a:extLst>
                </a:gridCol>
              </a:tblGrid>
              <a:tr h="82792">
                <a:tc>
                  <a:txBody>
                    <a:bodyPr/>
                    <a:lstStyle/>
                    <a:p>
                      <a:pPr rtl="0" fontAlgn="b"/>
                      <a:r>
                        <a:rPr lang="en-GB" sz="900" b="1" dirty="0">
                          <a:solidFill>
                            <a:srgbClr val="000000"/>
                          </a:solidFill>
                          <a:effectLst/>
                        </a:rPr>
                        <a:t>Ser. nr</a:t>
                      </a:r>
                    </a:p>
                  </a:txBody>
                  <a:tcPr marL="2875" marR="2875" marT="0" marB="0" anchor="b">
                    <a:lnL w="9525" cap="flat" cmpd="sng" algn="ctr">
                      <a:solidFill>
                        <a:srgbClr val="6800BF"/>
                      </a:solidFill>
                      <a:prstDash val="solid"/>
                      <a:round/>
                      <a:headEnd type="none" w="med" len="med"/>
                      <a:tailEnd type="none" w="med" len="med"/>
                    </a:lnL>
                    <a:lnR w="9525" cap="flat" cmpd="sng" algn="ctr">
                      <a:solidFill>
                        <a:srgbClr val="88ABBE"/>
                      </a:solidFill>
                      <a:prstDash val="solid"/>
                      <a:round/>
                      <a:headEnd type="none" w="med" len="med"/>
                      <a:tailEnd type="none" w="med" len="med"/>
                    </a:lnR>
                    <a:lnT w="9525" cap="flat" cmpd="sng" algn="ctr">
                      <a:solidFill>
                        <a:srgbClr val="6800BF"/>
                      </a:solidFill>
                      <a:prstDash val="solid"/>
                      <a:round/>
                      <a:headEnd type="none" w="med" len="med"/>
                      <a:tailEnd type="none" w="med" len="med"/>
                    </a:lnT>
                    <a:lnB w="9525" cap="flat" cmpd="sng" algn="ctr">
                      <a:solidFill>
                        <a:srgbClr val="C8E2BE"/>
                      </a:solidFill>
                      <a:prstDash val="solid"/>
                      <a:round/>
                      <a:headEnd type="none" w="med" len="med"/>
                      <a:tailEnd type="none" w="med" len="med"/>
                    </a:lnB>
                    <a:solidFill>
                      <a:srgbClr val="B1E9FD"/>
                    </a:solidFill>
                  </a:tcPr>
                </a:tc>
                <a:tc>
                  <a:txBody>
                    <a:bodyPr/>
                    <a:lstStyle/>
                    <a:p>
                      <a:pPr rtl="0" fontAlgn="b"/>
                      <a:r>
                        <a:rPr lang="en-GB" sz="900">
                          <a:effectLst/>
                        </a:rPr>
                        <a:t>Serial number</a:t>
                      </a:r>
                    </a:p>
                  </a:txBody>
                  <a:tcPr marL="0" marR="0" marT="0" marB="0" anchor="b">
                    <a:lnL w="9525" cap="flat" cmpd="sng" algn="ctr">
                      <a:solidFill>
                        <a:srgbClr val="88ABB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88ABBE"/>
                      </a:solidFill>
                      <a:prstDash val="solid"/>
                      <a:round/>
                      <a:headEnd type="none" w="med" len="med"/>
                      <a:tailEnd type="none" w="med" len="med"/>
                    </a:lnT>
                    <a:lnB w="9525" cap="flat" cmpd="sng" algn="ctr">
                      <a:solidFill>
                        <a:srgbClr val="88C8BE"/>
                      </a:solidFill>
                      <a:prstDash val="solid"/>
                      <a:round/>
                      <a:headEnd type="none" w="med" len="med"/>
                      <a:tailEnd type="none" w="med" len="med"/>
                    </a:lnB>
                  </a:tcPr>
                </a:tc>
                <a:extLst>
                  <a:ext uri="{0D108BD9-81ED-4DB2-BD59-A6C34878D82A}">
                    <a16:rowId xmlns:a16="http://schemas.microsoft.com/office/drawing/2014/main" val="10000"/>
                  </a:ext>
                </a:extLst>
              </a:tr>
              <a:tr h="137987">
                <a:tc>
                  <a:txBody>
                    <a:bodyPr/>
                    <a:lstStyle/>
                    <a:p>
                      <a:pPr rtl="0" fontAlgn="b"/>
                      <a:r>
                        <a:rPr lang="en-GB" sz="900" b="1">
                          <a:solidFill>
                            <a:srgbClr val="000000"/>
                          </a:solidFill>
                          <a:effectLst/>
                        </a:rPr>
                        <a:t>Proj #</a:t>
                      </a:r>
                    </a:p>
                  </a:txBody>
                  <a:tcPr marL="2875" marR="2875" marT="0" marB="0" anchor="b">
                    <a:lnL w="9525" cap="flat" cmpd="sng" algn="ctr">
                      <a:solidFill>
                        <a:srgbClr val="C8E2BE"/>
                      </a:solidFill>
                      <a:prstDash val="solid"/>
                      <a:round/>
                      <a:headEnd type="none" w="med" len="med"/>
                      <a:tailEnd type="none" w="med" len="med"/>
                    </a:lnL>
                    <a:lnR w="9525" cap="flat" cmpd="sng" algn="ctr">
                      <a:solidFill>
                        <a:srgbClr val="88C8BE"/>
                      </a:solidFill>
                      <a:prstDash val="solid"/>
                      <a:round/>
                      <a:headEnd type="none" w="med" len="med"/>
                      <a:tailEnd type="none" w="med" len="med"/>
                    </a:lnR>
                    <a:lnT w="9525" cap="flat" cmpd="sng" algn="ctr">
                      <a:solidFill>
                        <a:srgbClr val="C8E2BE"/>
                      </a:solidFill>
                      <a:prstDash val="solid"/>
                      <a:round/>
                      <a:headEnd type="none" w="med" len="med"/>
                      <a:tailEnd type="none" w="med" len="med"/>
                    </a:lnT>
                    <a:lnB w="9525" cap="flat" cmpd="sng" algn="ctr">
                      <a:solidFill>
                        <a:srgbClr val="C8EABE"/>
                      </a:solidFill>
                      <a:prstDash val="solid"/>
                      <a:round/>
                      <a:headEnd type="none" w="med" len="med"/>
                      <a:tailEnd type="none" w="med" len="med"/>
                    </a:lnB>
                    <a:solidFill>
                      <a:srgbClr val="B1E9FD"/>
                    </a:solidFill>
                  </a:tcPr>
                </a:tc>
                <a:tc>
                  <a:txBody>
                    <a:bodyPr/>
                    <a:lstStyle/>
                    <a:p>
                      <a:pPr rtl="0" fontAlgn="b"/>
                      <a:r>
                        <a:rPr lang="en-GB" sz="900">
                          <a:effectLst/>
                        </a:rPr>
                        <a:t>Project identification</a:t>
                      </a:r>
                    </a:p>
                  </a:txBody>
                  <a:tcPr marL="0" marR="0" marT="0" marB="0" anchor="b">
                    <a:lnL w="9525" cap="flat" cmpd="sng" algn="ctr">
                      <a:solidFill>
                        <a:srgbClr val="88C8BE"/>
                      </a:solidFill>
                      <a:prstDash val="solid"/>
                      <a:round/>
                      <a:headEnd type="none" w="med" len="med"/>
                      <a:tailEnd type="none" w="med" len="med"/>
                    </a:lnL>
                    <a:lnR w="9525" cap="flat" cmpd="sng" algn="ctr">
                      <a:solidFill>
                        <a:srgbClr val="88C8BE"/>
                      </a:solidFill>
                      <a:prstDash val="solid"/>
                      <a:round/>
                      <a:headEnd type="none" w="med" len="med"/>
                      <a:tailEnd type="none" w="med" len="med"/>
                    </a:lnR>
                    <a:lnT w="9525" cap="flat" cmpd="sng" algn="ctr">
                      <a:solidFill>
                        <a:srgbClr val="88C8BE"/>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7597">
                <a:tc>
                  <a:txBody>
                    <a:bodyPr/>
                    <a:lstStyle/>
                    <a:p>
                      <a:pPr rtl="0" fontAlgn="b"/>
                      <a:r>
                        <a:rPr lang="en-GB" sz="900" b="1">
                          <a:solidFill>
                            <a:srgbClr val="000000"/>
                          </a:solidFill>
                          <a:effectLst/>
                        </a:rPr>
                        <a:t>Start Year</a:t>
                      </a:r>
                    </a:p>
                  </a:txBody>
                  <a:tcPr marL="2875" marR="2875" marT="0" marB="0" anchor="b">
                    <a:lnL w="9525" cap="flat" cmpd="sng" algn="ctr">
                      <a:solidFill>
                        <a:srgbClr val="C8EAB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8EABE"/>
                      </a:solidFill>
                      <a:prstDash val="solid"/>
                      <a:round/>
                      <a:headEnd type="none" w="med" len="med"/>
                      <a:tailEnd type="none" w="med" len="med"/>
                    </a:lnT>
                    <a:lnB w="9525" cap="flat" cmpd="sng" algn="ctr">
                      <a:solidFill>
                        <a:srgbClr val="C8A6BE"/>
                      </a:solidFill>
                      <a:prstDash val="solid"/>
                      <a:round/>
                      <a:headEnd type="none" w="med" len="med"/>
                      <a:tailEnd type="none" w="med" len="med"/>
                    </a:lnB>
                    <a:solidFill>
                      <a:srgbClr val="B1E9FD"/>
                    </a:solidFill>
                  </a:tcPr>
                </a:tc>
                <a:tc>
                  <a:txBody>
                    <a:bodyPr/>
                    <a:lstStyle/>
                    <a:p>
                      <a:pPr algn="l" rtl="0" fontAlgn="b"/>
                      <a:r>
                        <a:rPr lang="ru-RU" sz="900" dirty="0">
                          <a:effectLst/>
                        </a:rPr>
                        <a:t>2012</a:t>
                      </a:r>
                    </a:p>
                  </a:txBody>
                  <a:tcPr marL="2875" marR="28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7597">
                <a:tc>
                  <a:txBody>
                    <a:bodyPr/>
                    <a:lstStyle/>
                    <a:p>
                      <a:pPr rtl="0" fontAlgn="b"/>
                      <a:r>
                        <a:rPr lang="en-GB" sz="900" b="1">
                          <a:solidFill>
                            <a:srgbClr val="000000"/>
                          </a:solidFill>
                          <a:effectLst/>
                        </a:rPr>
                        <a:t>End year</a:t>
                      </a:r>
                    </a:p>
                  </a:txBody>
                  <a:tcPr marL="2875" marR="2875" marT="0" marB="0" anchor="b">
                    <a:lnL w="9525" cap="flat" cmpd="sng" algn="ctr">
                      <a:solidFill>
                        <a:srgbClr val="C8A6B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8A6BE"/>
                      </a:solidFill>
                      <a:prstDash val="solid"/>
                      <a:round/>
                      <a:headEnd type="none" w="med" len="med"/>
                      <a:tailEnd type="none" w="med" len="med"/>
                    </a:lnT>
                    <a:lnB w="9525" cap="flat" cmpd="sng" algn="ctr">
                      <a:solidFill>
                        <a:srgbClr val="784EEE"/>
                      </a:solidFill>
                      <a:prstDash val="solid"/>
                      <a:round/>
                      <a:headEnd type="none" w="med" len="med"/>
                      <a:tailEnd type="none" w="med" len="med"/>
                    </a:lnB>
                    <a:solidFill>
                      <a:srgbClr val="B1E9FD"/>
                    </a:solidFill>
                  </a:tcPr>
                </a:tc>
                <a:tc>
                  <a:txBody>
                    <a:bodyPr/>
                    <a:lstStyle/>
                    <a:p>
                      <a:pPr algn="l" rtl="0" fontAlgn="b"/>
                      <a:r>
                        <a:rPr lang="ru-RU" sz="900" dirty="0">
                          <a:effectLst/>
                        </a:rPr>
                        <a:t>2017</a:t>
                      </a:r>
                    </a:p>
                  </a:txBody>
                  <a:tcPr marL="2875" marR="28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55195">
                <a:tc>
                  <a:txBody>
                    <a:bodyPr/>
                    <a:lstStyle/>
                    <a:p>
                      <a:pPr rtl="0" fontAlgn="b"/>
                      <a:r>
                        <a:rPr lang="en-GB" sz="900" b="1" dirty="0">
                          <a:solidFill>
                            <a:srgbClr val="000000"/>
                          </a:solidFill>
                          <a:effectLst/>
                        </a:rPr>
                        <a:t>Country</a:t>
                      </a:r>
                    </a:p>
                  </a:txBody>
                  <a:tcPr marL="2875" marR="2875" marT="0" marB="0" anchor="b">
                    <a:lnL w="9525" cap="flat" cmpd="sng" algn="ctr">
                      <a:solidFill>
                        <a:srgbClr val="784E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784EEE"/>
                      </a:solidFill>
                      <a:prstDash val="solid"/>
                      <a:round/>
                      <a:headEnd type="none" w="med" len="med"/>
                      <a:tailEnd type="none" w="med" len="med"/>
                    </a:lnT>
                    <a:lnB w="9525" cap="flat" cmpd="sng" algn="ctr">
                      <a:solidFill>
                        <a:srgbClr val="B856EE"/>
                      </a:solidFill>
                      <a:prstDash val="solid"/>
                      <a:round/>
                      <a:headEnd type="none" w="med" len="med"/>
                      <a:tailEnd type="none" w="med" len="med"/>
                    </a:lnB>
                    <a:solidFill>
                      <a:srgbClr val="B1E9FD"/>
                    </a:solidFill>
                  </a:tcPr>
                </a:tc>
                <a:tc>
                  <a:txBody>
                    <a:bodyPr/>
                    <a:lstStyle/>
                    <a:p>
                      <a:pPr rtl="0" fontAlgn="b"/>
                      <a:r>
                        <a:rPr lang="en-GB" sz="900" dirty="0">
                          <a:effectLst/>
                        </a:rPr>
                        <a:t>Greece</a:t>
                      </a:r>
                    </a:p>
                  </a:txBody>
                  <a:tcPr marL="2875" marR="28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55195">
                <a:tc>
                  <a:txBody>
                    <a:bodyPr/>
                    <a:lstStyle/>
                    <a:p>
                      <a:pPr rtl="0" fontAlgn="b"/>
                      <a:r>
                        <a:rPr lang="en-GB" sz="900" b="1">
                          <a:solidFill>
                            <a:srgbClr val="000000"/>
                          </a:solidFill>
                          <a:effectLst/>
                        </a:rPr>
                        <a:t>Region</a:t>
                      </a:r>
                    </a:p>
                  </a:txBody>
                  <a:tcPr marL="2875" marR="2875" marT="0" marB="0" anchor="b">
                    <a:lnL w="9525" cap="flat" cmpd="sng" algn="ctr">
                      <a:solidFill>
                        <a:srgbClr val="B856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B856EE"/>
                      </a:solidFill>
                      <a:prstDash val="solid"/>
                      <a:round/>
                      <a:headEnd type="none" w="med" len="med"/>
                      <a:tailEnd type="none" w="med" len="med"/>
                    </a:lnT>
                    <a:lnB w="9525" cap="flat" cmpd="sng" algn="ctr">
                      <a:solidFill>
                        <a:srgbClr val="B859EE"/>
                      </a:solidFill>
                      <a:prstDash val="solid"/>
                      <a:round/>
                      <a:headEnd type="none" w="med" len="med"/>
                      <a:tailEnd type="none" w="med" len="med"/>
                    </a:lnB>
                    <a:solidFill>
                      <a:srgbClr val="B1E9FD"/>
                    </a:solidFill>
                  </a:tcPr>
                </a:tc>
                <a:tc>
                  <a:txBody>
                    <a:bodyPr/>
                    <a:lstStyle/>
                    <a:p>
                      <a:pPr rtl="0" fontAlgn="b"/>
                      <a:r>
                        <a:rPr lang="en-GB" sz="900">
                          <a:effectLst/>
                        </a:rPr>
                        <a:t>Region</a:t>
                      </a: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85AEE"/>
                      </a:solidFill>
                      <a:prstDash val="solid"/>
                      <a:round/>
                      <a:headEnd type="none" w="med" len="med"/>
                      <a:tailEnd type="none" w="med" len="med"/>
                    </a:lnB>
                  </a:tcPr>
                </a:tc>
                <a:extLst>
                  <a:ext uri="{0D108BD9-81ED-4DB2-BD59-A6C34878D82A}">
                    <a16:rowId xmlns:a16="http://schemas.microsoft.com/office/drawing/2014/main" val="10005"/>
                  </a:ext>
                </a:extLst>
              </a:tr>
              <a:tr h="110389">
                <a:tc>
                  <a:txBody>
                    <a:bodyPr/>
                    <a:lstStyle/>
                    <a:p>
                      <a:pPr rtl="0" fontAlgn="b"/>
                      <a:r>
                        <a:rPr lang="en-GB" sz="900" b="1">
                          <a:solidFill>
                            <a:srgbClr val="000000"/>
                          </a:solidFill>
                          <a:effectLst/>
                        </a:rPr>
                        <a:t>Acronym</a:t>
                      </a:r>
                    </a:p>
                  </a:txBody>
                  <a:tcPr marL="2875" marR="2875" marT="0" marB="0" anchor="b">
                    <a:lnL w="9525" cap="flat" cmpd="sng" algn="ctr">
                      <a:solidFill>
                        <a:srgbClr val="B859EE"/>
                      </a:solidFill>
                      <a:prstDash val="solid"/>
                      <a:round/>
                      <a:headEnd type="none" w="med" len="med"/>
                      <a:tailEnd type="none" w="med" len="med"/>
                    </a:lnL>
                    <a:lnR w="9525" cap="flat" cmpd="sng" algn="ctr">
                      <a:solidFill>
                        <a:srgbClr val="D85AEE"/>
                      </a:solidFill>
                      <a:prstDash val="solid"/>
                      <a:round/>
                      <a:headEnd type="none" w="med" len="med"/>
                      <a:tailEnd type="none" w="med" len="med"/>
                    </a:lnR>
                    <a:lnT w="9525" cap="flat" cmpd="sng" algn="ctr">
                      <a:solidFill>
                        <a:srgbClr val="B859EE"/>
                      </a:solidFill>
                      <a:prstDash val="solid"/>
                      <a:round/>
                      <a:headEnd type="none" w="med" len="med"/>
                      <a:tailEnd type="none" w="med" len="med"/>
                    </a:lnT>
                    <a:lnB w="9525" cap="flat" cmpd="sng" algn="ctr">
                      <a:solidFill>
                        <a:srgbClr val="7850EE"/>
                      </a:solidFill>
                      <a:prstDash val="solid"/>
                      <a:round/>
                      <a:headEnd type="none" w="med" len="med"/>
                      <a:tailEnd type="none" w="med" len="med"/>
                    </a:lnB>
                    <a:solidFill>
                      <a:srgbClr val="B1E9FD"/>
                    </a:solidFill>
                  </a:tcPr>
                </a:tc>
                <a:tc>
                  <a:txBody>
                    <a:bodyPr/>
                    <a:lstStyle/>
                    <a:p>
                      <a:pPr rtl="0" fontAlgn="b"/>
                      <a:r>
                        <a:rPr lang="en-GB" sz="900">
                          <a:effectLst/>
                        </a:rPr>
                        <a:t>oLIVE-CLIMA</a:t>
                      </a:r>
                    </a:p>
                  </a:txBody>
                  <a:tcPr marL="2875" marR="2875" marT="0" marB="0" anchor="b">
                    <a:lnL w="9525" cap="flat" cmpd="sng" algn="ctr">
                      <a:solidFill>
                        <a:srgbClr val="D85A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D85AEE"/>
                      </a:solidFill>
                      <a:prstDash val="solid"/>
                      <a:round/>
                      <a:headEnd type="none" w="med" len="med"/>
                      <a:tailEnd type="none" w="med" len="med"/>
                    </a:lnT>
                    <a:lnB w="9525" cap="flat" cmpd="sng" algn="ctr">
                      <a:solidFill>
                        <a:srgbClr val="3823EE"/>
                      </a:solidFill>
                      <a:prstDash val="solid"/>
                      <a:round/>
                      <a:headEnd type="none" w="med" len="med"/>
                      <a:tailEnd type="none" w="med" len="med"/>
                    </a:lnB>
                  </a:tcPr>
                </a:tc>
                <a:extLst>
                  <a:ext uri="{0D108BD9-81ED-4DB2-BD59-A6C34878D82A}">
                    <a16:rowId xmlns:a16="http://schemas.microsoft.com/office/drawing/2014/main" val="10006"/>
                  </a:ext>
                </a:extLst>
              </a:tr>
              <a:tr h="82792">
                <a:tc>
                  <a:txBody>
                    <a:bodyPr/>
                    <a:lstStyle/>
                    <a:p>
                      <a:pPr rtl="0" fontAlgn="b"/>
                      <a:r>
                        <a:rPr lang="en-GB" sz="900" b="1">
                          <a:solidFill>
                            <a:srgbClr val="000000"/>
                          </a:solidFill>
                          <a:effectLst/>
                        </a:rPr>
                        <a:t>Proj Name</a:t>
                      </a:r>
                    </a:p>
                  </a:txBody>
                  <a:tcPr marL="2875" marR="2875" marT="0" marB="0" anchor="b">
                    <a:lnL w="9525" cap="flat" cmpd="sng" algn="ctr">
                      <a:solidFill>
                        <a:srgbClr val="7850EE"/>
                      </a:solidFill>
                      <a:prstDash val="solid"/>
                      <a:round/>
                      <a:headEnd type="none" w="med" len="med"/>
                      <a:tailEnd type="none" w="med" len="med"/>
                    </a:lnL>
                    <a:lnR w="9525" cap="flat" cmpd="sng" algn="ctr">
                      <a:solidFill>
                        <a:srgbClr val="3823EE"/>
                      </a:solidFill>
                      <a:prstDash val="solid"/>
                      <a:round/>
                      <a:headEnd type="none" w="med" len="med"/>
                      <a:tailEnd type="none" w="med" len="med"/>
                    </a:lnR>
                    <a:lnT w="9525" cap="flat" cmpd="sng" algn="ctr">
                      <a:solidFill>
                        <a:srgbClr val="7850EE"/>
                      </a:solidFill>
                      <a:prstDash val="solid"/>
                      <a:round/>
                      <a:headEnd type="none" w="med" len="med"/>
                      <a:tailEnd type="none" w="med" len="med"/>
                    </a:lnT>
                    <a:lnB w="9525" cap="flat" cmpd="sng" algn="ctr">
                      <a:solidFill>
                        <a:srgbClr val="78E6ED"/>
                      </a:solidFill>
                      <a:prstDash val="solid"/>
                      <a:round/>
                      <a:headEnd type="none" w="med" len="med"/>
                      <a:tailEnd type="none" w="med" len="med"/>
                    </a:lnB>
                    <a:solidFill>
                      <a:srgbClr val="B1E9FD"/>
                    </a:solidFill>
                  </a:tcPr>
                </a:tc>
                <a:tc>
                  <a:txBody>
                    <a:bodyPr/>
                    <a:lstStyle/>
                    <a:p>
                      <a:pPr rtl="0" fontAlgn="b"/>
                      <a:r>
                        <a:rPr lang="en-GB" sz="900">
                          <a:effectLst/>
                        </a:rPr>
                        <a:t>Project name</a:t>
                      </a:r>
                    </a:p>
                  </a:txBody>
                  <a:tcPr marL="0" marR="0" marT="0" marB="0" anchor="b">
                    <a:lnL w="9525" cap="flat" cmpd="sng" algn="ctr">
                      <a:solidFill>
                        <a:srgbClr val="3823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823EE"/>
                      </a:solidFill>
                      <a:prstDash val="solid"/>
                      <a:round/>
                      <a:headEnd type="none" w="med" len="med"/>
                      <a:tailEnd type="none" w="med" len="med"/>
                    </a:lnT>
                    <a:lnB w="9525" cap="flat" cmpd="sng" algn="ctr">
                      <a:solidFill>
                        <a:srgbClr val="D854EE"/>
                      </a:solidFill>
                      <a:prstDash val="solid"/>
                      <a:round/>
                      <a:headEnd type="none" w="med" len="med"/>
                      <a:tailEnd type="none" w="med" len="med"/>
                    </a:lnB>
                  </a:tcPr>
                </a:tc>
                <a:extLst>
                  <a:ext uri="{0D108BD9-81ED-4DB2-BD59-A6C34878D82A}">
                    <a16:rowId xmlns:a16="http://schemas.microsoft.com/office/drawing/2014/main" val="10007"/>
                  </a:ext>
                </a:extLst>
              </a:tr>
              <a:tr h="110389">
                <a:tc>
                  <a:txBody>
                    <a:bodyPr/>
                    <a:lstStyle/>
                    <a:p>
                      <a:pPr rtl="0" fontAlgn="b"/>
                      <a:r>
                        <a:rPr lang="en-GB" sz="900" b="1">
                          <a:solidFill>
                            <a:srgbClr val="000000"/>
                          </a:solidFill>
                          <a:effectLst/>
                        </a:rPr>
                        <a:t>Short explntion</a:t>
                      </a:r>
                    </a:p>
                  </a:txBody>
                  <a:tcPr marL="2875" marR="2875" marT="0" marB="0" anchor="b">
                    <a:lnL w="9525" cap="flat" cmpd="sng" algn="ctr">
                      <a:solidFill>
                        <a:srgbClr val="78E6ED"/>
                      </a:solidFill>
                      <a:prstDash val="solid"/>
                      <a:round/>
                      <a:headEnd type="none" w="med" len="med"/>
                      <a:tailEnd type="none" w="med" len="med"/>
                    </a:lnL>
                    <a:lnR w="9525" cap="flat" cmpd="sng" algn="ctr">
                      <a:solidFill>
                        <a:srgbClr val="D854EE"/>
                      </a:solidFill>
                      <a:prstDash val="solid"/>
                      <a:round/>
                      <a:headEnd type="none" w="med" len="med"/>
                      <a:tailEnd type="none" w="med" len="med"/>
                    </a:lnR>
                    <a:lnT w="9525" cap="flat" cmpd="sng" algn="ctr">
                      <a:solidFill>
                        <a:srgbClr val="78E6ED"/>
                      </a:solidFill>
                      <a:prstDash val="solid"/>
                      <a:round/>
                      <a:headEnd type="none" w="med" len="med"/>
                      <a:tailEnd type="none" w="med" len="med"/>
                    </a:lnT>
                    <a:lnB w="9525" cap="flat" cmpd="sng" algn="ctr">
                      <a:solidFill>
                        <a:srgbClr val="7802EE"/>
                      </a:solidFill>
                      <a:prstDash val="solid"/>
                      <a:round/>
                      <a:headEnd type="none" w="med" len="med"/>
                      <a:tailEnd type="none" w="med" len="med"/>
                    </a:lnB>
                    <a:solidFill>
                      <a:srgbClr val="B1E9FD"/>
                    </a:solidFill>
                  </a:tcPr>
                </a:tc>
                <a:tc>
                  <a:txBody>
                    <a:bodyPr/>
                    <a:lstStyle/>
                    <a:p>
                      <a:pPr rtl="0" fontAlgn="b"/>
                      <a:r>
                        <a:rPr lang="en-GB" sz="900" dirty="0">
                          <a:effectLst/>
                        </a:rPr>
                        <a:t>Short explanation</a:t>
                      </a:r>
                    </a:p>
                  </a:txBody>
                  <a:tcPr marL="0" marR="0" marT="0" marB="0" anchor="b">
                    <a:lnL w="9525" cap="flat" cmpd="sng" algn="ctr">
                      <a:solidFill>
                        <a:srgbClr val="D854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D854EE"/>
                      </a:solidFill>
                      <a:prstDash val="solid"/>
                      <a:round/>
                      <a:headEnd type="none" w="med" len="med"/>
                      <a:tailEnd type="none" w="med" len="med"/>
                    </a:lnT>
                    <a:lnB w="9525" cap="flat" cmpd="sng" algn="ctr">
                      <a:solidFill>
                        <a:srgbClr val="7839EE"/>
                      </a:solidFill>
                      <a:prstDash val="solid"/>
                      <a:round/>
                      <a:headEnd type="none" w="med" len="med"/>
                      <a:tailEnd type="none" w="med" len="med"/>
                    </a:lnB>
                  </a:tcPr>
                </a:tc>
                <a:extLst>
                  <a:ext uri="{0D108BD9-81ED-4DB2-BD59-A6C34878D82A}">
                    <a16:rowId xmlns:a16="http://schemas.microsoft.com/office/drawing/2014/main" val="10008"/>
                  </a:ext>
                </a:extLst>
              </a:tr>
              <a:tr h="248376">
                <a:tc>
                  <a:txBody>
                    <a:bodyPr/>
                    <a:lstStyle/>
                    <a:p>
                      <a:pPr rtl="0" fontAlgn="b"/>
                      <a:r>
                        <a:rPr lang="en-GB" sz="900" b="1">
                          <a:solidFill>
                            <a:srgbClr val="000000"/>
                          </a:solidFill>
                          <a:effectLst/>
                        </a:rPr>
                        <a:t>Soil threat(s) 1</a:t>
                      </a:r>
                    </a:p>
                  </a:txBody>
                  <a:tcPr marL="2875" marR="2875" marT="0" marB="0" anchor="b">
                    <a:lnL w="9525" cap="flat" cmpd="sng" algn="ctr">
                      <a:solidFill>
                        <a:srgbClr val="7802EE"/>
                      </a:solidFill>
                      <a:prstDash val="solid"/>
                      <a:round/>
                      <a:headEnd type="none" w="med" len="med"/>
                      <a:tailEnd type="none" w="med" len="med"/>
                    </a:lnL>
                    <a:lnR w="9525" cap="flat" cmpd="sng" algn="ctr">
                      <a:solidFill>
                        <a:srgbClr val="7839EE"/>
                      </a:solidFill>
                      <a:prstDash val="solid"/>
                      <a:round/>
                      <a:headEnd type="none" w="med" len="med"/>
                      <a:tailEnd type="none" w="med" len="med"/>
                    </a:lnR>
                    <a:lnT w="9525" cap="flat" cmpd="sng" algn="ctr">
                      <a:solidFill>
                        <a:srgbClr val="7802EE"/>
                      </a:solidFill>
                      <a:prstDash val="solid"/>
                      <a:round/>
                      <a:headEnd type="none" w="med" len="med"/>
                      <a:tailEnd type="none" w="med" len="med"/>
                    </a:lnT>
                    <a:lnB w="9525" cap="flat" cmpd="sng" algn="ctr">
                      <a:solidFill>
                        <a:srgbClr val="78F5ED"/>
                      </a:solidFill>
                      <a:prstDash val="solid"/>
                      <a:round/>
                      <a:headEnd type="none" w="med" len="med"/>
                      <a:tailEnd type="none" w="med" len="med"/>
                    </a:lnB>
                    <a:solidFill>
                      <a:srgbClr val="B1E9FD"/>
                    </a:solidFill>
                  </a:tcPr>
                </a:tc>
                <a:tc>
                  <a:txBody>
                    <a:bodyPr/>
                    <a:lstStyle/>
                    <a:p>
                      <a:pPr rtl="0" fontAlgn="b"/>
                      <a:r>
                        <a:rPr lang="en-US" sz="900">
                          <a:effectLst/>
                        </a:rPr>
                        <a:t>Which soil threats are covered in this project</a:t>
                      </a:r>
                    </a:p>
                  </a:txBody>
                  <a:tcPr marL="0" marR="0" marT="0" marB="0" anchor="b">
                    <a:lnL w="9525" cap="flat" cmpd="sng" algn="ctr">
                      <a:solidFill>
                        <a:srgbClr val="7839EE"/>
                      </a:solidFill>
                      <a:prstDash val="solid"/>
                      <a:round/>
                      <a:headEnd type="none" w="med" len="med"/>
                      <a:tailEnd type="none" w="med" len="med"/>
                    </a:lnL>
                    <a:lnR w="9525" cap="flat" cmpd="sng" algn="ctr">
                      <a:solidFill>
                        <a:srgbClr val="7839EE"/>
                      </a:solidFill>
                      <a:prstDash val="solid"/>
                      <a:round/>
                      <a:headEnd type="none" w="med" len="med"/>
                      <a:tailEnd type="none" w="med" len="med"/>
                    </a:lnR>
                    <a:lnT w="9525" cap="flat" cmpd="sng" algn="ctr">
                      <a:solidFill>
                        <a:srgbClr val="7839EE"/>
                      </a:solidFill>
                      <a:prstDash val="solid"/>
                      <a:round/>
                      <a:headEnd type="none" w="med" len="med"/>
                      <a:tailEnd type="none" w="med" len="med"/>
                    </a:lnT>
                    <a:lnB w="9525" cap="flat" cmpd="sng" algn="ctr">
                      <a:solidFill>
                        <a:srgbClr val="B813EE"/>
                      </a:solidFill>
                      <a:prstDash val="solid"/>
                      <a:round/>
                      <a:headEnd type="none" w="med" len="med"/>
                      <a:tailEnd type="none" w="med" len="med"/>
                    </a:lnB>
                  </a:tcPr>
                </a:tc>
                <a:extLst>
                  <a:ext uri="{0D108BD9-81ED-4DB2-BD59-A6C34878D82A}">
                    <a16:rowId xmlns:a16="http://schemas.microsoft.com/office/drawing/2014/main" val="10009"/>
                  </a:ext>
                </a:extLst>
              </a:tr>
              <a:tr h="331168">
                <a:tc>
                  <a:txBody>
                    <a:bodyPr/>
                    <a:lstStyle/>
                    <a:p>
                      <a:pPr rtl="0" fontAlgn="b"/>
                      <a:r>
                        <a:rPr lang="en-GB" sz="900" b="1">
                          <a:solidFill>
                            <a:srgbClr val="000000"/>
                          </a:solidFill>
                          <a:effectLst/>
                        </a:rPr>
                        <a:t>Study sites?</a:t>
                      </a:r>
                    </a:p>
                  </a:txBody>
                  <a:tcPr marL="2875" marR="2875" marT="0" marB="0" anchor="b">
                    <a:lnL w="9525" cap="flat" cmpd="sng" algn="ctr">
                      <a:solidFill>
                        <a:srgbClr val="78F5ED"/>
                      </a:solidFill>
                      <a:prstDash val="solid"/>
                      <a:round/>
                      <a:headEnd type="none" w="med" len="med"/>
                      <a:tailEnd type="none" w="med" len="med"/>
                    </a:lnL>
                    <a:lnR w="9525" cap="flat" cmpd="sng" algn="ctr">
                      <a:solidFill>
                        <a:srgbClr val="B813EE"/>
                      </a:solidFill>
                      <a:prstDash val="solid"/>
                      <a:round/>
                      <a:headEnd type="none" w="med" len="med"/>
                      <a:tailEnd type="none" w="med" len="med"/>
                    </a:lnR>
                    <a:lnT w="9525" cap="flat" cmpd="sng" algn="ctr">
                      <a:solidFill>
                        <a:srgbClr val="78F5ED"/>
                      </a:solidFill>
                      <a:prstDash val="solid"/>
                      <a:round/>
                      <a:headEnd type="none" w="med" len="med"/>
                      <a:tailEnd type="none" w="med" len="med"/>
                    </a:lnT>
                    <a:lnB w="9525" cap="flat" cmpd="sng" algn="ctr">
                      <a:solidFill>
                        <a:srgbClr val="9858EE"/>
                      </a:solidFill>
                      <a:prstDash val="solid"/>
                      <a:round/>
                      <a:headEnd type="none" w="med" len="med"/>
                      <a:tailEnd type="none" w="med" len="med"/>
                    </a:lnB>
                    <a:solidFill>
                      <a:srgbClr val="B1E9FD"/>
                    </a:solidFill>
                  </a:tcPr>
                </a:tc>
                <a:tc>
                  <a:txBody>
                    <a:bodyPr/>
                    <a:lstStyle/>
                    <a:p>
                      <a:pPr rtl="0" fontAlgn="b"/>
                      <a:r>
                        <a:rPr lang="en-US" sz="900" dirty="0">
                          <a:effectLst/>
                        </a:rPr>
                        <a:t>Does project have study sites? (1=yes, anything else=no)</a:t>
                      </a:r>
                    </a:p>
                  </a:txBody>
                  <a:tcPr marL="0" marR="0" marT="0" marB="0" anchor="b">
                    <a:lnL w="9525" cap="flat" cmpd="sng" algn="ctr">
                      <a:solidFill>
                        <a:srgbClr val="B813EE"/>
                      </a:solidFill>
                      <a:prstDash val="solid"/>
                      <a:round/>
                      <a:headEnd type="none" w="med" len="med"/>
                      <a:tailEnd type="none" w="med" len="med"/>
                    </a:lnL>
                    <a:lnR w="9525" cap="flat" cmpd="sng" algn="ctr">
                      <a:solidFill>
                        <a:srgbClr val="B813EE"/>
                      </a:solidFill>
                      <a:prstDash val="solid"/>
                      <a:round/>
                      <a:headEnd type="none" w="med" len="med"/>
                      <a:tailEnd type="none" w="med" len="med"/>
                    </a:lnR>
                    <a:lnT w="9525" cap="flat" cmpd="sng" algn="ctr">
                      <a:solidFill>
                        <a:srgbClr val="B813EE"/>
                      </a:solidFill>
                      <a:prstDash val="solid"/>
                      <a:round/>
                      <a:headEnd type="none" w="med" len="med"/>
                      <a:tailEnd type="none" w="med" len="med"/>
                    </a:lnT>
                    <a:lnB w="9525" cap="flat" cmpd="sng" algn="ctr">
                      <a:solidFill>
                        <a:srgbClr val="B84FEE"/>
                      </a:solidFill>
                      <a:prstDash val="solid"/>
                      <a:round/>
                      <a:headEnd type="none" w="med" len="med"/>
                      <a:tailEnd type="none" w="med" len="med"/>
                    </a:lnB>
                  </a:tcPr>
                </a:tc>
                <a:extLst>
                  <a:ext uri="{0D108BD9-81ED-4DB2-BD59-A6C34878D82A}">
                    <a16:rowId xmlns:a16="http://schemas.microsoft.com/office/drawing/2014/main" val="10010"/>
                  </a:ext>
                </a:extLst>
              </a:tr>
              <a:tr h="110389">
                <a:tc>
                  <a:txBody>
                    <a:bodyPr/>
                    <a:lstStyle/>
                    <a:p>
                      <a:pPr rtl="0" fontAlgn="b"/>
                      <a:r>
                        <a:rPr lang="en-GB" sz="900" b="1">
                          <a:solidFill>
                            <a:srgbClr val="000000"/>
                          </a:solidFill>
                          <a:effectLst/>
                        </a:rPr>
                        <a:t>SS Name</a:t>
                      </a:r>
                    </a:p>
                  </a:txBody>
                  <a:tcPr marL="2875" marR="2875" marT="0" marB="0" anchor="b">
                    <a:lnL w="9525" cap="flat" cmpd="sng" algn="ctr">
                      <a:solidFill>
                        <a:srgbClr val="9858EE"/>
                      </a:solidFill>
                      <a:prstDash val="solid"/>
                      <a:round/>
                      <a:headEnd type="none" w="med" len="med"/>
                      <a:tailEnd type="none" w="med" len="med"/>
                    </a:lnL>
                    <a:lnR w="9525" cap="flat" cmpd="sng" algn="ctr">
                      <a:solidFill>
                        <a:srgbClr val="B84FEE"/>
                      </a:solidFill>
                      <a:prstDash val="solid"/>
                      <a:round/>
                      <a:headEnd type="none" w="med" len="med"/>
                      <a:tailEnd type="none" w="med" len="med"/>
                    </a:lnR>
                    <a:lnT w="9525" cap="flat" cmpd="sng" algn="ctr">
                      <a:solidFill>
                        <a:srgbClr val="9858EE"/>
                      </a:solidFill>
                      <a:prstDash val="solid"/>
                      <a:round/>
                      <a:headEnd type="none" w="med" len="med"/>
                      <a:tailEnd type="none" w="med" len="med"/>
                    </a:lnT>
                    <a:lnB w="9525" cap="flat" cmpd="sng" algn="ctr">
                      <a:solidFill>
                        <a:srgbClr val="585EEE"/>
                      </a:solidFill>
                      <a:prstDash val="solid"/>
                      <a:round/>
                      <a:headEnd type="none" w="med" len="med"/>
                      <a:tailEnd type="none" w="med" len="med"/>
                    </a:lnB>
                    <a:solidFill>
                      <a:srgbClr val="B1E9FD"/>
                    </a:solidFill>
                  </a:tcPr>
                </a:tc>
                <a:tc>
                  <a:txBody>
                    <a:bodyPr/>
                    <a:lstStyle/>
                    <a:p>
                      <a:pPr rtl="0" fontAlgn="b"/>
                      <a:r>
                        <a:rPr lang="en-GB" sz="900">
                          <a:effectLst/>
                        </a:rPr>
                        <a:t>Name of study site</a:t>
                      </a:r>
                    </a:p>
                  </a:txBody>
                  <a:tcPr marL="0" marR="0" marT="0" marB="0" anchor="b">
                    <a:lnL w="9525" cap="flat" cmpd="sng" algn="ctr">
                      <a:solidFill>
                        <a:srgbClr val="B84F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B84FEE"/>
                      </a:solidFill>
                      <a:prstDash val="solid"/>
                      <a:round/>
                      <a:headEnd type="none" w="med" len="med"/>
                      <a:tailEnd type="none" w="med" len="med"/>
                    </a:lnT>
                    <a:lnB w="9525" cap="flat" cmpd="sng" algn="ctr">
                      <a:solidFill>
                        <a:srgbClr val="58F6ED"/>
                      </a:solidFill>
                      <a:prstDash val="solid"/>
                      <a:round/>
                      <a:headEnd type="none" w="med" len="med"/>
                      <a:tailEnd type="none" w="med" len="med"/>
                    </a:lnB>
                  </a:tcPr>
                </a:tc>
                <a:extLst>
                  <a:ext uri="{0D108BD9-81ED-4DB2-BD59-A6C34878D82A}">
                    <a16:rowId xmlns:a16="http://schemas.microsoft.com/office/drawing/2014/main" val="10011"/>
                  </a:ext>
                </a:extLst>
              </a:tr>
              <a:tr h="220779">
                <a:tc>
                  <a:txBody>
                    <a:bodyPr/>
                    <a:lstStyle/>
                    <a:p>
                      <a:pPr rtl="0" fontAlgn="b"/>
                      <a:r>
                        <a:rPr lang="en-GB" sz="900" b="1">
                          <a:solidFill>
                            <a:srgbClr val="000000"/>
                          </a:solidFill>
                          <a:effectLst/>
                        </a:rPr>
                        <a:t>Latitude (DD)</a:t>
                      </a:r>
                    </a:p>
                  </a:txBody>
                  <a:tcPr marL="2875" marR="2875" marT="0" marB="0" anchor="b">
                    <a:lnL w="9525" cap="flat" cmpd="sng" algn="ctr">
                      <a:solidFill>
                        <a:srgbClr val="585EEE"/>
                      </a:solidFill>
                      <a:prstDash val="solid"/>
                      <a:round/>
                      <a:headEnd type="none" w="med" len="med"/>
                      <a:tailEnd type="none" w="med" len="med"/>
                    </a:lnL>
                    <a:lnR w="9525" cap="flat" cmpd="sng" algn="ctr">
                      <a:solidFill>
                        <a:srgbClr val="58F6ED"/>
                      </a:solidFill>
                      <a:prstDash val="solid"/>
                      <a:round/>
                      <a:headEnd type="none" w="med" len="med"/>
                      <a:tailEnd type="none" w="med" len="med"/>
                    </a:lnR>
                    <a:lnT w="9525" cap="flat" cmpd="sng" algn="ctr">
                      <a:solidFill>
                        <a:srgbClr val="585EEE"/>
                      </a:solidFill>
                      <a:prstDash val="solid"/>
                      <a:round/>
                      <a:headEnd type="none" w="med" len="med"/>
                      <a:tailEnd type="none" w="med" len="med"/>
                    </a:lnT>
                    <a:lnB w="9525" cap="flat" cmpd="sng" algn="ctr">
                      <a:solidFill>
                        <a:srgbClr val="580DEE"/>
                      </a:solidFill>
                      <a:prstDash val="solid"/>
                      <a:round/>
                      <a:headEnd type="none" w="med" len="med"/>
                      <a:tailEnd type="none" w="med" len="med"/>
                    </a:lnB>
                    <a:solidFill>
                      <a:srgbClr val="B1E9FD"/>
                    </a:solidFill>
                  </a:tcPr>
                </a:tc>
                <a:tc>
                  <a:txBody>
                    <a:bodyPr/>
                    <a:lstStyle/>
                    <a:p>
                      <a:pPr rtl="0" fontAlgn="b"/>
                      <a:r>
                        <a:rPr lang="en-GB" sz="900">
                          <a:solidFill>
                            <a:srgbClr val="000000"/>
                          </a:solidFill>
                          <a:effectLst/>
                        </a:rPr>
                        <a:t>Latitude coordinate (decimal degree)</a:t>
                      </a:r>
                    </a:p>
                  </a:txBody>
                  <a:tcPr marL="0" marR="0" marT="0" marB="0" anchor="b">
                    <a:lnL w="9525" cap="flat" cmpd="sng" algn="ctr">
                      <a:solidFill>
                        <a:srgbClr val="58F6ED"/>
                      </a:solidFill>
                      <a:prstDash val="solid"/>
                      <a:round/>
                      <a:headEnd type="none" w="med" len="med"/>
                      <a:tailEnd type="none" w="med" len="med"/>
                    </a:lnL>
                    <a:lnR w="9525" cap="flat" cmpd="sng" algn="ctr">
                      <a:solidFill>
                        <a:srgbClr val="58F6ED"/>
                      </a:solidFill>
                      <a:prstDash val="solid"/>
                      <a:round/>
                      <a:headEnd type="none" w="med" len="med"/>
                      <a:tailEnd type="none" w="med" len="med"/>
                    </a:lnR>
                    <a:lnT w="9525" cap="flat" cmpd="sng" algn="ctr">
                      <a:solidFill>
                        <a:srgbClr val="58F6ED"/>
                      </a:solidFill>
                      <a:prstDash val="solid"/>
                      <a:round/>
                      <a:headEnd type="none" w="med" len="med"/>
                      <a:tailEnd type="none" w="med" len="med"/>
                    </a:lnT>
                    <a:lnB w="9525" cap="flat" cmpd="sng" algn="ctr">
                      <a:solidFill>
                        <a:srgbClr val="1840EE"/>
                      </a:solidFill>
                      <a:prstDash val="solid"/>
                      <a:round/>
                      <a:headEnd type="none" w="med" len="med"/>
                      <a:tailEnd type="none" w="med" len="med"/>
                    </a:lnB>
                  </a:tcPr>
                </a:tc>
                <a:extLst>
                  <a:ext uri="{0D108BD9-81ED-4DB2-BD59-A6C34878D82A}">
                    <a16:rowId xmlns:a16="http://schemas.microsoft.com/office/drawing/2014/main" val="10012"/>
                  </a:ext>
                </a:extLst>
              </a:tr>
              <a:tr h="220779">
                <a:tc>
                  <a:txBody>
                    <a:bodyPr/>
                    <a:lstStyle/>
                    <a:p>
                      <a:pPr rtl="0" fontAlgn="b"/>
                      <a:r>
                        <a:rPr lang="en-GB" sz="900" b="1">
                          <a:solidFill>
                            <a:srgbClr val="000000"/>
                          </a:solidFill>
                          <a:effectLst/>
                        </a:rPr>
                        <a:t>Longtitude (DD)</a:t>
                      </a:r>
                    </a:p>
                  </a:txBody>
                  <a:tcPr marL="2875" marR="2875" marT="0" marB="0" anchor="b">
                    <a:lnL w="9525" cap="flat" cmpd="sng" algn="ctr">
                      <a:solidFill>
                        <a:srgbClr val="580DEE"/>
                      </a:solidFill>
                      <a:prstDash val="solid"/>
                      <a:round/>
                      <a:headEnd type="none" w="med" len="med"/>
                      <a:tailEnd type="none" w="med" len="med"/>
                    </a:lnL>
                    <a:lnR w="9525" cap="flat" cmpd="sng" algn="ctr">
                      <a:solidFill>
                        <a:srgbClr val="1840EE"/>
                      </a:solidFill>
                      <a:prstDash val="solid"/>
                      <a:round/>
                      <a:headEnd type="none" w="med" len="med"/>
                      <a:tailEnd type="none" w="med" len="med"/>
                    </a:lnR>
                    <a:lnT w="9525" cap="flat" cmpd="sng" algn="ctr">
                      <a:solidFill>
                        <a:srgbClr val="580DEE"/>
                      </a:solidFill>
                      <a:prstDash val="solid"/>
                      <a:round/>
                      <a:headEnd type="none" w="med" len="med"/>
                      <a:tailEnd type="none" w="med" len="med"/>
                    </a:lnT>
                    <a:lnB w="9525" cap="flat" cmpd="sng" algn="ctr">
                      <a:solidFill>
                        <a:srgbClr val="B85EEE"/>
                      </a:solidFill>
                      <a:prstDash val="solid"/>
                      <a:round/>
                      <a:headEnd type="none" w="med" len="med"/>
                      <a:tailEnd type="none" w="med" len="med"/>
                    </a:lnB>
                    <a:solidFill>
                      <a:srgbClr val="B1E9FD"/>
                    </a:solidFill>
                  </a:tcPr>
                </a:tc>
                <a:tc>
                  <a:txBody>
                    <a:bodyPr/>
                    <a:lstStyle/>
                    <a:p>
                      <a:pPr rtl="0" fontAlgn="b"/>
                      <a:r>
                        <a:rPr lang="en-GB" sz="900">
                          <a:solidFill>
                            <a:srgbClr val="000000"/>
                          </a:solidFill>
                          <a:effectLst/>
                        </a:rPr>
                        <a:t>Longtitude coordinate (decimal degree)</a:t>
                      </a:r>
                    </a:p>
                  </a:txBody>
                  <a:tcPr marL="0" marR="0" marT="0" marB="0" anchor="b">
                    <a:lnL w="9525" cap="flat" cmpd="sng" algn="ctr">
                      <a:solidFill>
                        <a:srgbClr val="1840EE"/>
                      </a:solidFill>
                      <a:prstDash val="solid"/>
                      <a:round/>
                      <a:headEnd type="none" w="med" len="med"/>
                      <a:tailEnd type="none" w="med" len="med"/>
                    </a:lnL>
                    <a:lnR w="9525" cap="flat" cmpd="sng" algn="ctr">
                      <a:solidFill>
                        <a:srgbClr val="1840EE"/>
                      </a:solidFill>
                      <a:prstDash val="solid"/>
                      <a:round/>
                      <a:headEnd type="none" w="med" len="med"/>
                      <a:tailEnd type="none" w="med" len="med"/>
                    </a:lnR>
                    <a:lnT w="9525" cap="flat" cmpd="sng" algn="ctr">
                      <a:solidFill>
                        <a:srgbClr val="1840EE"/>
                      </a:solidFill>
                      <a:prstDash val="solid"/>
                      <a:round/>
                      <a:headEnd type="none" w="med" len="med"/>
                      <a:tailEnd type="none" w="med" len="med"/>
                    </a:lnT>
                    <a:lnB w="9525" cap="flat" cmpd="sng" algn="ctr">
                      <a:solidFill>
                        <a:srgbClr val="780FEE"/>
                      </a:solidFill>
                      <a:prstDash val="solid"/>
                      <a:round/>
                      <a:headEnd type="none" w="med" len="med"/>
                      <a:tailEnd type="none" w="med" len="med"/>
                    </a:lnB>
                  </a:tcPr>
                </a:tc>
                <a:extLst>
                  <a:ext uri="{0D108BD9-81ED-4DB2-BD59-A6C34878D82A}">
                    <a16:rowId xmlns:a16="http://schemas.microsoft.com/office/drawing/2014/main" val="10013"/>
                  </a:ext>
                </a:extLst>
              </a:tr>
              <a:tr h="82792">
                <a:tc>
                  <a:txBody>
                    <a:bodyPr/>
                    <a:lstStyle/>
                    <a:p>
                      <a:pPr rtl="0" fontAlgn="b"/>
                      <a:r>
                        <a:rPr lang="en-GB" sz="900" b="1">
                          <a:solidFill>
                            <a:srgbClr val="000000"/>
                          </a:solidFill>
                          <a:effectLst/>
                        </a:rPr>
                        <a:t>Landuse</a:t>
                      </a:r>
                    </a:p>
                  </a:txBody>
                  <a:tcPr marL="2875" marR="2875" marT="0" marB="0" anchor="b">
                    <a:lnL w="9525" cap="flat" cmpd="sng" algn="ctr">
                      <a:solidFill>
                        <a:srgbClr val="B85EEE"/>
                      </a:solidFill>
                      <a:prstDash val="solid"/>
                      <a:round/>
                      <a:headEnd type="none" w="med" len="med"/>
                      <a:tailEnd type="none" w="med" len="med"/>
                    </a:lnL>
                    <a:lnR w="9525" cap="flat" cmpd="sng" algn="ctr">
                      <a:solidFill>
                        <a:srgbClr val="780FEE"/>
                      </a:solidFill>
                      <a:prstDash val="solid"/>
                      <a:round/>
                      <a:headEnd type="none" w="med" len="med"/>
                      <a:tailEnd type="none" w="med" len="med"/>
                    </a:lnR>
                    <a:lnT w="9525" cap="flat" cmpd="sng" algn="ctr">
                      <a:solidFill>
                        <a:srgbClr val="B85EEE"/>
                      </a:solidFill>
                      <a:prstDash val="solid"/>
                      <a:round/>
                      <a:headEnd type="none" w="med" len="med"/>
                      <a:tailEnd type="none" w="med" len="med"/>
                    </a:lnT>
                    <a:lnB w="9525" cap="flat" cmpd="sng" algn="ctr">
                      <a:solidFill>
                        <a:srgbClr val="B801EE"/>
                      </a:solidFill>
                      <a:prstDash val="solid"/>
                      <a:round/>
                      <a:headEnd type="none" w="med" len="med"/>
                      <a:tailEnd type="none" w="med" len="med"/>
                    </a:lnB>
                    <a:solidFill>
                      <a:srgbClr val="B1E9FD"/>
                    </a:solidFill>
                  </a:tcPr>
                </a:tc>
                <a:tc>
                  <a:txBody>
                    <a:bodyPr/>
                    <a:lstStyle/>
                    <a:p>
                      <a:pPr rtl="0" fontAlgn="b"/>
                      <a:r>
                        <a:rPr lang="en-GB" sz="900">
                          <a:solidFill>
                            <a:srgbClr val="000000"/>
                          </a:solidFill>
                          <a:effectLst/>
                        </a:rPr>
                        <a:t>Landuse type</a:t>
                      </a:r>
                    </a:p>
                  </a:txBody>
                  <a:tcPr marL="0" marR="0" marT="0" marB="0" anchor="b">
                    <a:lnL w="9525" cap="flat" cmpd="sng" algn="ctr">
                      <a:solidFill>
                        <a:srgbClr val="780F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780FEE"/>
                      </a:solidFill>
                      <a:prstDash val="solid"/>
                      <a:round/>
                      <a:headEnd type="none" w="med" len="med"/>
                      <a:tailEnd type="none" w="med" len="med"/>
                    </a:lnT>
                    <a:lnB w="9525" cap="flat" cmpd="sng" algn="ctr">
                      <a:solidFill>
                        <a:srgbClr val="9822EE"/>
                      </a:solidFill>
                      <a:prstDash val="solid"/>
                      <a:round/>
                      <a:headEnd type="none" w="med" len="med"/>
                      <a:tailEnd type="none" w="med" len="med"/>
                    </a:lnB>
                  </a:tcPr>
                </a:tc>
                <a:extLst>
                  <a:ext uri="{0D108BD9-81ED-4DB2-BD59-A6C34878D82A}">
                    <a16:rowId xmlns:a16="http://schemas.microsoft.com/office/drawing/2014/main" val="10014"/>
                  </a:ext>
                </a:extLst>
              </a:tr>
              <a:tr h="110389">
                <a:tc>
                  <a:txBody>
                    <a:bodyPr/>
                    <a:lstStyle/>
                    <a:p>
                      <a:pPr rtl="0" fontAlgn="b"/>
                      <a:r>
                        <a:rPr lang="en-GB" sz="900" b="1">
                          <a:solidFill>
                            <a:srgbClr val="000000"/>
                          </a:solidFill>
                          <a:effectLst/>
                        </a:rPr>
                        <a:t>Pedoclimatic zone</a:t>
                      </a:r>
                    </a:p>
                  </a:txBody>
                  <a:tcPr marL="2875" marR="2875" marT="0" marB="0" anchor="b">
                    <a:lnL w="9525" cap="flat" cmpd="sng" algn="ctr">
                      <a:solidFill>
                        <a:srgbClr val="B801EE"/>
                      </a:solidFill>
                      <a:prstDash val="solid"/>
                      <a:round/>
                      <a:headEnd type="none" w="med" len="med"/>
                      <a:tailEnd type="none" w="med" len="med"/>
                    </a:lnL>
                    <a:lnR w="9525" cap="flat" cmpd="sng" algn="ctr">
                      <a:solidFill>
                        <a:srgbClr val="9822EE"/>
                      </a:solidFill>
                      <a:prstDash val="solid"/>
                      <a:round/>
                      <a:headEnd type="none" w="med" len="med"/>
                      <a:tailEnd type="none" w="med" len="med"/>
                    </a:lnR>
                    <a:lnT w="9525" cap="flat" cmpd="sng" algn="ctr">
                      <a:solidFill>
                        <a:srgbClr val="B801EE"/>
                      </a:solidFill>
                      <a:prstDash val="solid"/>
                      <a:round/>
                      <a:headEnd type="none" w="med" len="med"/>
                      <a:tailEnd type="none" w="med" len="med"/>
                    </a:lnT>
                    <a:lnB w="9525" cap="flat" cmpd="sng" algn="ctr">
                      <a:solidFill>
                        <a:srgbClr val="9848EE"/>
                      </a:solidFill>
                      <a:prstDash val="solid"/>
                      <a:round/>
                      <a:headEnd type="none" w="med" len="med"/>
                      <a:tailEnd type="none" w="med" len="med"/>
                    </a:lnB>
                    <a:solidFill>
                      <a:srgbClr val="B1E9FD"/>
                    </a:solidFill>
                  </a:tcPr>
                </a:tc>
                <a:tc>
                  <a:txBody>
                    <a:bodyPr/>
                    <a:lstStyle/>
                    <a:p>
                      <a:pPr rtl="0" fontAlgn="b"/>
                      <a:r>
                        <a:rPr lang="en-GB" sz="900">
                          <a:solidFill>
                            <a:srgbClr val="000000"/>
                          </a:solidFill>
                          <a:effectLst/>
                        </a:rPr>
                        <a:t>Pedoclimatic zone</a:t>
                      </a:r>
                    </a:p>
                  </a:txBody>
                  <a:tcPr marL="0" marR="0" marT="0" marB="0" anchor="b">
                    <a:lnL w="9525" cap="flat" cmpd="sng" algn="ctr">
                      <a:solidFill>
                        <a:srgbClr val="9822EE"/>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9822EE"/>
                      </a:solidFill>
                      <a:prstDash val="solid"/>
                      <a:round/>
                      <a:headEnd type="none" w="med" len="med"/>
                      <a:tailEnd type="none" w="med" len="med"/>
                    </a:lnT>
                    <a:lnB w="9525" cap="flat" cmpd="sng" algn="ctr">
                      <a:solidFill>
                        <a:srgbClr val="3857EE"/>
                      </a:solidFill>
                      <a:prstDash val="solid"/>
                      <a:round/>
                      <a:headEnd type="none" w="med" len="med"/>
                      <a:tailEnd type="none" w="med" len="med"/>
                    </a:lnB>
                  </a:tcPr>
                </a:tc>
                <a:extLst>
                  <a:ext uri="{0D108BD9-81ED-4DB2-BD59-A6C34878D82A}">
                    <a16:rowId xmlns:a16="http://schemas.microsoft.com/office/drawing/2014/main" val="10015"/>
                  </a:ext>
                </a:extLst>
              </a:tr>
              <a:tr h="165584">
                <a:tc>
                  <a:txBody>
                    <a:bodyPr/>
                    <a:lstStyle/>
                    <a:p>
                      <a:pPr rtl="0" fontAlgn="b"/>
                      <a:r>
                        <a:rPr lang="en-GB" sz="900" b="1">
                          <a:solidFill>
                            <a:srgbClr val="000000"/>
                          </a:solidFill>
                          <a:effectLst/>
                        </a:rPr>
                        <a:t>SS Contact</a:t>
                      </a:r>
                    </a:p>
                  </a:txBody>
                  <a:tcPr marL="2875" marR="2875" marT="0" marB="0" anchor="b">
                    <a:lnL w="9525" cap="flat" cmpd="sng" algn="ctr">
                      <a:solidFill>
                        <a:srgbClr val="9848EE"/>
                      </a:solidFill>
                      <a:prstDash val="solid"/>
                      <a:round/>
                      <a:headEnd type="none" w="med" len="med"/>
                      <a:tailEnd type="none" w="med" len="med"/>
                    </a:lnL>
                    <a:lnR w="9525" cap="flat" cmpd="sng" algn="ctr">
                      <a:solidFill>
                        <a:srgbClr val="3857EE"/>
                      </a:solidFill>
                      <a:prstDash val="solid"/>
                      <a:round/>
                      <a:headEnd type="none" w="med" len="med"/>
                      <a:tailEnd type="none" w="med" len="med"/>
                    </a:lnR>
                    <a:lnT w="9525" cap="flat" cmpd="sng" algn="ctr">
                      <a:solidFill>
                        <a:srgbClr val="9848EE"/>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1E9FD"/>
                    </a:solidFill>
                  </a:tcPr>
                </a:tc>
                <a:tc>
                  <a:txBody>
                    <a:bodyPr/>
                    <a:lstStyle/>
                    <a:p>
                      <a:pPr rtl="0" fontAlgn="b"/>
                      <a:r>
                        <a:rPr lang="en-GB" sz="900">
                          <a:effectLst/>
                        </a:rPr>
                        <a:t>Study site contact person</a:t>
                      </a:r>
                    </a:p>
                  </a:txBody>
                  <a:tcPr marL="0" marR="0" marT="0" marB="0" anchor="b">
                    <a:lnL w="9525" cap="flat" cmpd="sng" algn="ctr">
                      <a:solidFill>
                        <a:srgbClr val="3857EE"/>
                      </a:solidFill>
                      <a:prstDash val="solid"/>
                      <a:round/>
                      <a:headEnd type="none" w="med" len="med"/>
                      <a:tailEnd type="none" w="med" len="med"/>
                    </a:lnL>
                    <a:lnR w="9525" cap="flat" cmpd="sng" algn="ctr">
                      <a:solidFill>
                        <a:srgbClr val="7080BD"/>
                      </a:solidFill>
                      <a:prstDash val="solid"/>
                      <a:round/>
                      <a:headEnd type="none" w="med" len="med"/>
                      <a:tailEnd type="none" w="med" len="med"/>
                    </a:lnR>
                    <a:lnT w="9525" cap="flat" cmpd="sng" algn="ctr">
                      <a:solidFill>
                        <a:srgbClr val="3857EE"/>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6"/>
                  </a:ext>
                </a:extLst>
              </a:tr>
              <a:tr h="27597">
                <a:tc>
                  <a:txBody>
                    <a:bodyPr/>
                    <a:lstStyle/>
                    <a:p>
                      <a:pPr rtl="0" fontAlgn="b"/>
                      <a:endParaRPr lang="ru-RU" sz="9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0A6BD"/>
                      </a:solidFill>
                      <a:prstDash val="solid"/>
                      <a:round/>
                      <a:headEnd type="none" w="med" len="med"/>
                      <a:tailEnd type="none" w="med" len="med"/>
                    </a:lnB>
                  </a:tcPr>
                </a:tc>
                <a:tc>
                  <a:txBody>
                    <a:bodyPr/>
                    <a:lstStyle/>
                    <a:p>
                      <a:pPr rtl="0" fontAlgn="b"/>
                      <a:endParaRPr lang="ru-RU" sz="900">
                        <a:effectLst/>
                      </a:endParaRPr>
                    </a:p>
                  </a:txBody>
                  <a:tcPr marL="0" marR="0"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0ABBD"/>
                      </a:solidFill>
                      <a:prstDash val="solid"/>
                      <a:round/>
                      <a:headEnd type="none" w="med" len="med"/>
                      <a:tailEnd type="none" w="med" len="med"/>
                    </a:lnB>
                  </a:tcPr>
                </a:tc>
                <a:extLst>
                  <a:ext uri="{0D108BD9-81ED-4DB2-BD59-A6C34878D82A}">
                    <a16:rowId xmlns:a16="http://schemas.microsoft.com/office/drawing/2014/main" val="10017"/>
                  </a:ext>
                </a:extLst>
              </a:tr>
              <a:tr h="193181">
                <a:tc>
                  <a:txBody>
                    <a:bodyPr/>
                    <a:lstStyle/>
                    <a:p>
                      <a:pPr rtl="0" fontAlgn="b"/>
                      <a:endParaRPr lang="ru-RU" sz="900">
                        <a:effectLst/>
                      </a:endParaRPr>
                    </a:p>
                  </a:txBody>
                  <a:tcPr marL="0" marR="0" marT="0" marB="0" anchor="b">
                    <a:lnL w="9525" cap="flat" cmpd="sng" algn="ctr">
                      <a:solidFill>
                        <a:srgbClr val="D0A6BD"/>
                      </a:solidFill>
                      <a:prstDash val="solid"/>
                      <a:round/>
                      <a:headEnd type="none" w="med" len="med"/>
                      <a:tailEnd type="none" w="med" len="med"/>
                    </a:lnL>
                    <a:lnR w="9525" cap="flat" cmpd="sng" algn="ctr">
                      <a:solidFill>
                        <a:srgbClr val="D0ABBD"/>
                      </a:solidFill>
                      <a:prstDash val="solid"/>
                      <a:round/>
                      <a:headEnd type="none" w="med" len="med"/>
                      <a:tailEnd type="none" w="med" len="med"/>
                    </a:lnR>
                    <a:lnT w="9525" cap="flat" cmpd="sng" algn="ctr">
                      <a:solidFill>
                        <a:srgbClr val="D0A6BD"/>
                      </a:solidFill>
                      <a:prstDash val="solid"/>
                      <a:round/>
                      <a:headEnd type="none" w="med" len="med"/>
                      <a:tailEnd type="none" w="med" len="med"/>
                    </a:lnT>
                    <a:lnB w="9525" cap="flat" cmpd="sng" algn="ctr">
                      <a:solidFill>
                        <a:srgbClr val="708EBD"/>
                      </a:solidFill>
                      <a:prstDash val="solid"/>
                      <a:round/>
                      <a:headEnd type="none" w="med" len="med"/>
                      <a:tailEnd type="none" w="med" len="med"/>
                    </a:lnB>
                  </a:tcPr>
                </a:tc>
                <a:tc>
                  <a:txBody>
                    <a:bodyPr/>
                    <a:lstStyle/>
                    <a:p>
                      <a:pPr rtl="0" fontAlgn="b"/>
                      <a:r>
                        <a:rPr lang="en-GB" sz="900">
                          <a:effectLst/>
                        </a:rPr>
                        <a:t>Produces the project guidelines?</a:t>
                      </a:r>
                    </a:p>
                  </a:txBody>
                  <a:tcPr marL="0" marR="0" marT="0" marB="0" anchor="b">
                    <a:lnL w="9525" cap="flat" cmpd="sng" algn="ctr">
                      <a:solidFill>
                        <a:srgbClr val="D0ABBD"/>
                      </a:solidFill>
                      <a:prstDash val="solid"/>
                      <a:round/>
                      <a:headEnd type="none" w="med" len="med"/>
                      <a:tailEnd type="none" w="med" len="med"/>
                    </a:lnL>
                    <a:lnR w="9525" cap="flat" cmpd="sng" algn="ctr">
                      <a:solidFill>
                        <a:srgbClr val="D0ABBD"/>
                      </a:solidFill>
                      <a:prstDash val="solid"/>
                      <a:round/>
                      <a:headEnd type="none" w="med" len="med"/>
                      <a:tailEnd type="none" w="med" len="med"/>
                    </a:lnR>
                    <a:lnT w="9525" cap="flat" cmpd="sng" algn="ctr">
                      <a:solidFill>
                        <a:srgbClr val="D0ABBD"/>
                      </a:solidFill>
                      <a:prstDash val="solid"/>
                      <a:round/>
                      <a:headEnd type="none" w="med" len="med"/>
                      <a:tailEnd type="none" w="med" len="med"/>
                    </a:lnT>
                    <a:lnB w="9525" cap="flat" cmpd="sng" algn="ctr">
                      <a:solidFill>
                        <a:srgbClr val="F0A0BD"/>
                      </a:solidFill>
                      <a:prstDash val="solid"/>
                      <a:round/>
                      <a:headEnd type="none" w="med" len="med"/>
                      <a:tailEnd type="none" w="med" len="med"/>
                    </a:lnB>
                  </a:tcPr>
                </a:tc>
                <a:extLst>
                  <a:ext uri="{0D108BD9-81ED-4DB2-BD59-A6C34878D82A}">
                    <a16:rowId xmlns:a16="http://schemas.microsoft.com/office/drawing/2014/main" val="10018"/>
                  </a:ext>
                </a:extLst>
              </a:tr>
              <a:tr h="275973">
                <a:tc>
                  <a:txBody>
                    <a:bodyPr/>
                    <a:lstStyle/>
                    <a:p>
                      <a:pPr rtl="0" fontAlgn="b"/>
                      <a:r>
                        <a:rPr lang="en-GB" sz="900" b="1">
                          <a:solidFill>
                            <a:srgbClr val="000000"/>
                          </a:solidFill>
                          <a:effectLst/>
                        </a:rPr>
                        <a:t>Guidelines sci</a:t>
                      </a:r>
                    </a:p>
                  </a:txBody>
                  <a:tcPr marL="2875" marR="2875" marT="0" marB="0" anchor="b">
                    <a:lnL w="9525" cap="flat" cmpd="sng" algn="ctr">
                      <a:solidFill>
                        <a:srgbClr val="708EBD"/>
                      </a:solidFill>
                      <a:prstDash val="solid"/>
                      <a:round/>
                      <a:headEnd type="none" w="med" len="med"/>
                      <a:tailEnd type="none" w="med" len="med"/>
                    </a:lnL>
                    <a:lnR w="9525" cap="flat" cmpd="sng" algn="ctr">
                      <a:solidFill>
                        <a:srgbClr val="F0A0BD"/>
                      </a:solidFill>
                      <a:prstDash val="solid"/>
                      <a:round/>
                      <a:headEnd type="none" w="med" len="med"/>
                      <a:tailEnd type="none" w="med" len="med"/>
                    </a:lnR>
                    <a:lnT w="9525" cap="flat" cmpd="sng" algn="ctr">
                      <a:solidFill>
                        <a:srgbClr val="708EBD"/>
                      </a:solidFill>
                      <a:prstDash val="solid"/>
                      <a:round/>
                      <a:headEnd type="none" w="med" len="med"/>
                      <a:tailEnd type="none" w="med" len="med"/>
                    </a:lnT>
                    <a:lnB w="9525" cap="flat" cmpd="sng" algn="ctr">
                      <a:solidFill>
                        <a:srgbClr val="50A8BD"/>
                      </a:solidFill>
                      <a:prstDash val="solid"/>
                      <a:round/>
                      <a:headEnd type="none" w="med" len="med"/>
                      <a:tailEnd type="none" w="med" len="med"/>
                    </a:lnB>
                    <a:solidFill>
                      <a:srgbClr val="B1E9FD"/>
                    </a:solidFill>
                  </a:tcPr>
                </a:tc>
                <a:tc>
                  <a:txBody>
                    <a:bodyPr/>
                    <a:lstStyle/>
                    <a:p>
                      <a:pPr rtl="0" fontAlgn="b"/>
                      <a:r>
                        <a:rPr lang="en-US" sz="900">
                          <a:effectLst/>
                        </a:rPr>
                        <a:t>Scientific guidelines? (Yes=1, anything else = no)</a:t>
                      </a:r>
                    </a:p>
                  </a:txBody>
                  <a:tcPr marL="0" marR="0" marT="0" marB="0" anchor="b">
                    <a:lnL w="9525" cap="flat" cmpd="sng" algn="ctr">
                      <a:solidFill>
                        <a:srgbClr val="F0A0BD"/>
                      </a:solidFill>
                      <a:prstDash val="solid"/>
                      <a:round/>
                      <a:headEnd type="none" w="med" len="med"/>
                      <a:tailEnd type="none" w="med" len="med"/>
                    </a:lnL>
                    <a:lnR w="9525" cap="flat" cmpd="sng" algn="ctr">
                      <a:solidFill>
                        <a:srgbClr val="F0A0BD"/>
                      </a:solidFill>
                      <a:prstDash val="solid"/>
                      <a:round/>
                      <a:headEnd type="none" w="med" len="med"/>
                      <a:tailEnd type="none" w="med" len="med"/>
                    </a:lnR>
                    <a:lnT w="9525" cap="flat" cmpd="sng" algn="ctr">
                      <a:solidFill>
                        <a:srgbClr val="F0A0BD"/>
                      </a:solidFill>
                      <a:prstDash val="solid"/>
                      <a:round/>
                      <a:headEnd type="none" w="med" len="med"/>
                      <a:tailEnd type="none" w="med" len="med"/>
                    </a:lnT>
                    <a:lnB w="9525" cap="flat" cmpd="sng" algn="ctr">
                      <a:solidFill>
                        <a:srgbClr val="B0A8BD"/>
                      </a:solidFill>
                      <a:prstDash val="solid"/>
                      <a:round/>
                      <a:headEnd type="none" w="med" len="med"/>
                      <a:tailEnd type="none" w="med" len="med"/>
                    </a:lnB>
                  </a:tcPr>
                </a:tc>
                <a:extLst>
                  <a:ext uri="{0D108BD9-81ED-4DB2-BD59-A6C34878D82A}">
                    <a16:rowId xmlns:a16="http://schemas.microsoft.com/office/drawing/2014/main" val="10019"/>
                  </a:ext>
                </a:extLst>
              </a:tr>
              <a:tr h="413960">
                <a:tc>
                  <a:txBody>
                    <a:bodyPr/>
                    <a:lstStyle/>
                    <a:p>
                      <a:pPr rtl="0" fontAlgn="b"/>
                      <a:r>
                        <a:rPr lang="en-GB" sz="900" b="1">
                          <a:solidFill>
                            <a:srgbClr val="000000"/>
                          </a:solidFill>
                          <a:effectLst/>
                        </a:rPr>
                        <a:t>Guidelines mgt</a:t>
                      </a:r>
                    </a:p>
                  </a:txBody>
                  <a:tcPr marL="2875" marR="2875" marT="0" marB="0" anchor="b">
                    <a:lnL w="9525" cap="flat" cmpd="sng" algn="ctr">
                      <a:solidFill>
                        <a:srgbClr val="50A8BD"/>
                      </a:solidFill>
                      <a:prstDash val="solid"/>
                      <a:round/>
                      <a:headEnd type="none" w="med" len="med"/>
                      <a:tailEnd type="none" w="med" len="med"/>
                    </a:lnL>
                    <a:lnR w="9525" cap="flat" cmpd="sng" algn="ctr">
                      <a:solidFill>
                        <a:srgbClr val="B0A8BD"/>
                      </a:solidFill>
                      <a:prstDash val="solid"/>
                      <a:round/>
                      <a:headEnd type="none" w="med" len="med"/>
                      <a:tailEnd type="none" w="med" len="med"/>
                    </a:lnR>
                    <a:lnT w="9525" cap="flat" cmpd="sng" algn="ctr">
                      <a:solidFill>
                        <a:srgbClr val="50A8BD"/>
                      </a:solidFill>
                      <a:prstDash val="solid"/>
                      <a:round/>
                      <a:headEnd type="none" w="med" len="med"/>
                      <a:tailEnd type="none" w="med" len="med"/>
                    </a:lnT>
                    <a:lnB w="9525" cap="flat" cmpd="sng" algn="ctr">
                      <a:solidFill>
                        <a:srgbClr val="D0A7BD"/>
                      </a:solidFill>
                      <a:prstDash val="solid"/>
                      <a:round/>
                      <a:headEnd type="none" w="med" len="med"/>
                      <a:tailEnd type="none" w="med" len="med"/>
                    </a:lnB>
                    <a:solidFill>
                      <a:srgbClr val="B1E9FD"/>
                    </a:solidFill>
                  </a:tcPr>
                </a:tc>
                <a:tc>
                  <a:txBody>
                    <a:bodyPr/>
                    <a:lstStyle/>
                    <a:p>
                      <a:pPr rtl="0" fontAlgn="b"/>
                      <a:r>
                        <a:rPr lang="en-US" sz="900">
                          <a:effectLst/>
                        </a:rPr>
                        <a:t>management guidelines for stakeholders (Yes=1, anything else = no)</a:t>
                      </a:r>
                    </a:p>
                  </a:txBody>
                  <a:tcPr marL="0" marR="0" marT="0" marB="0" anchor="b">
                    <a:lnL w="9525" cap="flat" cmpd="sng" algn="ctr">
                      <a:solidFill>
                        <a:srgbClr val="B0A8BD"/>
                      </a:solidFill>
                      <a:prstDash val="solid"/>
                      <a:round/>
                      <a:headEnd type="none" w="med" len="med"/>
                      <a:tailEnd type="none" w="med" len="med"/>
                    </a:lnL>
                    <a:lnR w="9525" cap="flat" cmpd="sng" algn="ctr">
                      <a:solidFill>
                        <a:srgbClr val="B0A8BD"/>
                      </a:solidFill>
                      <a:prstDash val="solid"/>
                      <a:round/>
                      <a:headEnd type="none" w="med" len="med"/>
                      <a:tailEnd type="none" w="med" len="med"/>
                    </a:lnR>
                    <a:lnT w="9525" cap="flat" cmpd="sng" algn="ctr">
                      <a:solidFill>
                        <a:srgbClr val="B0A8BD"/>
                      </a:solidFill>
                      <a:prstDash val="solid"/>
                      <a:round/>
                      <a:headEnd type="none" w="med" len="med"/>
                      <a:tailEnd type="none" w="med" len="med"/>
                    </a:lnT>
                    <a:lnB w="9525" cap="flat" cmpd="sng" algn="ctr">
                      <a:solidFill>
                        <a:srgbClr val="B08BBD"/>
                      </a:solidFill>
                      <a:prstDash val="solid"/>
                      <a:round/>
                      <a:headEnd type="none" w="med" len="med"/>
                      <a:tailEnd type="none" w="med" len="med"/>
                    </a:lnB>
                  </a:tcPr>
                </a:tc>
                <a:extLst>
                  <a:ext uri="{0D108BD9-81ED-4DB2-BD59-A6C34878D82A}">
                    <a16:rowId xmlns:a16="http://schemas.microsoft.com/office/drawing/2014/main" val="10020"/>
                  </a:ext>
                </a:extLst>
              </a:tr>
              <a:tr h="248376">
                <a:tc>
                  <a:txBody>
                    <a:bodyPr/>
                    <a:lstStyle/>
                    <a:p>
                      <a:pPr rtl="0" fontAlgn="b"/>
                      <a:r>
                        <a:rPr lang="en-GB" sz="900" b="1">
                          <a:solidFill>
                            <a:srgbClr val="000000"/>
                          </a:solidFill>
                          <a:effectLst/>
                        </a:rPr>
                        <a:t>Guideline pol</a:t>
                      </a:r>
                    </a:p>
                  </a:txBody>
                  <a:tcPr marL="2875" marR="2875" marT="0" marB="0" anchor="b">
                    <a:lnL w="9525" cap="flat" cmpd="sng" algn="ctr">
                      <a:solidFill>
                        <a:srgbClr val="D0A7BD"/>
                      </a:solidFill>
                      <a:prstDash val="solid"/>
                      <a:round/>
                      <a:headEnd type="none" w="med" len="med"/>
                      <a:tailEnd type="none" w="med" len="med"/>
                    </a:lnL>
                    <a:lnR w="9525" cap="flat" cmpd="sng" algn="ctr">
                      <a:solidFill>
                        <a:srgbClr val="B08BBD"/>
                      </a:solidFill>
                      <a:prstDash val="solid"/>
                      <a:round/>
                      <a:headEnd type="none" w="med" len="med"/>
                      <a:tailEnd type="none" w="med" len="med"/>
                    </a:lnR>
                    <a:lnT w="9525" cap="flat" cmpd="sng" algn="ctr">
                      <a:solidFill>
                        <a:srgbClr val="D0A7BD"/>
                      </a:solidFill>
                      <a:prstDash val="solid"/>
                      <a:round/>
                      <a:headEnd type="none" w="med" len="med"/>
                      <a:tailEnd type="none" w="med" len="med"/>
                    </a:lnT>
                    <a:lnB w="9525" cap="flat" cmpd="sng" algn="ctr">
                      <a:solidFill>
                        <a:srgbClr val="F08BBD"/>
                      </a:solidFill>
                      <a:prstDash val="solid"/>
                      <a:round/>
                      <a:headEnd type="none" w="med" len="med"/>
                      <a:tailEnd type="none" w="med" len="med"/>
                    </a:lnB>
                    <a:solidFill>
                      <a:srgbClr val="B1E9FD"/>
                    </a:solidFill>
                  </a:tcPr>
                </a:tc>
                <a:tc>
                  <a:txBody>
                    <a:bodyPr/>
                    <a:lstStyle/>
                    <a:p>
                      <a:pPr rtl="0" fontAlgn="b"/>
                      <a:r>
                        <a:rPr lang="en-US" sz="900">
                          <a:effectLst/>
                        </a:rPr>
                        <a:t>policy guidelines (Yes=1, anything else = no)</a:t>
                      </a:r>
                    </a:p>
                  </a:txBody>
                  <a:tcPr marL="0" marR="0" marT="0" marB="0" anchor="b">
                    <a:lnL w="9525" cap="flat" cmpd="sng" algn="ctr">
                      <a:solidFill>
                        <a:srgbClr val="B08BBD"/>
                      </a:solidFill>
                      <a:prstDash val="solid"/>
                      <a:round/>
                      <a:headEnd type="none" w="med" len="med"/>
                      <a:tailEnd type="none" w="med" len="med"/>
                    </a:lnL>
                    <a:lnR w="9525" cap="flat" cmpd="sng" algn="ctr">
                      <a:solidFill>
                        <a:srgbClr val="B08BBD"/>
                      </a:solidFill>
                      <a:prstDash val="solid"/>
                      <a:round/>
                      <a:headEnd type="none" w="med" len="med"/>
                      <a:tailEnd type="none" w="med" len="med"/>
                    </a:lnR>
                    <a:lnT w="9525" cap="flat" cmpd="sng" algn="ctr">
                      <a:solidFill>
                        <a:srgbClr val="B08BBD"/>
                      </a:solidFill>
                      <a:prstDash val="solid"/>
                      <a:round/>
                      <a:headEnd type="none" w="med" len="med"/>
                      <a:tailEnd type="none" w="med" len="med"/>
                    </a:lnT>
                    <a:lnB w="9525" cap="flat" cmpd="sng" algn="ctr">
                      <a:solidFill>
                        <a:srgbClr val="F09BBD"/>
                      </a:solidFill>
                      <a:prstDash val="solid"/>
                      <a:round/>
                      <a:headEnd type="none" w="med" len="med"/>
                      <a:tailEnd type="none" w="med" len="med"/>
                    </a:lnB>
                  </a:tcPr>
                </a:tc>
                <a:extLst>
                  <a:ext uri="{0D108BD9-81ED-4DB2-BD59-A6C34878D82A}">
                    <a16:rowId xmlns:a16="http://schemas.microsoft.com/office/drawing/2014/main" val="10021"/>
                  </a:ext>
                </a:extLst>
              </a:tr>
              <a:tr h="303571">
                <a:tc>
                  <a:txBody>
                    <a:bodyPr/>
                    <a:lstStyle/>
                    <a:p>
                      <a:pPr rtl="0" fontAlgn="b"/>
                      <a:r>
                        <a:rPr lang="en-GB" sz="900" b="1">
                          <a:solidFill>
                            <a:srgbClr val="000000"/>
                          </a:solidFill>
                          <a:effectLst/>
                        </a:rPr>
                        <a:t>Recommendation</a:t>
                      </a:r>
                    </a:p>
                  </a:txBody>
                  <a:tcPr marL="2875" marR="2875" marT="0" marB="0" anchor="b">
                    <a:lnL w="9525" cap="flat" cmpd="sng" algn="ctr">
                      <a:solidFill>
                        <a:srgbClr val="F08BBD"/>
                      </a:solidFill>
                      <a:prstDash val="solid"/>
                      <a:round/>
                      <a:headEnd type="none" w="med" len="med"/>
                      <a:tailEnd type="none" w="med" len="med"/>
                    </a:lnL>
                    <a:lnR w="9525" cap="flat" cmpd="sng" algn="ctr">
                      <a:solidFill>
                        <a:srgbClr val="F09BBD"/>
                      </a:solidFill>
                      <a:prstDash val="solid"/>
                      <a:round/>
                      <a:headEnd type="none" w="med" len="med"/>
                      <a:tailEnd type="none" w="med" len="med"/>
                    </a:lnR>
                    <a:lnT w="9525" cap="flat" cmpd="sng" algn="ctr">
                      <a:solidFill>
                        <a:srgbClr val="F08BBD"/>
                      </a:solidFill>
                      <a:prstDash val="solid"/>
                      <a:round/>
                      <a:headEnd type="none" w="med" len="med"/>
                      <a:tailEnd type="none" w="med" len="med"/>
                    </a:lnT>
                    <a:lnB w="9525" cap="flat" cmpd="sng" algn="ctr">
                      <a:solidFill>
                        <a:srgbClr val="B0ABBD"/>
                      </a:solidFill>
                      <a:prstDash val="solid"/>
                      <a:round/>
                      <a:headEnd type="none" w="med" len="med"/>
                      <a:tailEnd type="none" w="med" len="med"/>
                    </a:lnB>
                    <a:solidFill>
                      <a:srgbClr val="B1E9FD"/>
                    </a:solidFill>
                  </a:tcPr>
                </a:tc>
                <a:tc>
                  <a:txBody>
                    <a:bodyPr/>
                    <a:lstStyle/>
                    <a:p>
                      <a:pPr rtl="0" fontAlgn="b"/>
                      <a:r>
                        <a:rPr lang="en-US" sz="900">
                          <a:effectLst/>
                        </a:rPr>
                        <a:t>Produces the project recommendations? (1=yes)</a:t>
                      </a:r>
                    </a:p>
                  </a:txBody>
                  <a:tcPr marL="0" marR="0" marT="0" marB="0" anchor="b">
                    <a:lnL w="9525" cap="flat" cmpd="sng" algn="ctr">
                      <a:solidFill>
                        <a:srgbClr val="F09BBD"/>
                      </a:solidFill>
                      <a:prstDash val="solid"/>
                      <a:round/>
                      <a:headEnd type="none" w="med" len="med"/>
                      <a:tailEnd type="none" w="med" len="med"/>
                    </a:lnL>
                    <a:lnR w="9525" cap="flat" cmpd="sng" algn="ctr">
                      <a:solidFill>
                        <a:srgbClr val="F09BBD"/>
                      </a:solidFill>
                      <a:prstDash val="solid"/>
                      <a:round/>
                      <a:headEnd type="none" w="med" len="med"/>
                      <a:tailEnd type="none" w="med" len="med"/>
                    </a:lnR>
                    <a:lnT w="9525" cap="flat" cmpd="sng" algn="ctr">
                      <a:solidFill>
                        <a:srgbClr val="F09BBD"/>
                      </a:solidFill>
                      <a:prstDash val="solid"/>
                      <a:round/>
                      <a:headEnd type="none" w="med" len="med"/>
                      <a:tailEnd type="none" w="med" len="med"/>
                    </a:lnT>
                    <a:lnB w="9525" cap="flat" cmpd="sng" algn="ctr">
                      <a:solidFill>
                        <a:srgbClr val="F0B4BD"/>
                      </a:solidFill>
                      <a:prstDash val="solid"/>
                      <a:round/>
                      <a:headEnd type="none" w="med" len="med"/>
                      <a:tailEnd type="none" w="med" len="med"/>
                    </a:lnB>
                  </a:tcPr>
                </a:tc>
                <a:extLst>
                  <a:ext uri="{0D108BD9-81ED-4DB2-BD59-A6C34878D82A}">
                    <a16:rowId xmlns:a16="http://schemas.microsoft.com/office/drawing/2014/main" val="10022"/>
                  </a:ext>
                </a:extLst>
              </a:tr>
              <a:tr h="82792">
                <a:tc>
                  <a:txBody>
                    <a:bodyPr/>
                    <a:lstStyle/>
                    <a:p>
                      <a:pPr rtl="0" fontAlgn="b"/>
                      <a:r>
                        <a:rPr lang="en-GB" sz="900" b="1">
                          <a:solidFill>
                            <a:srgbClr val="000000"/>
                          </a:solidFill>
                          <a:effectLst/>
                        </a:rPr>
                        <a:t>Website</a:t>
                      </a:r>
                    </a:p>
                  </a:txBody>
                  <a:tcPr marL="2875" marR="2875" marT="0" marB="0" anchor="b">
                    <a:lnL w="9525" cap="flat" cmpd="sng" algn="ctr">
                      <a:solidFill>
                        <a:srgbClr val="B0ABBD"/>
                      </a:solidFill>
                      <a:prstDash val="solid"/>
                      <a:round/>
                      <a:headEnd type="none" w="med" len="med"/>
                      <a:tailEnd type="none" w="med" len="med"/>
                    </a:lnL>
                    <a:lnR w="9525" cap="flat" cmpd="sng" algn="ctr">
                      <a:solidFill>
                        <a:srgbClr val="F0B4BD"/>
                      </a:solidFill>
                      <a:prstDash val="solid"/>
                      <a:round/>
                      <a:headEnd type="none" w="med" len="med"/>
                      <a:tailEnd type="none" w="med" len="med"/>
                    </a:lnR>
                    <a:lnT w="9525" cap="flat" cmpd="sng" algn="ctr">
                      <a:solidFill>
                        <a:srgbClr val="B0ABBD"/>
                      </a:solidFill>
                      <a:prstDash val="solid"/>
                      <a:round/>
                      <a:headEnd type="none" w="med" len="med"/>
                      <a:tailEnd type="none" w="med" len="med"/>
                    </a:lnT>
                    <a:lnB w="9525" cap="flat" cmpd="sng" algn="ctr">
                      <a:solidFill>
                        <a:srgbClr val="50ABBD"/>
                      </a:solidFill>
                      <a:prstDash val="solid"/>
                      <a:round/>
                      <a:headEnd type="none" w="med" len="med"/>
                      <a:tailEnd type="none" w="med" len="med"/>
                    </a:lnB>
                    <a:solidFill>
                      <a:srgbClr val="B1E9FD"/>
                    </a:solidFill>
                  </a:tcPr>
                </a:tc>
                <a:tc>
                  <a:txBody>
                    <a:bodyPr/>
                    <a:lstStyle/>
                    <a:p>
                      <a:pPr rtl="0" fontAlgn="b"/>
                      <a:r>
                        <a:rPr lang="en-GB" sz="900">
                          <a:effectLst/>
                        </a:rPr>
                        <a:t>Website URL</a:t>
                      </a:r>
                    </a:p>
                  </a:txBody>
                  <a:tcPr marL="0" marR="0" marT="0" marB="0" anchor="b">
                    <a:lnL w="9525" cap="flat" cmpd="sng" algn="ctr">
                      <a:solidFill>
                        <a:srgbClr val="F0B4BD"/>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0B4BD"/>
                      </a:solidFill>
                      <a:prstDash val="solid"/>
                      <a:round/>
                      <a:headEnd type="none" w="med" len="med"/>
                      <a:tailEnd type="none" w="med" len="med"/>
                    </a:lnT>
                    <a:lnB w="9525" cap="flat" cmpd="sng" algn="ctr">
                      <a:solidFill>
                        <a:srgbClr val="30B0BD"/>
                      </a:solidFill>
                      <a:prstDash val="solid"/>
                      <a:round/>
                      <a:headEnd type="none" w="med" len="med"/>
                      <a:tailEnd type="none" w="med" len="med"/>
                    </a:lnB>
                  </a:tcPr>
                </a:tc>
                <a:extLst>
                  <a:ext uri="{0D108BD9-81ED-4DB2-BD59-A6C34878D82A}">
                    <a16:rowId xmlns:a16="http://schemas.microsoft.com/office/drawing/2014/main" val="10023"/>
                  </a:ext>
                </a:extLst>
              </a:tr>
              <a:tr h="331168">
                <a:tc>
                  <a:txBody>
                    <a:bodyPr/>
                    <a:lstStyle/>
                    <a:p>
                      <a:pPr rtl="0" fontAlgn="b"/>
                      <a:r>
                        <a:rPr lang="en-GB" sz="900" b="1">
                          <a:solidFill>
                            <a:srgbClr val="000000"/>
                          </a:solidFill>
                          <a:effectLst/>
                        </a:rPr>
                        <a:t>Proj contact</a:t>
                      </a:r>
                    </a:p>
                  </a:txBody>
                  <a:tcPr marL="2875" marR="2875" marT="0" marB="0" anchor="b">
                    <a:lnL w="9525" cap="flat" cmpd="sng" algn="ctr">
                      <a:solidFill>
                        <a:srgbClr val="50ABBD"/>
                      </a:solidFill>
                      <a:prstDash val="solid"/>
                      <a:round/>
                      <a:headEnd type="none" w="med" len="med"/>
                      <a:tailEnd type="none" w="med" len="med"/>
                    </a:lnL>
                    <a:lnR w="9525" cap="flat" cmpd="sng" algn="ctr">
                      <a:solidFill>
                        <a:srgbClr val="30B0BD"/>
                      </a:solidFill>
                      <a:prstDash val="solid"/>
                      <a:round/>
                      <a:headEnd type="none" w="med" len="med"/>
                      <a:tailEnd type="none" w="med" len="med"/>
                    </a:lnR>
                    <a:lnT w="9525" cap="flat" cmpd="sng" algn="ctr">
                      <a:solidFill>
                        <a:srgbClr val="50ABBD"/>
                      </a:solidFill>
                      <a:prstDash val="solid"/>
                      <a:round/>
                      <a:headEnd type="none" w="med" len="med"/>
                      <a:tailEnd type="none" w="med" len="med"/>
                    </a:lnT>
                    <a:lnB w="9525" cap="flat" cmpd="sng" algn="ctr">
                      <a:solidFill>
                        <a:srgbClr val="D0AABD"/>
                      </a:solidFill>
                      <a:prstDash val="solid"/>
                      <a:round/>
                      <a:headEnd type="none" w="med" len="med"/>
                      <a:tailEnd type="none" w="med" len="med"/>
                    </a:lnB>
                    <a:solidFill>
                      <a:srgbClr val="B1E9FD"/>
                    </a:solidFill>
                  </a:tcPr>
                </a:tc>
                <a:tc>
                  <a:txBody>
                    <a:bodyPr/>
                    <a:lstStyle/>
                    <a:p>
                      <a:pPr rtl="0" fontAlgn="b"/>
                      <a:r>
                        <a:rPr lang="en-US" sz="900">
                          <a:effectLst/>
                        </a:rPr>
                        <a:t>Project contact information (name and or email)</a:t>
                      </a:r>
                    </a:p>
                  </a:txBody>
                  <a:tcPr marL="0" marR="0" marT="0" marB="0" anchor="b">
                    <a:lnL w="9525" cap="flat" cmpd="sng" algn="ctr">
                      <a:solidFill>
                        <a:srgbClr val="30B0BD"/>
                      </a:solidFill>
                      <a:prstDash val="solid"/>
                      <a:round/>
                      <a:headEnd type="none" w="med" len="med"/>
                      <a:tailEnd type="none" w="med" len="med"/>
                    </a:lnL>
                    <a:lnR w="9525" cap="flat" cmpd="sng" algn="ctr">
                      <a:solidFill>
                        <a:srgbClr val="30B0BD"/>
                      </a:solidFill>
                      <a:prstDash val="solid"/>
                      <a:round/>
                      <a:headEnd type="none" w="med" len="med"/>
                      <a:tailEnd type="none" w="med" len="med"/>
                    </a:lnR>
                    <a:lnT w="9525" cap="flat" cmpd="sng" algn="ctr">
                      <a:solidFill>
                        <a:srgbClr val="30B0BD"/>
                      </a:solidFill>
                      <a:prstDash val="solid"/>
                      <a:round/>
                      <a:headEnd type="none" w="med" len="med"/>
                      <a:tailEnd type="none" w="med" len="med"/>
                    </a:lnT>
                    <a:lnB w="9525" cap="flat" cmpd="sng" algn="ctr">
                      <a:solidFill>
                        <a:srgbClr val="F0B0BD"/>
                      </a:solidFill>
                      <a:prstDash val="solid"/>
                      <a:round/>
                      <a:headEnd type="none" w="med" len="med"/>
                      <a:tailEnd type="none" w="med" len="med"/>
                    </a:lnB>
                  </a:tcPr>
                </a:tc>
                <a:extLst>
                  <a:ext uri="{0D108BD9-81ED-4DB2-BD59-A6C34878D82A}">
                    <a16:rowId xmlns:a16="http://schemas.microsoft.com/office/drawing/2014/main" val="10024"/>
                  </a:ext>
                </a:extLst>
              </a:tr>
              <a:tr h="469155">
                <a:tc>
                  <a:txBody>
                    <a:bodyPr/>
                    <a:lstStyle/>
                    <a:p>
                      <a:pPr rtl="0" fontAlgn="b"/>
                      <a:r>
                        <a:rPr lang="en-GB" sz="900" b="1">
                          <a:solidFill>
                            <a:srgbClr val="000000"/>
                          </a:solidFill>
                          <a:effectLst/>
                        </a:rPr>
                        <a:t>Proj type</a:t>
                      </a:r>
                    </a:p>
                  </a:txBody>
                  <a:tcPr marL="2875" marR="2875" marT="0" marB="0" anchor="b">
                    <a:lnL w="9525" cap="flat" cmpd="sng" algn="ctr">
                      <a:solidFill>
                        <a:srgbClr val="D0AABD"/>
                      </a:solidFill>
                      <a:prstDash val="solid"/>
                      <a:round/>
                      <a:headEnd type="none" w="med" len="med"/>
                      <a:tailEnd type="none" w="med" len="med"/>
                    </a:lnL>
                    <a:lnR w="9525" cap="flat" cmpd="sng" algn="ctr">
                      <a:solidFill>
                        <a:srgbClr val="F0B0BD"/>
                      </a:solidFill>
                      <a:prstDash val="solid"/>
                      <a:round/>
                      <a:headEnd type="none" w="med" len="med"/>
                      <a:tailEnd type="none" w="med" len="med"/>
                    </a:lnR>
                    <a:lnT w="9525" cap="flat" cmpd="sng" algn="ctr">
                      <a:solidFill>
                        <a:srgbClr val="D0AABD"/>
                      </a:solidFill>
                      <a:prstDash val="solid"/>
                      <a:round/>
                      <a:headEnd type="none" w="med" len="med"/>
                      <a:tailEnd type="none" w="med" len="med"/>
                    </a:lnT>
                    <a:lnB w="9525" cap="flat" cmpd="sng" algn="ctr">
                      <a:solidFill>
                        <a:srgbClr val="D0AABD"/>
                      </a:solidFill>
                      <a:prstDash val="solid"/>
                      <a:round/>
                      <a:headEnd type="none" w="med" len="med"/>
                      <a:tailEnd type="none" w="med" len="med"/>
                    </a:lnB>
                    <a:solidFill>
                      <a:srgbClr val="B1E9FD"/>
                    </a:solidFill>
                  </a:tcPr>
                </a:tc>
                <a:tc>
                  <a:txBody>
                    <a:bodyPr/>
                    <a:lstStyle/>
                    <a:p>
                      <a:pPr rtl="0" fontAlgn="b"/>
                      <a:r>
                        <a:rPr lang="en-US" sz="900" dirty="0">
                          <a:effectLst/>
                        </a:rPr>
                        <a:t>Project type (industry, agriculture, environment, forestry, water management, ....)</a:t>
                      </a:r>
                    </a:p>
                  </a:txBody>
                  <a:tcPr marL="0" marR="0" marT="0" marB="0" anchor="b">
                    <a:lnL w="9525" cap="flat" cmpd="sng" algn="ctr">
                      <a:solidFill>
                        <a:srgbClr val="F0B0BD"/>
                      </a:solidFill>
                      <a:prstDash val="solid"/>
                      <a:round/>
                      <a:headEnd type="none" w="med" len="med"/>
                      <a:tailEnd type="none" w="med" len="med"/>
                    </a:lnL>
                    <a:lnR w="9525" cap="flat" cmpd="sng" algn="ctr">
                      <a:solidFill>
                        <a:srgbClr val="10D570"/>
                      </a:solidFill>
                      <a:prstDash val="solid"/>
                      <a:round/>
                      <a:headEnd type="none" w="med" len="med"/>
                      <a:tailEnd type="none" w="med" len="med"/>
                    </a:lnR>
                    <a:lnT w="9525" cap="flat" cmpd="sng" algn="ctr">
                      <a:solidFill>
                        <a:srgbClr val="F0B0BD"/>
                      </a:solidFill>
                      <a:prstDash val="solid"/>
                      <a:round/>
                      <a:headEnd type="none" w="med" len="med"/>
                      <a:tailEnd type="none" w="med" len="med"/>
                    </a:lnT>
                    <a:lnB w="9525" cap="flat" cmpd="sng" algn="ctr">
                      <a:solidFill>
                        <a:srgbClr val="F0B0BD"/>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graphicFrame>
        <p:nvGraphicFramePr>
          <p:cNvPr id="8" name="Схема 7"/>
          <p:cNvGraphicFramePr/>
          <p:nvPr/>
        </p:nvGraphicFramePr>
        <p:xfrm>
          <a:off x="2843808" y="3008718"/>
          <a:ext cx="6059016" cy="378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0" y="0"/>
            <a:ext cx="3995936" cy="1261884"/>
          </a:xfrm>
          <a:prstGeom prst="rect">
            <a:avLst/>
          </a:prstGeom>
        </p:spPr>
        <p:txBody>
          <a:bodyPr wrap="square">
            <a:spAutoFit/>
          </a:bodyPr>
          <a:lstStyle/>
          <a:p>
            <a:pPr lvl="0">
              <a:spcAft>
                <a:spcPts val="0"/>
              </a:spcAft>
            </a:pPr>
            <a:r>
              <a:rPr lang="uk-UA" sz="1600" b="1" dirty="0" smtClean="0"/>
              <a:t>Можливі партнери:</a:t>
            </a:r>
          </a:p>
          <a:p>
            <a:pPr lvl="0">
              <a:spcAft>
                <a:spcPct val="35000"/>
              </a:spcAft>
            </a:pPr>
            <a:r>
              <a:rPr lang="uk-UA" sz="1500" dirty="0" smtClean="0"/>
              <a:t>учасники проектів FP7, </a:t>
            </a:r>
            <a:r>
              <a:rPr lang="uk-UA" sz="1500" dirty="0" err="1" smtClean="0"/>
              <a:t>Horizon</a:t>
            </a:r>
            <a:r>
              <a:rPr lang="uk-UA" sz="1500" dirty="0" smtClean="0"/>
              <a:t> 2020, </a:t>
            </a:r>
            <a:r>
              <a:rPr lang="uk-UA" sz="1500" dirty="0" err="1" smtClean="0"/>
              <a:t>Life</a:t>
            </a:r>
            <a:r>
              <a:rPr lang="uk-UA" sz="1500" dirty="0" smtClean="0"/>
              <a:t>, національних проектів, фермерські асоціації, неурядові організації та ініціативи </a:t>
            </a:r>
            <a:endParaRPr lang="uk-UA" sz="1500" dirty="0"/>
          </a:p>
        </p:txBody>
      </p:sp>
      <p:sp>
        <p:nvSpPr>
          <p:cNvPr id="3" name="Пятно 2 2"/>
          <p:cNvSpPr/>
          <p:nvPr/>
        </p:nvSpPr>
        <p:spPr>
          <a:xfrm>
            <a:off x="2411760" y="1484784"/>
            <a:ext cx="1872208" cy="1452682"/>
          </a:xfrm>
          <a:prstGeom prst="irregularSeal2">
            <a:avLst/>
          </a:prstGeom>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uk-UA" sz="1200" b="1" dirty="0" smtClean="0">
                <a:solidFill>
                  <a:srgbClr val="FF0000"/>
                </a:solidFill>
              </a:rPr>
              <a:t>До вересня 2018!</a:t>
            </a:r>
            <a:endParaRPr lang="ru-RU" sz="1200" b="1" dirty="0">
              <a:solidFill>
                <a:srgbClr val="FF0000"/>
              </a:solidFill>
            </a:endParaRPr>
          </a:p>
        </p:txBody>
      </p:sp>
    </p:spTree>
    <p:extLst>
      <p:ext uri="{BB962C8B-B14F-4D97-AF65-F5344CB8AC3E}">
        <p14:creationId xmlns:p14="http://schemas.microsoft.com/office/powerpoint/2010/main" val="1595151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810544" y="12701"/>
            <a:ext cx="7327100" cy="1560342"/>
          </a:xfrm>
        </p:spPr>
        <p:txBody>
          <a:bodyPr/>
          <a:lstStyle/>
          <a:p>
            <a:r>
              <a:rPr lang="uk-UA" sz="2000" b="1" dirty="0"/>
              <a:t>«Розробка моделі системного управління родючим потенціалом ґрунтових ресурсів України в ринкових умовах з подальшою імплементацією їх у суспільно-громадську діяльність ГО «УТҐА» </a:t>
            </a:r>
            <a:r>
              <a:rPr lang="uk-UA" sz="2000" b="1" dirty="0" smtClean="0"/>
              <a:t/>
            </a:r>
            <a:br>
              <a:rPr lang="uk-UA" sz="2000" b="1" dirty="0" smtClean="0"/>
            </a:br>
            <a:r>
              <a:rPr lang="uk-UA" sz="2000" b="1" dirty="0" smtClean="0"/>
              <a:t>та </a:t>
            </a:r>
            <a:r>
              <a:rPr lang="uk-UA" sz="2000" b="1" dirty="0"/>
              <a:t>в практику землекористування</a:t>
            </a:r>
            <a:r>
              <a:rPr lang="uk-UA" sz="2000" b="1" dirty="0" smtClean="0"/>
              <a:t>»</a:t>
            </a:r>
            <a:endParaRPr lang="uk-UA" sz="2000" dirty="0" smtClean="0"/>
          </a:p>
        </p:txBody>
      </p:sp>
      <p:sp>
        <p:nvSpPr>
          <p:cNvPr id="4099"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141BE8-BEF7-498E-AFB2-7461F7D7C85D}" type="slidenum">
              <a:rPr lang="ru-RU" smtClean="0">
                <a:solidFill>
                  <a:srgbClr val="898989"/>
                </a:solidFill>
                <a:latin typeface="Calibri" panose="020F0502020204030204" pitchFamily="34" charset="0"/>
              </a:rPr>
              <a:pPr/>
              <a:t>5</a:t>
            </a:fld>
            <a:endParaRPr lang="ru-RU" smtClean="0">
              <a:solidFill>
                <a:srgbClr val="898989"/>
              </a:solidFill>
              <a:latin typeface="Calibri" panose="020F0502020204030204" pitchFamily="34" charset="0"/>
            </a:endParaRPr>
          </a:p>
        </p:txBody>
      </p:sp>
      <p:pic>
        <p:nvPicPr>
          <p:cNvPr id="4100" name="Рисунок 5" descr="C:\Users\user\Desktop\Horizontal_RGB_29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87" y="12979"/>
            <a:ext cx="1829751"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598997"/>
            <a:ext cx="1810544" cy="646331"/>
          </a:xfrm>
          <a:prstGeom prst="rect">
            <a:avLst/>
          </a:prstGeom>
          <a:solidFill>
            <a:srgbClr val="FDFAD3"/>
          </a:solidFill>
        </p:spPr>
        <p:txBody>
          <a:bodyPr wrap="square" rtlCol="0">
            <a:spAutoFit/>
          </a:bodyPr>
          <a:lstStyle/>
          <a:p>
            <a:r>
              <a:rPr lang="uk-UA" sz="1200" dirty="0" smtClean="0">
                <a:solidFill>
                  <a:srgbClr val="CC0000"/>
                </a:solidFill>
              </a:rPr>
              <a:t>Програма підтримки аграрного і сільського розвитку в Украї</a:t>
            </a:r>
            <a:r>
              <a:rPr lang="uk-UA" sz="1200" dirty="0" smtClean="0"/>
              <a:t>ні</a:t>
            </a:r>
            <a:endParaRPr lang="ru-RU" sz="1200" dirty="0"/>
          </a:p>
        </p:txBody>
      </p:sp>
      <p:graphicFrame>
        <p:nvGraphicFramePr>
          <p:cNvPr id="10" name="Схема 9"/>
          <p:cNvGraphicFramePr/>
          <p:nvPr>
            <p:extLst>
              <p:ext uri="{D42A27DB-BD31-4B8C-83A1-F6EECF244321}">
                <p14:modId xmlns:p14="http://schemas.microsoft.com/office/powerpoint/2010/main" val="1067214715"/>
              </p:ext>
            </p:extLst>
          </p:nvPr>
        </p:nvGraphicFramePr>
        <p:xfrm>
          <a:off x="179512" y="1396999"/>
          <a:ext cx="8958132" cy="532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Блок-схема: память с посл. доступом 7" title="вільний доступ"/>
          <p:cNvSpPr/>
          <p:nvPr/>
        </p:nvSpPr>
        <p:spPr>
          <a:xfrm>
            <a:off x="61583" y="1579004"/>
            <a:ext cx="1640851" cy="1489956"/>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Вільний доступ</a:t>
            </a:r>
            <a:endParaRPr lang="ru-RU" dirty="0">
              <a:solidFill>
                <a:schemeClr val="tx1"/>
              </a:solidFill>
            </a:endParaRPr>
          </a:p>
        </p:txBody>
      </p:sp>
      <p:sp>
        <p:nvSpPr>
          <p:cNvPr id="14" name="Блок-схема: память с посл. доступом 13" title="вільний доступ"/>
          <p:cNvSpPr/>
          <p:nvPr/>
        </p:nvSpPr>
        <p:spPr>
          <a:xfrm>
            <a:off x="280677" y="4916191"/>
            <a:ext cx="1421757" cy="144016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На платній основі</a:t>
            </a:r>
            <a:endParaRPr lang="ru-RU" dirty="0">
              <a:solidFill>
                <a:schemeClr val="tx1"/>
              </a:solidFill>
            </a:endParaRPr>
          </a:p>
        </p:txBody>
      </p:sp>
      <p:sp>
        <p:nvSpPr>
          <p:cNvPr id="15" name="Блок-схема: память с посл. доступом 14" title="вільний доступ"/>
          <p:cNvSpPr/>
          <p:nvPr/>
        </p:nvSpPr>
        <p:spPr>
          <a:xfrm>
            <a:off x="225021" y="3200614"/>
            <a:ext cx="1754691" cy="1668546"/>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Обмежений доступ</a:t>
            </a:r>
            <a:endParaRPr lang="ru-RU" sz="1600" dirty="0">
              <a:solidFill>
                <a:schemeClr val="tx1"/>
              </a:solidFill>
            </a:endParaRPr>
          </a:p>
        </p:txBody>
      </p:sp>
    </p:spTree>
    <p:extLst>
      <p:ext uri="{BB962C8B-B14F-4D97-AF65-F5344CB8AC3E}">
        <p14:creationId xmlns:p14="http://schemas.microsoft.com/office/powerpoint/2010/main" val="61871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6304</TotalTime>
  <Words>715</Words>
  <Application>Microsoft Office PowerPoint</Application>
  <PresentationFormat>Экран (4:3)</PresentationFormat>
  <Paragraphs>100</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Calibri</vt:lpstr>
      <vt:lpstr>Calibri Light</vt:lpstr>
      <vt:lpstr>Тема Office</vt:lpstr>
      <vt:lpstr>Презентация PowerPoint</vt:lpstr>
      <vt:lpstr>Тематичний аналіз придатності ґрунтів для цільового використання за допомогою WSS</vt:lpstr>
      <vt:lpstr>Ґрунтово-інформаційна система Австралії  http://www.environment.nsw.gov.au/topics/land-and-soil/soil-data</vt:lpstr>
      <vt:lpstr>Презентация PowerPoint</vt:lpstr>
      <vt:lpstr>«Розробка моделі системного управління родючим потенціалом ґрунтових ресурсів України в ринкових умовах з подальшою імплементацією їх у суспільно-громадську діяльність ГО «УТҐА»  та в практику землекористування»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Казаков Виталий</dc:creator>
  <cp:lastModifiedBy>chief</cp:lastModifiedBy>
  <cp:revision>532</cp:revision>
  <dcterms:created xsi:type="dcterms:W3CDTF">2009-03-29T06:31:11Z</dcterms:created>
  <dcterms:modified xsi:type="dcterms:W3CDTF">2018-04-23T11:21:29Z</dcterms:modified>
</cp:coreProperties>
</file>