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Lst>
  <p:sldSz cx="12192000" cy="6858000"/>
  <p:notesSz cx="6797675" cy="9926638"/>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0C2B500-3885-45CA-93CA-B27BB973BA6F}" type="datetimeFigureOut">
              <a:rPr lang="uk-UA" smtClean="0"/>
              <a:t>16.04.2018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241382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0C2B500-3885-45CA-93CA-B27BB973BA6F}" type="datetimeFigureOut">
              <a:rPr lang="uk-UA" smtClean="0"/>
              <a:t>16.04.2018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99172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0C2B500-3885-45CA-93CA-B27BB973BA6F}" type="datetimeFigureOut">
              <a:rPr lang="uk-UA" smtClean="0"/>
              <a:t>16.04.2018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18778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0C2B500-3885-45CA-93CA-B27BB973BA6F}" type="datetimeFigureOut">
              <a:rPr lang="uk-UA" smtClean="0"/>
              <a:t>16.04.2018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67306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C2B500-3885-45CA-93CA-B27BB973BA6F}" type="datetimeFigureOut">
              <a:rPr lang="uk-UA" smtClean="0"/>
              <a:t>16.04.2018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196807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0C2B500-3885-45CA-93CA-B27BB973BA6F}" type="datetimeFigureOut">
              <a:rPr lang="uk-UA" smtClean="0"/>
              <a:t>16.04.2018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240011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0C2B500-3885-45CA-93CA-B27BB973BA6F}" type="datetimeFigureOut">
              <a:rPr lang="uk-UA" smtClean="0"/>
              <a:t>16.04.2018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324896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0C2B500-3885-45CA-93CA-B27BB973BA6F}" type="datetimeFigureOut">
              <a:rPr lang="uk-UA" smtClean="0"/>
              <a:t>16.04.2018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212154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C2B500-3885-45CA-93CA-B27BB973BA6F}" type="datetimeFigureOut">
              <a:rPr lang="uk-UA" smtClean="0"/>
              <a:t>16.04.2018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4142804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C2B500-3885-45CA-93CA-B27BB973BA6F}" type="datetimeFigureOut">
              <a:rPr lang="uk-UA" smtClean="0"/>
              <a:t>16.04.2018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233447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0C2B500-3885-45CA-93CA-B27BB973BA6F}" type="datetimeFigureOut">
              <a:rPr lang="uk-UA" smtClean="0"/>
              <a:t>16.04.2018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41B2180-1DF8-4E36-9399-BB49841EEE09}" type="slidenum">
              <a:rPr lang="uk-UA" smtClean="0"/>
              <a:t>‹#›</a:t>
            </a:fld>
            <a:endParaRPr lang="uk-UA"/>
          </a:p>
        </p:txBody>
      </p:sp>
    </p:spTree>
    <p:extLst>
      <p:ext uri="{BB962C8B-B14F-4D97-AF65-F5344CB8AC3E}">
        <p14:creationId xmlns:p14="http://schemas.microsoft.com/office/powerpoint/2010/main" val="429460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2B500-3885-45CA-93CA-B27BB973BA6F}" type="datetimeFigureOut">
              <a:rPr lang="uk-UA" smtClean="0"/>
              <a:t>16.04.2018</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B2180-1DF8-4E36-9399-BB49841EEE09}" type="slidenum">
              <a:rPr lang="uk-UA" smtClean="0"/>
              <a:t>‹#›</a:t>
            </a:fld>
            <a:endParaRPr lang="uk-UA"/>
          </a:p>
        </p:txBody>
      </p:sp>
    </p:spTree>
    <p:extLst>
      <p:ext uri="{BB962C8B-B14F-4D97-AF65-F5344CB8AC3E}">
        <p14:creationId xmlns:p14="http://schemas.microsoft.com/office/powerpoint/2010/main" val="1814203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pochva@meta.ua"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hyperlink" Target="mailto:y.dmytruk@chnu.edu.u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934036" y="2481333"/>
            <a:ext cx="9310101" cy="280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70000"/>
              </a:lnSpc>
              <a:spcBef>
                <a:spcPct val="50000"/>
              </a:spcBef>
            </a:pPr>
            <a:r>
              <a:rPr lang="uk-UA" altLang="uk-UA" b="1" dirty="0" smtClean="0"/>
              <a:t> Міжнародний форум «Здоровий ґрунт – здорова нація»</a:t>
            </a:r>
          </a:p>
          <a:p>
            <a:pPr algn="ctr">
              <a:lnSpc>
                <a:spcPct val="70000"/>
              </a:lnSpc>
              <a:spcBef>
                <a:spcPct val="50000"/>
              </a:spcBef>
            </a:pPr>
            <a:r>
              <a:rPr lang="uk-UA" altLang="uk-UA" b="1" dirty="0" smtClean="0"/>
              <a:t>Науково-практичний семінар «Інформаційне забезпечення сталого управління ґрунтовими ресурсами»</a:t>
            </a:r>
          </a:p>
          <a:p>
            <a:pPr algn="ctr">
              <a:lnSpc>
                <a:spcPct val="70000"/>
              </a:lnSpc>
              <a:spcBef>
                <a:spcPct val="50000"/>
              </a:spcBef>
            </a:pPr>
            <a:endParaRPr lang="uk-UA" altLang="uk-UA" b="1" dirty="0" smtClean="0"/>
          </a:p>
          <a:p>
            <a:pPr algn="ctr">
              <a:lnSpc>
                <a:spcPct val="70000"/>
              </a:lnSpc>
              <a:spcBef>
                <a:spcPct val="50000"/>
              </a:spcBef>
            </a:pPr>
            <a:endParaRPr lang="uk-UA" altLang="uk-UA" b="1" dirty="0"/>
          </a:p>
          <a:p>
            <a:pPr algn="ctr">
              <a:lnSpc>
                <a:spcPct val="70000"/>
              </a:lnSpc>
              <a:spcBef>
                <a:spcPct val="50000"/>
              </a:spcBef>
            </a:pPr>
            <a:endParaRPr lang="uk-UA" altLang="uk-UA" b="1" dirty="0" smtClean="0"/>
          </a:p>
          <a:p>
            <a:pPr algn="ctr">
              <a:lnSpc>
                <a:spcPct val="70000"/>
              </a:lnSpc>
              <a:spcBef>
                <a:spcPct val="50000"/>
              </a:spcBef>
            </a:pPr>
            <a:endParaRPr lang="uk-UA" altLang="uk-UA" b="1" dirty="0"/>
          </a:p>
          <a:p>
            <a:pPr algn="ctr">
              <a:lnSpc>
                <a:spcPct val="70000"/>
              </a:lnSpc>
              <a:spcBef>
                <a:spcPct val="50000"/>
              </a:spcBef>
            </a:pPr>
            <a:endParaRPr lang="uk-UA" altLang="uk-UA" b="1" dirty="0" smtClean="0"/>
          </a:p>
          <a:p>
            <a:pPr algn="ctr">
              <a:lnSpc>
                <a:spcPct val="70000"/>
              </a:lnSpc>
              <a:spcBef>
                <a:spcPct val="50000"/>
              </a:spcBef>
            </a:pPr>
            <a:endParaRPr lang="ru-RU" altLang="uk-UA" b="1" dirty="0"/>
          </a:p>
        </p:txBody>
      </p:sp>
      <p:sp>
        <p:nvSpPr>
          <p:cNvPr id="123907" name="Text Box 3"/>
          <p:cNvSpPr txBox="1">
            <a:spLocks noChangeArrowheads="1"/>
          </p:cNvSpPr>
          <p:nvPr/>
        </p:nvSpPr>
        <p:spPr bwMode="auto">
          <a:xfrm flipV="1">
            <a:off x="1774825" y="2321762"/>
            <a:ext cx="8469312" cy="18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endParaRPr lang="uk-UA" altLang="uk-UA" dirty="0"/>
          </a:p>
        </p:txBody>
      </p:sp>
      <p:sp>
        <p:nvSpPr>
          <p:cNvPr id="123909" name="Rectangle 5"/>
          <p:cNvSpPr>
            <a:spLocks noChangeArrowheads="1"/>
          </p:cNvSpPr>
          <p:nvPr/>
        </p:nvSpPr>
        <p:spPr bwMode="auto">
          <a:xfrm>
            <a:off x="934037" y="2310709"/>
            <a:ext cx="9483138"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ru-RU" altLang="uk-UA" sz="2200" b="1" dirty="0" smtClean="0">
              <a:solidFill>
                <a:srgbClr val="2A1500"/>
              </a:solidFill>
            </a:endParaRPr>
          </a:p>
          <a:p>
            <a:pPr algn="ctr"/>
            <a:r>
              <a:rPr lang="en-US" altLang="uk-UA" sz="2200" b="1" dirty="0" smtClean="0">
                <a:solidFill>
                  <a:srgbClr val="2A1500"/>
                </a:solidFill>
              </a:rPr>
              <a:t>                                                       </a:t>
            </a:r>
            <a:endParaRPr lang="ru-RU" altLang="uk-UA" sz="2200" b="1" dirty="0">
              <a:solidFill>
                <a:srgbClr val="2A1500"/>
              </a:solidFill>
            </a:endParaRPr>
          </a:p>
          <a:p>
            <a:pPr algn="ctr"/>
            <a:endParaRPr lang="ru-RU" altLang="uk-UA" sz="2200" b="1" dirty="0" smtClean="0">
              <a:solidFill>
                <a:srgbClr val="2A1500"/>
              </a:solidFill>
            </a:endParaRPr>
          </a:p>
          <a:p>
            <a:pPr algn="ctr"/>
            <a:endParaRPr lang="uk-UA" sz="2400" b="1" dirty="0" smtClean="0"/>
          </a:p>
          <a:p>
            <a:pPr algn="ctr"/>
            <a:r>
              <a:rPr lang="uk-UA" sz="2800" b="1" dirty="0" smtClean="0">
                <a:latin typeface="Arial" panose="020B0604020202020204" pitchFamily="34" charset="0"/>
                <a:cs typeface="Arial" panose="020B0604020202020204" pitchFamily="34" charset="0"/>
              </a:rPr>
              <a:t>Інформаційна </a:t>
            </a:r>
            <a:r>
              <a:rPr lang="uk-UA" sz="2800" b="1" dirty="0">
                <a:latin typeface="Arial" panose="020B0604020202020204" pitchFamily="34" charset="0"/>
                <a:cs typeface="Arial" panose="020B0604020202020204" pitchFamily="34" charset="0"/>
              </a:rPr>
              <a:t>комунікація університетів та наукових установ у дослідженнях ґрунті</a:t>
            </a:r>
            <a:r>
              <a:rPr lang="uk-UA" sz="2800" dirty="0">
                <a:latin typeface="Arial" panose="020B0604020202020204" pitchFamily="34" charset="0"/>
                <a:cs typeface="Arial" panose="020B0604020202020204" pitchFamily="34" charset="0"/>
              </a:rPr>
              <a:t>в </a:t>
            </a:r>
            <a:endParaRPr lang="uk-UA" altLang="uk-UA" sz="2800" dirty="0">
              <a:latin typeface="Arial" panose="020B0604020202020204" pitchFamily="34" charset="0"/>
              <a:cs typeface="Arial" panose="020B0604020202020204" pitchFamily="34" charset="0"/>
            </a:endParaRPr>
          </a:p>
        </p:txBody>
      </p:sp>
      <p:sp>
        <p:nvSpPr>
          <p:cNvPr id="123911" name="Rectangle 7"/>
          <p:cNvSpPr>
            <a:spLocks noChangeArrowheads="1"/>
          </p:cNvSpPr>
          <p:nvPr/>
        </p:nvSpPr>
        <p:spPr bwMode="auto">
          <a:xfrm>
            <a:off x="2359353" y="5373689"/>
            <a:ext cx="75431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ru-RU" altLang="uk-UA" sz="2400" b="1" dirty="0" smtClean="0">
                <a:solidFill>
                  <a:srgbClr val="267426"/>
                </a:solidFill>
                <a:latin typeface="Arial" panose="020B0604020202020204" pitchFamily="34" charset="0"/>
                <a:cs typeface="Arial" panose="020B0604020202020204" pitchFamily="34" charset="0"/>
              </a:rPr>
              <a:t>Юрій Дмитрук</a:t>
            </a:r>
            <a:r>
              <a:rPr lang="uk-UA" altLang="uk-UA" sz="2400" b="1" dirty="0" smtClean="0">
                <a:solidFill>
                  <a:srgbClr val="267426"/>
                </a:solidFill>
                <a:latin typeface="Arial" panose="020B0604020202020204" pitchFamily="34" charset="0"/>
                <a:cs typeface="Arial" panose="020B0604020202020204" pitchFamily="34" charset="0"/>
              </a:rPr>
              <a:t>, професор, </a:t>
            </a:r>
            <a:r>
              <a:rPr lang="uk-UA" altLang="uk-UA" sz="2400" b="1" dirty="0">
                <a:solidFill>
                  <a:srgbClr val="267426"/>
                </a:solidFill>
                <a:latin typeface="Arial" panose="020B0604020202020204" pitchFamily="34" charset="0"/>
                <a:cs typeface="Arial" panose="020B0604020202020204" pitchFamily="34" charset="0"/>
              </a:rPr>
              <a:t/>
            </a:r>
            <a:br>
              <a:rPr lang="uk-UA" altLang="uk-UA" sz="2400" b="1" dirty="0">
                <a:solidFill>
                  <a:srgbClr val="267426"/>
                </a:solidFill>
                <a:latin typeface="Arial" panose="020B0604020202020204" pitchFamily="34" charset="0"/>
                <a:cs typeface="Arial" panose="020B0604020202020204" pitchFamily="34" charset="0"/>
              </a:rPr>
            </a:br>
            <a:r>
              <a:rPr lang="uk-UA" altLang="uk-UA" sz="2400" b="1" dirty="0" smtClean="0">
                <a:solidFill>
                  <a:srgbClr val="267426"/>
                </a:solidFill>
                <a:latin typeface="Arial" panose="020B0604020202020204" pitchFamily="34" charset="0"/>
                <a:cs typeface="Arial" panose="020B0604020202020204" pitchFamily="34" charset="0"/>
              </a:rPr>
              <a:t>зав. кафедри агротехнологій та ґрунтознавства,</a:t>
            </a:r>
          </a:p>
          <a:p>
            <a:pPr algn="ctr">
              <a:spcBef>
                <a:spcPct val="50000"/>
              </a:spcBef>
            </a:pPr>
            <a:r>
              <a:rPr lang="uk-UA" altLang="uk-UA" sz="2400" b="1" dirty="0" smtClean="0">
                <a:solidFill>
                  <a:srgbClr val="267426"/>
                </a:solidFill>
                <a:latin typeface="Arial" panose="020B0604020202020204" pitchFamily="34" charset="0"/>
                <a:cs typeface="Arial" panose="020B0604020202020204" pitchFamily="34" charset="0"/>
              </a:rPr>
              <a:t>Член Президії ГО «</a:t>
            </a:r>
            <a:r>
              <a:rPr lang="uk-UA" altLang="uk-UA" sz="2400" b="1" dirty="0" err="1" smtClean="0">
                <a:solidFill>
                  <a:srgbClr val="267426"/>
                </a:solidFill>
                <a:latin typeface="Arial" panose="020B0604020202020204" pitchFamily="34" charset="0"/>
                <a:cs typeface="Arial" panose="020B0604020202020204" pitchFamily="34" charset="0"/>
              </a:rPr>
              <a:t>УТ</a:t>
            </a:r>
            <a:r>
              <a:rPr lang="uk-UA" altLang="uk-UA" sz="2400" b="1" cap="all" dirty="0" err="1" smtClean="0">
                <a:solidFill>
                  <a:srgbClr val="267426"/>
                </a:solidFill>
                <a:latin typeface="Arial" panose="020B0604020202020204" pitchFamily="34" charset="0"/>
                <a:cs typeface="Arial" panose="020B0604020202020204" pitchFamily="34" charset="0"/>
              </a:rPr>
              <a:t>ґ</a:t>
            </a:r>
            <a:r>
              <a:rPr lang="uk-UA" altLang="uk-UA" sz="2400" b="1" dirty="0" err="1" smtClean="0">
                <a:solidFill>
                  <a:srgbClr val="267426"/>
                </a:solidFill>
                <a:latin typeface="Arial" panose="020B0604020202020204" pitchFamily="34" charset="0"/>
                <a:cs typeface="Arial" panose="020B0604020202020204" pitchFamily="34" charset="0"/>
              </a:rPr>
              <a:t>А</a:t>
            </a:r>
            <a:r>
              <a:rPr lang="uk-UA" altLang="uk-UA" sz="2400" b="1" dirty="0" smtClean="0">
                <a:solidFill>
                  <a:srgbClr val="267426"/>
                </a:solidFill>
                <a:latin typeface="Arial" panose="020B0604020202020204" pitchFamily="34" charset="0"/>
                <a:cs typeface="Arial" panose="020B0604020202020204" pitchFamily="34" charset="0"/>
              </a:rPr>
              <a:t>»</a:t>
            </a:r>
            <a:endParaRPr lang="ru-RU" altLang="uk-UA" sz="2400" b="1" dirty="0">
              <a:solidFill>
                <a:srgbClr val="267426"/>
              </a:solidFill>
              <a:latin typeface="Arial" panose="020B0604020202020204" pitchFamily="34" charset="0"/>
              <a:cs typeface="Arial" panose="020B0604020202020204" pitchFamily="34" charset="0"/>
            </a:endParaRPr>
          </a:p>
        </p:txBody>
      </p:sp>
      <p:sp>
        <p:nvSpPr>
          <p:cNvPr id="123912" name="Rectangle 8"/>
          <p:cNvSpPr>
            <a:spLocks noChangeArrowheads="1"/>
          </p:cNvSpPr>
          <p:nvPr/>
        </p:nvSpPr>
        <p:spPr bwMode="auto">
          <a:xfrm>
            <a:off x="2063750" y="188913"/>
            <a:ext cx="80645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uk-UA" altLang="uk-UA" b="1" dirty="0" smtClean="0">
                <a:solidFill>
                  <a:srgbClr val="267426"/>
                </a:solidFill>
              </a:rPr>
              <a:t>Національний науковий </a:t>
            </a:r>
            <a:r>
              <a:rPr lang="uk-UA" altLang="uk-UA" b="1" dirty="0">
                <a:solidFill>
                  <a:srgbClr val="267426"/>
                </a:solidFill>
              </a:rPr>
              <a:t>центр </a:t>
            </a:r>
            <a:br>
              <a:rPr lang="uk-UA" altLang="uk-UA" b="1" dirty="0">
                <a:solidFill>
                  <a:srgbClr val="267426"/>
                </a:solidFill>
              </a:rPr>
            </a:br>
            <a:r>
              <a:rPr lang="uk-UA" altLang="uk-UA" b="1" dirty="0" smtClean="0">
                <a:solidFill>
                  <a:srgbClr val="267426"/>
                </a:solidFill>
              </a:rPr>
              <a:t>«Інститут ґрунтознавства та агрохімії імені О.Н</a:t>
            </a:r>
            <a:r>
              <a:rPr lang="uk-UA" altLang="uk-UA" b="1" dirty="0">
                <a:solidFill>
                  <a:srgbClr val="267426"/>
                </a:solidFill>
              </a:rPr>
              <a:t>. </a:t>
            </a:r>
            <a:r>
              <a:rPr lang="uk-UA" altLang="uk-UA" b="1" dirty="0" smtClean="0">
                <a:solidFill>
                  <a:srgbClr val="267426"/>
                </a:solidFill>
              </a:rPr>
              <a:t>Соколовського»</a:t>
            </a:r>
          </a:p>
          <a:p>
            <a:pPr algn="ctr">
              <a:spcBef>
                <a:spcPct val="50000"/>
              </a:spcBef>
            </a:pPr>
            <a:r>
              <a:rPr lang="uk-UA" altLang="uk-UA" b="1" dirty="0" smtClean="0">
                <a:solidFill>
                  <a:srgbClr val="267426"/>
                </a:solidFill>
              </a:rPr>
              <a:t>Громадська організація «Українське товариство ґрунтознавців та агрохіміків»</a:t>
            </a:r>
            <a:endParaRPr lang="ru-RU" altLang="uk-UA" b="1" dirty="0">
              <a:solidFill>
                <a:srgbClr val="267426"/>
              </a:solidFill>
            </a:endParaRPr>
          </a:p>
        </p:txBody>
      </p:sp>
      <p:pic>
        <p:nvPicPr>
          <p:cNvPr id="123915" name="Рисунок 26"/>
          <p:cNvPicPr>
            <a:picLocks noChangeAspect="1" noChangeArrowheads="1"/>
          </p:cNvPicPr>
          <p:nvPr/>
        </p:nvPicPr>
        <p:blipFill>
          <a:blip r:embed="rId2">
            <a:extLst>
              <a:ext uri="{28A0092B-C50C-407E-A947-70E740481C1C}">
                <a14:useLocalDpi xmlns:a14="http://schemas.microsoft.com/office/drawing/2010/main" val="0"/>
              </a:ext>
            </a:extLst>
          </a:blip>
          <a:srcRect l="9212" t="18150" r="7741" b="22594"/>
          <a:stretch>
            <a:fillRect/>
          </a:stretch>
        </p:blipFill>
        <p:spPr bwMode="auto">
          <a:xfrm>
            <a:off x="1049360" y="1278127"/>
            <a:ext cx="2224089" cy="68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6" name="Picture 2" descr="Описание: C:\Users\Pavel\AppData\Local\Temp\EURASIANSO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542" y="1250742"/>
            <a:ext cx="928666"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8" name="Picture 14"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3238" y="1245614"/>
            <a:ext cx="695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descr="C:\Users\user\Desktop\Horizontal_RGB_294.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5241" y="1336176"/>
            <a:ext cx="2950651" cy="787491"/>
          </a:xfrm>
          <a:prstGeom prst="rect">
            <a:avLst/>
          </a:prstGeom>
          <a:noFill/>
          <a:ln>
            <a:noFill/>
          </a:ln>
        </p:spPr>
      </p:pic>
      <p:pic>
        <p:nvPicPr>
          <p:cNvPr id="12" name="Рисунок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7567" y="1309459"/>
            <a:ext cx="864297" cy="654687"/>
          </a:xfrm>
          <a:prstGeom prst="rect">
            <a:avLst/>
          </a:prstGeom>
          <a:noFill/>
          <a:ln>
            <a:noFill/>
          </a:ln>
        </p:spPr>
      </p:pic>
    </p:spTree>
    <p:extLst>
      <p:ext uri="{BB962C8B-B14F-4D97-AF65-F5344CB8AC3E}">
        <p14:creationId xmlns:p14="http://schemas.microsoft.com/office/powerpoint/2010/main" val="1192971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C:\Users\user\Desktop\Horizontal_RGB_29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46174"/>
            <a:ext cx="2181224" cy="658676"/>
          </a:xfrm>
          <a:prstGeom prst="rect">
            <a:avLst/>
          </a:prstGeom>
          <a:noFill/>
          <a:ln>
            <a:noFill/>
          </a:ln>
        </p:spPr>
      </p:pic>
      <p:sp>
        <p:nvSpPr>
          <p:cNvPr id="2" name="Заголовок 1"/>
          <p:cNvSpPr>
            <a:spLocks noGrp="1"/>
          </p:cNvSpPr>
          <p:nvPr>
            <p:ph type="title"/>
          </p:nvPr>
        </p:nvSpPr>
        <p:spPr>
          <a:xfrm>
            <a:off x="864973" y="834682"/>
            <a:ext cx="10472351" cy="3086529"/>
          </a:xfrm>
        </p:spPr>
        <p:txBody>
          <a:bodyPr>
            <a:normAutofit/>
          </a:bodyPr>
          <a:lstStyle/>
          <a:p>
            <a:pPr algn="ctr"/>
            <a:r>
              <a:rPr lang="uk-UA" sz="3200" dirty="0" smtClean="0">
                <a:solidFill>
                  <a:schemeClr val="accent6">
                    <a:lumMod val="50000"/>
                  </a:schemeClr>
                </a:solidFill>
                <a:latin typeface="Arial" panose="020B0604020202020204" pitchFamily="34" charset="0"/>
                <a:cs typeface="Arial" panose="020B0604020202020204" pitchFamily="34" charset="0"/>
              </a:rPr>
              <a:t>Мета – охарактеризувати співробітництво між університетами </a:t>
            </a:r>
            <a:r>
              <a:rPr lang="uk-UA" sz="3200" dirty="0">
                <a:solidFill>
                  <a:schemeClr val="accent6">
                    <a:lumMod val="50000"/>
                  </a:schemeClr>
                </a:solidFill>
                <a:latin typeface="Arial" panose="020B0604020202020204" pitchFamily="34" charset="0"/>
                <a:cs typeface="Arial" panose="020B0604020202020204" pitchFamily="34" charset="0"/>
              </a:rPr>
              <a:t>і</a:t>
            </a:r>
            <a:r>
              <a:rPr lang="uk-UA" sz="3200" dirty="0" smtClean="0">
                <a:solidFill>
                  <a:schemeClr val="accent6">
                    <a:lumMod val="50000"/>
                  </a:schemeClr>
                </a:solidFill>
                <a:latin typeface="Arial" panose="020B0604020202020204" pitchFamily="34" charset="0"/>
                <a:cs typeface="Arial" panose="020B0604020202020204" pitchFamily="34" charset="0"/>
              </a:rPr>
              <a:t> науковими установами та обговорити пропозиції щодо їхньої співпраці в контексті ефективного функціонування ґрунтово-інформаційного центру України</a:t>
            </a:r>
            <a:endParaRPr lang="uk-UA" sz="32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101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C:\Users\user\Desktop\Horizontal_RGB_29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46174"/>
            <a:ext cx="2181224" cy="658676"/>
          </a:xfrm>
          <a:prstGeom prst="rect">
            <a:avLst/>
          </a:prstGeom>
          <a:noFill/>
          <a:ln>
            <a:noFill/>
          </a:ln>
        </p:spPr>
      </p:pic>
      <p:sp>
        <p:nvSpPr>
          <p:cNvPr id="2" name="Заголовок 1"/>
          <p:cNvSpPr>
            <a:spLocks noGrp="1"/>
          </p:cNvSpPr>
          <p:nvPr>
            <p:ph type="title"/>
          </p:nvPr>
        </p:nvSpPr>
        <p:spPr>
          <a:xfrm>
            <a:off x="839788" y="856734"/>
            <a:ext cx="3932238" cy="766119"/>
          </a:xfrm>
        </p:spPr>
        <p:txBody>
          <a:bodyPr/>
          <a:lstStyle/>
          <a:p>
            <a:r>
              <a:rPr lang="uk-UA" b="1" dirty="0" smtClean="0">
                <a:latin typeface="Arial" panose="020B0604020202020204" pitchFamily="34" charset="0"/>
                <a:cs typeface="Arial" panose="020B0604020202020204" pitchFamily="34" charset="0"/>
              </a:rPr>
              <a:t>Види комунікації:</a:t>
            </a:r>
            <a:endParaRPr lang="uk-UA" b="1" dirty="0">
              <a:latin typeface="Arial" panose="020B0604020202020204" pitchFamily="34" charset="0"/>
              <a:cs typeface="Arial" panose="020B0604020202020204" pitchFamily="34" charset="0"/>
            </a:endParaRPr>
          </a:p>
        </p:txBody>
      </p:sp>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4580" y="987425"/>
            <a:ext cx="6149415" cy="4873625"/>
          </a:xfrm>
        </p:spPr>
      </p:pic>
      <p:sp>
        <p:nvSpPr>
          <p:cNvPr id="4" name="Текст 3"/>
          <p:cNvSpPr>
            <a:spLocks noGrp="1"/>
          </p:cNvSpPr>
          <p:nvPr>
            <p:ph type="body" sz="half" idx="2"/>
          </p:nvPr>
        </p:nvSpPr>
        <p:spPr/>
        <p:txBody>
          <a:bodyPr>
            <a:noAutofit/>
          </a:bodyPr>
          <a:lstStyle/>
          <a:p>
            <a:r>
              <a:rPr lang="uk-UA" sz="2000" dirty="0" smtClean="0"/>
              <a:t>1. Спільні дослідницькі програми (галузеві, державні, міжнародні).</a:t>
            </a:r>
          </a:p>
          <a:p>
            <a:r>
              <a:rPr lang="uk-UA" sz="2000" dirty="0" smtClean="0"/>
              <a:t>2. Спільні публікації, конференції, семінари</a:t>
            </a:r>
          </a:p>
          <a:p>
            <a:r>
              <a:rPr lang="uk-UA" sz="2000" dirty="0" smtClean="0"/>
              <a:t>3. Програми підготовки бакалаврів, магістрів, аспірантів, докторів наук.</a:t>
            </a:r>
          </a:p>
          <a:p>
            <a:r>
              <a:rPr lang="uk-UA" sz="2000" dirty="0" smtClean="0"/>
              <a:t>4. Спільне використання матеріальної бази установ.</a:t>
            </a:r>
          </a:p>
          <a:p>
            <a:r>
              <a:rPr lang="uk-UA" sz="2000" dirty="0" smtClean="0"/>
              <a:t>5. Створення ґрунтових баз даних на основі вищенаведених дій.</a:t>
            </a:r>
            <a:endParaRPr lang="uk-UA" sz="2000" dirty="0"/>
          </a:p>
        </p:txBody>
      </p:sp>
    </p:spTree>
    <p:extLst>
      <p:ext uri="{BB962C8B-B14F-4D97-AF65-F5344CB8AC3E}">
        <p14:creationId xmlns:p14="http://schemas.microsoft.com/office/powerpoint/2010/main" val="303227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C:\Users\user\Desktop\Horizontal_RGB_29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46174"/>
            <a:ext cx="2181224" cy="658676"/>
          </a:xfrm>
          <a:prstGeom prst="rect">
            <a:avLst/>
          </a:prstGeom>
          <a:noFill/>
          <a:ln>
            <a:noFill/>
          </a:ln>
        </p:spPr>
      </p:pic>
      <p:sp>
        <p:nvSpPr>
          <p:cNvPr id="5" name="Заголовок 4"/>
          <p:cNvSpPr>
            <a:spLocks noGrp="1"/>
          </p:cNvSpPr>
          <p:nvPr>
            <p:ph type="title"/>
          </p:nvPr>
        </p:nvSpPr>
        <p:spPr>
          <a:xfrm>
            <a:off x="947351" y="704850"/>
            <a:ext cx="3923528" cy="1255755"/>
          </a:xfrm>
        </p:spPr>
        <p:txBody>
          <a:bodyPr>
            <a:normAutofit/>
          </a:bodyPr>
          <a:lstStyle/>
          <a:p>
            <a:r>
              <a:rPr lang="en-US" sz="2800" dirty="0">
                <a:latin typeface="Arial" panose="020B0604020202020204" pitchFamily="34" charset="0"/>
                <a:cs typeface="Arial" panose="020B0604020202020204" pitchFamily="34" charset="0"/>
              </a:rPr>
              <a:t>http://www.springer.com/gp/book/9783319454160#aboutBook</a:t>
            </a:r>
            <a:endParaRPr lang="uk-UA" sz="2800" dirty="0">
              <a:latin typeface="Arial" panose="020B0604020202020204" pitchFamily="34" charset="0"/>
              <a:cs typeface="Arial" panose="020B0604020202020204" pitchFamily="34" charset="0"/>
            </a:endParaRPr>
          </a:p>
        </p:txBody>
      </p:sp>
      <p:pic>
        <p:nvPicPr>
          <p:cNvPr id="8" name="Объект 7"/>
          <p:cNvPicPr>
            <a:picLocks noGrp="1" noChangeAspect="1"/>
          </p:cNvPicPr>
          <p:nvPr>
            <p:ph idx="1"/>
          </p:nvPr>
        </p:nvPicPr>
        <p:blipFill>
          <a:blip r:embed="rId3"/>
          <a:stretch>
            <a:fillRect/>
          </a:stretch>
        </p:blipFill>
        <p:spPr>
          <a:xfrm>
            <a:off x="5894429" y="880333"/>
            <a:ext cx="4700959" cy="4873625"/>
          </a:xfrm>
          <a:prstGeom prst="rect">
            <a:avLst/>
          </a:prstGeom>
        </p:spPr>
      </p:pic>
      <p:sp>
        <p:nvSpPr>
          <p:cNvPr id="7" name="Текст 6"/>
          <p:cNvSpPr>
            <a:spLocks noGrp="1"/>
          </p:cNvSpPr>
          <p:nvPr>
            <p:ph type="body" sz="half" idx="2"/>
          </p:nvPr>
        </p:nvSpPr>
        <p:spPr>
          <a:xfrm>
            <a:off x="839788" y="2057399"/>
            <a:ext cx="4135866" cy="3997411"/>
          </a:xfrm>
        </p:spPr>
        <p:txBody>
          <a:bodyPr>
            <a:normAutofit lnSpcReduction="10000"/>
          </a:bodyPr>
          <a:lstStyle/>
          <a:p>
            <a:pPr algn="ctr"/>
            <a:r>
              <a:rPr lang="en-US" dirty="0">
                <a:solidFill>
                  <a:schemeClr val="accent2">
                    <a:lumMod val="50000"/>
                  </a:schemeClr>
                </a:solidFill>
              </a:rPr>
              <a:t>This book discusses gritty issues that society faces every day: </a:t>
            </a:r>
            <a:endParaRPr lang="uk-UA" dirty="0" smtClean="0">
              <a:solidFill>
                <a:schemeClr val="accent2">
                  <a:lumMod val="50000"/>
                </a:schemeClr>
              </a:solidFill>
            </a:endParaRPr>
          </a:p>
          <a:p>
            <a:pPr algn="ctr"/>
            <a:r>
              <a:rPr lang="en-US" dirty="0" smtClean="0">
                <a:solidFill>
                  <a:schemeClr val="accent2">
                    <a:lumMod val="50000"/>
                  </a:schemeClr>
                </a:solidFill>
              </a:rPr>
              <a:t>food </a:t>
            </a:r>
            <a:r>
              <a:rPr lang="en-US" dirty="0">
                <a:solidFill>
                  <a:schemeClr val="accent2">
                    <a:lumMod val="50000"/>
                  </a:schemeClr>
                </a:solidFill>
              </a:rPr>
              <a:t>and water security, environmental services provided by farmers, almost accidentally, and taken for granted by everyone else, the capability of the land to provide our needs today and for the foreseeable future and pollution of soil, air and water. The chapters are grouped in four main themes: soil development - properties and qualities; assessment of resources and risks; soil fertility, degradation and improvement and soil contamination, monitoring and remediation. </a:t>
            </a:r>
            <a:endParaRPr lang="uk-UA" dirty="0" smtClean="0">
              <a:solidFill>
                <a:schemeClr val="accent2">
                  <a:lumMod val="50000"/>
                </a:schemeClr>
              </a:solidFill>
            </a:endParaRPr>
          </a:p>
          <a:p>
            <a:pPr algn="ctr"/>
            <a:r>
              <a:rPr lang="en-US" dirty="0" smtClean="0">
                <a:solidFill>
                  <a:schemeClr val="accent2">
                    <a:lumMod val="50000"/>
                  </a:schemeClr>
                </a:solidFill>
              </a:rPr>
              <a:t>It </a:t>
            </a:r>
            <a:r>
              <a:rPr lang="en-US" dirty="0">
                <a:solidFill>
                  <a:schemeClr val="accent2">
                    <a:lumMod val="50000"/>
                  </a:schemeClr>
                </a:solidFill>
              </a:rPr>
              <a:t>is a selection of papers presented at the </a:t>
            </a:r>
            <a:r>
              <a:rPr lang="en-US" dirty="0" err="1">
                <a:solidFill>
                  <a:schemeClr val="accent2">
                    <a:lumMod val="50000"/>
                  </a:schemeClr>
                </a:solidFill>
              </a:rPr>
              <a:t>Pedodiversity</a:t>
            </a:r>
            <a:r>
              <a:rPr lang="en-US" dirty="0">
                <a:solidFill>
                  <a:schemeClr val="accent2">
                    <a:lumMod val="50000"/>
                  </a:schemeClr>
                </a:solidFill>
              </a:rPr>
              <a:t> in Space and Time Symposium held at Chernivtsi National University, Ukraine, 15-19 September 2015.</a:t>
            </a:r>
            <a:endParaRPr lang="uk-UA" dirty="0">
              <a:solidFill>
                <a:schemeClr val="accent2">
                  <a:lumMod val="50000"/>
                </a:schemeClr>
              </a:solidFill>
            </a:endParaRPr>
          </a:p>
        </p:txBody>
      </p:sp>
    </p:spTree>
    <p:extLst>
      <p:ext uri="{BB962C8B-B14F-4D97-AF65-F5344CB8AC3E}">
        <p14:creationId xmlns:p14="http://schemas.microsoft.com/office/powerpoint/2010/main" val="333897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C:\Users\user\Desktop\Horizontal_RGB_29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46174"/>
            <a:ext cx="2181224" cy="658676"/>
          </a:xfrm>
          <a:prstGeom prst="rect">
            <a:avLst/>
          </a:prstGeom>
          <a:noFill/>
          <a:ln>
            <a:noFill/>
          </a:ln>
        </p:spPr>
      </p:pic>
      <p:sp>
        <p:nvSpPr>
          <p:cNvPr id="5" name="Заголовок 4"/>
          <p:cNvSpPr>
            <a:spLocks noGrp="1"/>
          </p:cNvSpPr>
          <p:nvPr>
            <p:ph type="title"/>
          </p:nvPr>
        </p:nvSpPr>
        <p:spPr>
          <a:xfrm>
            <a:off x="840258" y="593124"/>
            <a:ext cx="10513541" cy="897926"/>
          </a:xfrm>
        </p:spPr>
        <p:txBody>
          <a:bodyPr>
            <a:normAutofit fontScale="90000"/>
          </a:bodyPr>
          <a:lstStyle/>
          <a:p>
            <a:pPr algn="ctr"/>
            <a:r>
              <a:rPr lang="ru-RU" sz="2000" dirty="0">
                <a:solidFill>
                  <a:srgbClr val="FF0000"/>
                </a:solidFill>
                <a:latin typeface="Arial" panose="020B0604020202020204" pitchFamily="34" charset="0"/>
                <a:cs typeface="Arial" panose="020B0604020202020204" pitchFamily="34" charset="0"/>
              </a:rPr>
              <a:t>Участь у </a:t>
            </a:r>
            <a:r>
              <a:rPr lang="ru-RU" sz="2000" dirty="0" err="1">
                <a:solidFill>
                  <a:srgbClr val="FF0000"/>
                </a:solidFill>
                <a:latin typeface="Arial" panose="020B0604020202020204" pitchFamily="34" charset="0"/>
                <a:cs typeface="Arial" panose="020B0604020202020204" pitchFamily="34" charset="0"/>
              </a:rPr>
              <a:t>розробці</a:t>
            </a:r>
            <a:r>
              <a:rPr lang="ru-RU" sz="2000" dirty="0">
                <a:solidFill>
                  <a:srgbClr val="FF0000"/>
                </a:solidFill>
                <a:latin typeface="Arial" panose="020B0604020202020204" pitchFamily="34" charset="0"/>
                <a:cs typeface="Arial" panose="020B0604020202020204" pitchFamily="34" charset="0"/>
              </a:rPr>
              <a:t> </a:t>
            </a:r>
            <a:r>
              <a:rPr lang="ru-RU" sz="2000" dirty="0" err="1">
                <a:solidFill>
                  <a:srgbClr val="FF0000"/>
                </a:solidFill>
                <a:latin typeface="Arial" panose="020B0604020202020204" pitchFamily="34" charset="0"/>
                <a:cs typeface="Arial" panose="020B0604020202020204" pitchFamily="34" charset="0"/>
              </a:rPr>
              <a:t>карти</a:t>
            </a:r>
            <a:r>
              <a:rPr lang="ru-RU" sz="2000" dirty="0">
                <a:solidFill>
                  <a:srgbClr val="FF0000"/>
                </a:solidFill>
                <a:latin typeface="Arial" panose="020B0604020202020204" pitchFamily="34" charset="0"/>
                <a:cs typeface="Arial" panose="020B0604020202020204" pitchFamily="34" charset="0"/>
              </a:rPr>
              <a:t> </a:t>
            </a:r>
            <a:r>
              <a:rPr lang="ru-RU" sz="2000" dirty="0" err="1">
                <a:solidFill>
                  <a:srgbClr val="FF0000"/>
                </a:solidFill>
                <a:latin typeface="Arial" panose="020B0604020202020204" pitchFamily="34" charset="0"/>
                <a:cs typeface="Arial" panose="020B0604020202020204" pitchFamily="34" charset="0"/>
              </a:rPr>
              <a:t>вмісту</a:t>
            </a:r>
            <a:r>
              <a:rPr lang="ru-RU" sz="2000" dirty="0">
                <a:solidFill>
                  <a:srgbClr val="FF0000"/>
                </a:solidFill>
                <a:latin typeface="Arial" panose="020B0604020202020204" pitchFamily="34" charset="0"/>
                <a:cs typeface="Arial" panose="020B0604020202020204" pitchFamily="34" charset="0"/>
              </a:rPr>
              <a:t> </a:t>
            </a:r>
            <a:r>
              <a:rPr lang="ru-RU" sz="2000" dirty="0" err="1">
                <a:solidFill>
                  <a:srgbClr val="FF0000"/>
                </a:solidFill>
                <a:latin typeface="Arial" panose="020B0604020202020204" pitchFamily="34" charset="0"/>
                <a:cs typeface="Arial" panose="020B0604020202020204" pitchFamily="34" charset="0"/>
              </a:rPr>
              <a:t>органічного</a:t>
            </a:r>
            <a:r>
              <a:rPr lang="ru-RU" sz="2000" dirty="0">
                <a:solidFill>
                  <a:srgbClr val="FF0000"/>
                </a:solidFill>
                <a:latin typeface="Arial" panose="020B0604020202020204" pitchFamily="34" charset="0"/>
                <a:cs typeface="Arial" panose="020B0604020202020204" pitchFamily="34" charset="0"/>
              </a:rPr>
              <a:t> </a:t>
            </a:r>
            <a:r>
              <a:rPr lang="ru-RU" sz="2000" dirty="0" err="1">
                <a:solidFill>
                  <a:srgbClr val="FF0000"/>
                </a:solidFill>
                <a:latin typeface="Arial" panose="020B0604020202020204" pitchFamily="34" charset="0"/>
                <a:cs typeface="Arial" panose="020B0604020202020204" pitchFamily="34" charset="0"/>
              </a:rPr>
              <a:t>вуглецю</a:t>
            </a:r>
            <a:r>
              <a:rPr lang="ru-RU" sz="2000" dirty="0">
                <a:solidFill>
                  <a:srgbClr val="FF0000"/>
                </a:solidFill>
                <a:latin typeface="Arial" panose="020B0604020202020204" pitchFamily="34" charset="0"/>
                <a:cs typeface="Arial" panose="020B0604020202020204" pitchFamily="34" charset="0"/>
              </a:rPr>
              <a:t> у </a:t>
            </a:r>
            <a:r>
              <a:rPr lang="ru-RU" sz="2000" dirty="0" err="1">
                <a:solidFill>
                  <a:srgbClr val="FF0000"/>
                </a:solidFill>
                <a:latin typeface="Arial" panose="020B0604020202020204" pitchFamily="34" charset="0"/>
                <a:cs typeface="Arial" panose="020B0604020202020204" pitchFamily="34" charset="0"/>
              </a:rPr>
              <a:t>верхньому</a:t>
            </a:r>
            <a:r>
              <a:rPr lang="ru-RU" sz="2000" dirty="0">
                <a:solidFill>
                  <a:srgbClr val="FF0000"/>
                </a:solidFill>
                <a:latin typeface="Arial" panose="020B0604020202020204" pitchFamily="34" charset="0"/>
                <a:cs typeface="Arial" panose="020B0604020202020204" pitchFamily="34" charset="0"/>
              </a:rPr>
              <a:t> </a:t>
            </a:r>
            <a:r>
              <a:rPr lang="ru-RU" sz="2000" dirty="0" err="1">
                <a:solidFill>
                  <a:srgbClr val="FF0000"/>
                </a:solidFill>
                <a:latin typeface="Arial" panose="020B0604020202020204" pitchFamily="34" charset="0"/>
                <a:cs typeface="Arial" panose="020B0604020202020204" pitchFamily="34" charset="0"/>
              </a:rPr>
              <a:t>шарі</a:t>
            </a:r>
            <a:r>
              <a:rPr lang="ru-RU" sz="2000" dirty="0">
                <a:solidFill>
                  <a:srgbClr val="FF0000"/>
                </a:solidFill>
                <a:latin typeface="Arial" panose="020B0604020202020204" pitchFamily="34" charset="0"/>
                <a:cs typeface="Arial" panose="020B0604020202020204" pitchFamily="34" charset="0"/>
              </a:rPr>
              <a:t> </a:t>
            </a:r>
            <a:r>
              <a:rPr lang="uk-UA" sz="2000" dirty="0">
                <a:solidFill>
                  <a:srgbClr val="FF0000"/>
                </a:solidFill>
                <a:latin typeface="Arial" panose="020B0604020202020204" pitchFamily="34" charset="0"/>
                <a:cs typeface="Arial" panose="020B0604020202020204" pitchFamily="34" charset="0"/>
              </a:rPr>
              <a:t>ґрунтів</a:t>
            </a:r>
            <a:r>
              <a:rPr lang="ru-RU" sz="2000" dirty="0" smtClean="0">
                <a:solidFill>
                  <a:srgbClr val="C00000"/>
                </a:solidFill>
                <a:latin typeface="Arial" panose="020B0604020202020204" pitchFamily="34" charset="0"/>
                <a:cs typeface="Arial" panose="020B0604020202020204" pitchFamily="34" charset="0"/>
              </a:rPr>
              <a:t> </a:t>
            </a:r>
            <a:r>
              <a:rPr lang="ru-RU" sz="2000" dirty="0" err="1">
                <a:solidFill>
                  <a:srgbClr val="C00000"/>
                </a:solidFill>
                <a:latin typeface="Arial" panose="020B0604020202020204" pitchFamily="34" charset="0"/>
                <a:cs typeface="Arial" panose="020B0604020202020204" pitchFamily="34" charset="0"/>
              </a:rPr>
              <a:t>України</a:t>
            </a:r>
            <a:r>
              <a:rPr lang="ru-RU" sz="2000" dirty="0">
                <a:solidFill>
                  <a:srgbClr val="C00000"/>
                </a:solidFill>
                <a:latin typeface="Arial" panose="020B0604020202020204" pitchFamily="34" charset="0"/>
                <a:cs typeface="Arial" panose="020B0604020202020204" pitchFamily="34" charset="0"/>
              </a:rPr>
              <a:t> брали </a:t>
            </a:r>
            <a:r>
              <a:rPr lang="ru-RU" sz="2000" dirty="0" err="1">
                <a:solidFill>
                  <a:srgbClr val="C00000"/>
                </a:solidFill>
                <a:latin typeface="Arial" panose="020B0604020202020204" pitchFamily="34" charset="0"/>
                <a:cs typeface="Arial" panose="020B0604020202020204" pitchFamily="34" charset="0"/>
              </a:rPr>
              <a:t>лабораторії</a:t>
            </a:r>
            <a:r>
              <a:rPr lang="ru-RU" sz="2000" dirty="0">
                <a:solidFill>
                  <a:srgbClr val="C00000"/>
                </a:solidFill>
                <a:latin typeface="Arial" panose="020B0604020202020204" pitchFamily="34" charset="0"/>
                <a:cs typeface="Arial" panose="020B0604020202020204" pitchFamily="34" charset="0"/>
              </a:rPr>
              <a:t> </a:t>
            </a:r>
            <a:r>
              <a:rPr lang="ru-RU" sz="2000" dirty="0" err="1">
                <a:solidFill>
                  <a:srgbClr val="C00000"/>
                </a:solidFill>
                <a:latin typeface="Arial" panose="020B0604020202020204" pitchFamily="34" charset="0"/>
                <a:cs typeface="Arial" panose="020B0604020202020204" pitchFamily="34" charset="0"/>
              </a:rPr>
              <a:t>Інституту</a:t>
            </a:r>
            <a:r>
              <a:rPr lang="ru-RU" sz="2000" dirty="0">
                <a:solidFill>
                  <a:srgbClr val="C00000"/>
                </a:solidFill>
                <a:latin typeface="Arial" panose="020B0604020202020204" pitchFamily="34" charset="0"/>
                <a:cs typeface="Arial" panose="020B0604020202020204" pitchFamily="34" charset="0"/>
              </a:rPr>
              <a:t> </a:t>
            </a:r>
            <a:r>
              <a:rPr lang="ru-RU" sz="2000" dirty="0" err="1">
                <a:solidFill>
                  <a:srgbClr val="C00000"/>
                </a:solidFill>
                <a:latin typeface="Arial" panose="020B0604020202020204" pitchFamily="34" charset="0"/>
                <a:cs typeface="Arial" panose="020B0604020202020204" pitchFamily="34" charset="0"/>
              </a:rPr>
              <a:t>ґрунтознавства</a:t>
            </a:r>
            <a:r>
              <a:rPr lang="ru-RU" sz="2000" dirty="0">
                <a:solidFill>
                  <a:srgbClr val="C00000"/>
                </a:solidFill>
                <a:latin typeface="Arial" panose="020B0604020202020204" pitchFamily="34" charset="0"/>
                <a:cs typeface="Arial" panose="020B0604020202020204" pitchFamily="34" charset="0"/>
              </a:rPr>
              <a:t> та </a:t>
            </a:r>
            <a:r>
              <a:rPr lang="ru-RU" sz="2000" dirty="0" err="1">
                <a:solidFill>
                  <a:srgbClr val="C00000"/>
                </a:solidFill>
                <a:latin typeface="Arial" panose="020B0604020202020204" pitchFamily="34" charset="0"/>
                <a:cs typeface="Arial" panose="020B0604020202020204" pitchFamily="34" charset="0"/>
              </a:rPr>
              <a:t>агрохімії</a:t>
            </a:r>
            <a:r>
              <a:rPr lang="ru-RU" sz="2000" dirty="0">
                <a:solidFill>
                  <a:srgbClr val="C00000"/>
                </a:solidFill>
                <a:latin typeface="Arial" panose="020B0604020202020204" pitchFamily="34" charset="0"/>
                <a:cs typeface="Arial" panose="020B0604020202020204" pitchFamily="34" charset="0"/>
              </a:rPr>
              <a:t> </a:t>
            </a:r>
            <a:r>
              <a:rPr lang="ru-RU" sz="2000" dirty="0" err="1">
                <a:solidFill>
                  <a:srgbClr val="C00000"/>
                </a:solidFill>
                <a:latin typeface="Arial" panose="020B0604020202020204" pitchFamily="34" charset="0"/>
                <a:cs typeface="Arial" panose="020B0604020202020204" pitchFamily="34" charset="0"/>
              </a:rPr>
              <a:t>ім</a:t>
            </a:r>
            <a:r>
              <a:rPr lang="ru-RU" sz="2000" dirty="0">
                <a:solidFill>
                  <a:srgbClr val="C00000"/>
                </a:solidFill>
                <a:latin typeface="Arial" panose="020B0604020202020204" pitchFamily="34" charset="0"/>
                <a:cs typeface="Arial" panose="020B0604020202020204" pitchFamily="34" charset="0"/>
              </a:rPr>
              <a:t>. </a:t>
            </a:r>
            <a:r>
              <a:rPr lang="ru-RU" sz="2000" dirty="0" err="1">
                <a:solidFill>
                  <a:srgbClr val="C00000"/>
                </a:solidFill>
                <a:latin typeface="Arial" panose="020B0604020202020204" pitchFamily="34" charset="0"/>
                <a:cs typeface="Arial" panose="020B0604020202020204" pitchFamily="34" charset="0"/>
              </a:rPr>
              <a:t>О.Н.Соколовського</a:t>
            </a:r>
            <a:r>
              <a:rPr lang="ru-RU" sz="2000" dirty="0">
                <a:solidFill>
                  <a:srgbClr val="C00000"/>
                </a:solidFill>
                <a:latin typeface="Arial" panose="020B0604020202020204" pitchFamily="34" charset="0"/>
                <a:cs typeface="Arial" panose="020B0604020202020204" pitchFamily="34" charset="0"/>
              </a:rPr>
              <a:t>, 10 </a:t>
            </a:r>
            <a:r>
              <a:rPr lang="ru-RU" sz="2000" dirty="0" err="1">
                <a:solidFill>
                  <a:srgbClr val="C00000"/>
                </a:solidFill>
                <a:latin typeface="Arial" panose="020B0604020202020204" pitchFamily="34" charset="0"/>
                <a:cs typeface="Arial" panose="020B0604020202020204" pitchFamily="34" charset="0"/>
              </a:rPr>
              <a:t>лабораторій</a:t>
            </a:r>
            <a:r>
              <a:rPr lang="ru-RU" sz="2000" dirty="0">
                <a:solidFill>
                  <a:srgbClr val="C00000"/>
                </a:solidFill>
                <a:latin typeface="Arial" panose="020B0604020202020204" pitchFamily="34" charset="0"/>
                <a:cs typeface="Arial" panose="020B0604020202020204" pitchFamily="34" charset="0"/>
              </a:rPr>
              <a:t> </a:t>
            </a:r>
            <a:r>
              <a:rPr lang="ru-RU" sz="2000" dirty="0" err="1">
                <a:solidFill>
                  <a:srgbClr val="C00000"/>
                </a:solidFill>
                <a:latin typeface="Arial" panose="020B0604020202020204" pitchFamily="34" charset="0"/>
                <a:cs typeface="Arial" panose="020B0604020202020204" pitchFamily="34" charset="0"/>
              </a:rPr>
              <a:t>Національної</a:t>
            </a:r>
            <a:r>
              <a:rPr lang="ru-RU" sz="2000" dirty="0">
                <a:solidFill>
                  <a:srgbClr val="C00000"/>
                </a:solidFill>
                <a:latin typeface="Arial" panose="020B0604020202020204" pitchFamily="34" charset="0"/>
                <a:cs typeface="Arial" panose="020B0604020202020204" pitchFamily="34" charset="0"/>
              </a:rPr>
              <a:t> </a:t>
            </a:r>
            <a:r>
              <a:rPr lang="ru-RU" sz="2000" dirty="0" err="1">
                <a:solidFill>
                  <a:srgbClr val="C00000"/>
                </a:solidFill>
                <a:latin typeface="Arial" panose="020B0604020202020204" pitchFamily="34" charset="0"/>
                <a:cs typeface="Arial" panose="020B0604020202020204" pitchFamily="34" charset="0"/>
              </a:rPr>
              <a:t>академії</a:t>
            </a:r>
            <a:r>
              <a:rPr lang="ru-RU" sz="2000" dirty="0">
                <a:solidFill>
                  <a:srgbClr val="C00000"/>
                </a:solidFill>
                <a:latin typeface="Arial" panose="020B0604020202020204" pitchFamily="34" charset="0"/>
                <a:cs typeface="Arial" panose="020B0604020202020204" pitchFamily="34" charset="0"/>
              </a:rPr>
              <a:t> </a:t>
            </a:r>
            <a:r>
              <a:rPr lang="ru-RU" sz="2000" dirty="0" err="1">
                <a:solidFill>
                  <a:srgbClr val="C00000"/>
                </a:solidFill>
                <a:latin typeface="Arial" panose="020B0604020202020204" pitchFamily="34" charset="0"/>
                <a:cs typeface="Arial" panose="020B0604020202020204" pitchFamily="34" charset="0"/>
              </a:rPr>
              <a:t>аграрних</a:t>
            </a:r>
            <a:r>
              <a:rPr lang="ru-RU" sz="2000" dirty="0">
                <a:solidFill>
                  <a:srgbClr val="C00000"/>
                </a:solidFill>
                <a:latin typeface="Arial" panose="020B0604020202020204" pitchFamily="34" charset="0"/>
                <a:cs typeface="Arial" panose="020B0604020202020204" pitchFamily="34" charset="0"/>
              </a:rPr>
              <a:t> наук </a:t>
            </a:r>
            <a:r>
              <a:rPr lang="ru-RU" sz="2000" dirty="0" err="1">
                <a:solidFill>
                  <a:srgbClr val="C00000"/>
                </a:solidFill>
                <a:latin typeface="Arial" panose="020B0604020202020204" pitchFamily="34" charset="0"/>
                <a:cs typeface="Arial" panose="020B0604020202020204" pitchFamily="34" charset="0"/>
              </a:rPr>
              <a:t>України</a:t>
            </a:r>
            <a:r>
              <a:rPr lang="ru-RU" sz="2000" dirty="0">
                <a:solidFill>
                  <a:srgbClr val="C00000"/>
                </a:solidFill>
                <a:latin typeface="Arial" panose="020B0604020202020204" pitchFamily="34" charset="0"/>
                <a:cs typeface="Arial" panose="020B0604020202020204" pitchFamily="34" charset="0"/>
              </a:rPr>
              <a:t> (НААН) та 7 </a:t>
            </a:r>
            <a:r>
              <a:rPr lang="ru-RU" sz="2000" dirty="0" err="1">
                <a:solidFill>
                  <a:srgbClr val="C00000"/>
                </a:solidFill>
                <a:latin typeface="Arial" panose="020B0604020202020204" pitchFamily="34" charset="0"/>
                <a:cs typeface="Arial" panose="020B0604020202020204" pitchFamily="34" charset="0"/>
              </a:rPr>
              <a:t>навчальних</a:t>
            </a:r>
            <a:r>
              <a:rPr lang="ru-RU" sz="2000" dirty="0">
                <a:solidFill>
                  <a:srgbClr val="C00000"/>
                </a:solidFill>
                <a:latin typeface="Arial" panose="020B0604020202020204" pitchFamily="34" charset="0"/>
                <a:cs typeface="Arial" panose="020B0604020202020204" pitchFamily="34" charset="0"/>
              </a:rPr>
              <a:t> </a:t>
            </a:r>
            <a:r>
              <a:rPr lang="ru-RU" sz="2000" dirty="0" err="1">
                <a:solidFill>
                  <a:srgbClr val="C00000"/>
                </a:solidFill>
                <a:latin typeface="Arial" panose="020B0604020202020204" pitchFamily="34" charset="0"/>
                <a:cs typeface="Arial" panose="020B0604020202020204" pitchFamily="34" charset="0"/>
              </a:rPr>
              <a:t>закладів</a:t>
            </a:r>
            <a:r>
              <a:rPr lang="uk-UA" sz="2000" dirty="0">
                <a:solidFill>
                  <a:srgbClr val="C00000"/>
                </a:solidFill>
                <a:latin typeface="Arial" panose="020B0604020202020204" pitchFamily="34" charset="0"/>
                <a:cs typeface="Arial" panose="020B0604020202020204" pitchFamily="34" charset="0"/>
              </a:rPr>
              <a:t/>
            </a:r>
            <a:br>
              <a:rPr lang="uk-UA" sz="2000" dirty="0">
                <a:solidFill>
                  <a:srgbClr val="C00000"/>
                </a:solidFill>
                <a:latin typeface="Arial" panose="020B0604020202020204" pitchFamily="34" charset="0"/>
                <a:cs typeface="Arial" panose="020B0604020202020204" pitchFamily="34" charset="0"/>
              </a:rPr>
            </a:br>
            <a:endParaRPr lang="uk-UA" sz="2000" dirty="0"/>
          </a:p>
        </p:txBody>
      </p:sp>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5026" y="1273172"/>
            <a:ext cx="7763904" cy="5307196"/>
          </a:xfrm>
        </p:spPr>
      </p:pic>
    </p:spTree>
    <p:extLst>
      <p:ext uri="{BB962C8B-B14F-4D97-AF65-F5344CB8AC3E}">
        <p14:creationId xmlns:p14="http://schemas.microsoft.com/office/powerpoint/2010/main" val="13975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C:\Users\user\Desktop\Horizontal_RGB_29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0930"/>
            <a:ext cx="2181224" cy="658676"/>
          </a:xfrm>
          <a:prstGeom prst="rect">
            <a:avLst/>
          </a:prstGeom>
          <a:noFill/>
          <a:ln>
            <a:noFill/>
          </a:ln>
        </p:spPr>
      </p:pic>
      <p:sp>
        <p:nvSpPr>
          <p:cNvPr id="2" name="Заголовок 1"/>
          <p:cNvSpPr>
            <a:spLocks noGrp="1"/>
          </p:cNvSpPr>
          <p:nvPr>
            <p:ph type="title"/>
          </p:nvPr>
        </p:nvSpPr>
        <p:spPr>
          <a:xfrm>
            <a:off x="1202724" y="712961"/>
            <a:ext cx="10144725" cy="1173504"/>
          </a:xfrm>
        </p:spPr>
        <p:txBody>
          <a:bodyPr>
            <a:normAutofit fontScale="90000"/>
          </a:bodyPr>
          <a:lstStyle/>
          <a:p>
            <a:pPr algn="ctr"/>
            <a:r>
              <a:rPr lang="uk-UA" sz="2800" b="1" dirty="0" smtClean="0">
                <a:solidFill>
                  <a:schemeClr val="accent1">
                    <a:lumMod val="75000"/>
                  </a:schemeClr>
                </a:solidFill>
                <a:latin typeface="Arial" panose="020B0604020202020204" pitchFamily="34" charset="0"/>
                <a:cs typeface="Arial" panose="020B0604020202020204" pitchFamily="34" charset="0"/>
              </a:rPr>
              <a:t>Можливі варіанти спільної діяльності університетів та наукових установ щодо ефективного функціонування ґрунтово-інформаційного центру </a:t>
            </a:r>
            <a:endParaRPr lang="uk-UA" sz="2800" b="1" dirty="0">
              <a:solidFill>
                <a:schemeClr val="accent1">
                  <a:lumMod val="75000"/>
                </a:schemeClr>
              </a:solidFill>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1202724" y="2158314"/>
            <a:ext cx="10144725" cy="4193059"/>
          </a:xfrm>
        </p:spPr>
        <p:txBody>
          <a:bodyPr>
            <a:normAutofit fontScale="92500" lnSpcReduction="20000"/>
          </a:bodyPr>
          <a:lstStyle/>
          <a:p>
            <a:pPr algn="just"/>
            <a:r>
              <a:rPr lang="uk-UA" b="1" dirty="0">
                <a:solidFill>
                  <a:schemeClr val="tx1"/>
                </a:solidFill>
              </a:rPr>
              <a:t>1. Навчально-наукова діяльність</a:t>
            </a:r>
            <a:r>
              <a:rPr lang="uk-UA" dirty="0">
                <a:solidFill>
                  <a:schemeClr val="tx1"/>
                </a:solidFill>
              </a:rPr>
              <a:t>: постійне включення наукових установ до складання програм підготовки здобувачів вищої освіти; проведення навчальної, виробничої, наукової практик на їхній базі та на цій основі залучення студентів до різного виду робіт (як польових, так і камеральних) для розширення ґрунтової інформаційної бази.</a:t>
            </a:r>
          </a:p>
          <a:p>
            <a:pPr algn="just"/>
            <a:r>
              <a:rPr lang="uk-UA" dirty="0">
                <a:solidFill>
                  <a:schemeClr val="tx1"/>
                </a:solidFill>
              </a:rPr>
              <a:t>2. </a:t>
            </a:r>
            <a:r>
              <a:rPr lang="uk-UA" b="1" dirty="0">
                <a:solidFill>
                  <a:schemeClr val="tx1"/>
                </a:solidFill>
              </a:rPr>
              <a:t>Наукове співробітництво </a:t>
            </a:r>
            <a:r>
              <a:rPr lang="uk-UA" dirty="0">
                <a:solidFill>
                  <a:schemeClr val="tx1"/>
                </a:solidFill>
              </a:rPr>
              <a:t>в здобутті грантової підтримки різного типу проектів як державних, так і міжнародних у контексті дослідження ґрунтів. Наголосимо, що ґрунтознавство у розвинутих країнах світу віднесено до фундаментальних наук, без яких неможливе вирішення глобальних проблем.</a:t>
            </a:r>
          </a:p>
          <a:p>
            <a:pPr algn="just"/>
            <a:r>
              <a:rPr lang="uk-UA" dirty="0">
                <a:solidFill>
                  <a:schemeClr val="tx1"/>
                </a:solidFill>
              </a:rPr>
              <a:t>3. </a:t>
            </a:r>
            <a:r>
              <a:rPr lang="uk-UA" b="1" dirty="0">
                <a:solidFill>
                  <a:schemeClr val="tx1"/>
                </a:solidFill>
              </a:rPr>
              <a:t>Підтримка</a:t>
            </a:r>
            <a:r>
              <a:rPr lang="uk-UA" dirty="0">
                <a:solidFill>
                  <a:schemeClr val="tx1"/>
                </a:solidFill>
              </a:rPr>
              <a:t> Університетів, які передають інформацію про ґрунти до ґрунтово-інформаційного центру. </a:t>
            </a:r>
          </a:p>
          <a:p>
            <a:pPr algn="just"/>
            <a:r>
              <a:rPr lang="uk-UA" dirty="0">
                <a:solidFill>
                  <a:schemeClr val="tx1"/>
                </a:solidFill>
              </a:rPr>
              <a:t>4. </a:t>
            </a:r>
            <a:r>
              <a:rPr lang="uk-UA" b="1" dirty="0">
                <a:solidFill>
                  <a:schemeClr val="tx1"/>
                </a:solidFill>
              </a:rPr>
              <a:t>Заохочення</a:t>
            </a:r>
            <a:r>
              <a:rPr lang="uk-UA" dirty="0">
                <a:solidFill>
                  <a:schemeClr val="tx1"/>
                </a:solidFill>
              </a:rPr>
              <a:t> спільних публікацій в індексованих виданнях (</a:t>
            </a:r>
            <a:r>
              <a:rPr lang="en-US" dirty="0" err="1">
                <a:solidFill>
                  <a:schemeClr val="tx1"/>
                </a:solidFill>
              </a:rPr>
              <a:t>WoS</a:t>
            </a:r>
            <a:r>
              <a:rPr lang="uk-UA" dirty="0">
                <a:solidFill>
                  <a:schemeClr val="tx1"/>
                </a:solidFill>
              </a:rPr>
              <a:t>, </a:t>
            </a:r>
            <a:r>
              <a:rPr lang="en-US" dirty="0">
                <a:solidFill>
                  <a:schemeClr val="tx1"/>
                </a:solidFill>
              </a:rPr>
              <a:t>Scopus</a:t>
            </a:r>
            <a:r>
              <a:rPr lang="uk-UA" dirty="0">
                <a:solidFill>
                  <a:schemeClr val="tx1"/>
                </a:solidFill>
              </a:rPr>
              <a:t>).</a:t>
            </a:r>
          </a:p>
          <a:p>
            <a:pPr algn="just"/>
            <a:r>
              <a:rPr lang="uk-UA" dirty="0">
                <a:solidFill>
                  <a:schemeClr val="tx1"/>
                </a:solidFill>
              </a:rPr>
              <a:t>5. </a:t>
            </a:r>
            <a:r>
              <a:rPr lang="uk-UA" b="1" dirty="0">
                <a:solidFill>
                  <a:schemeClr val="tx1"/>
                </a:solidFill>
              </a:rPr>
              <a:t>Включення</a:t>
            </a:r>
            <a:r>
              <a:rPr lang="uk-UA" dirty="0">
                <a:solidFill>
                  <a:schemeClr val="tx1"/>
                </a:solidFill>
              </a:rPr>
              <a:t> наявних розробок університетів щодо функціонування та використання ґрунтових інформаційних систем для оптимізації Ґрунтово-інформаційних систем.</a:t>
            </a:r>
          </a:p>
        </p:txBody>
      </p:sp>
    </p:spTree>
    <p:extLst>
      <p:ext uri="{BB962C8B-B14F-4D97-AF65-F5344CB8AC3E}">
        <p14:creationId xmlns:p14="http://schemas.microsoft.com/office/powerpoint/2010/main" val="209310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C:\Users\user\Desktop\Horizontal_RGB_29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46174"/>
            <a:ext cx="2181224" cy="658676"/>
          </a:xfrm>
          <a:prstGeom prst="rect">
            <a:avLst/>
          </a:prstGeom>
          <a:noFill/>
          <a:ln>
            <a:noFill/>
          </a:ln>
        </p:spPr>
      </p:pic>
      <p:sp>
        <p:nvSpPr>
          <p:cNvPr id="2" name="Заголовок 1"/>
          <p:cNvSpPr>
            <a:spLocks noGrp="1"/>
          </p:cNvSpPr>
          <p:nvPr>
            <p:ph type="title"/>
          </p:nvPr>
        </p:nvSpPr>
        <p:spPr>
          <a:xfrm>
            <a:off x="996778" y="1318054"/>
            <a:ext cx="10357022" cy="2545492"/>
          </a:xfrm>
        </p:spPr>
        <p:txBody>
          <a:bodyPr>
            <a:normAutofit/>
          </a:bodyPr>
          <a:lstStyle/>
          <a:p>
            <a:pPr algn="ctr"/>
            <a:r>
              <a:rPr lang="uk-UA" sz="3200" dirty="0" smtClean="0">
                <a:solidFill>
                  <a:schemeClr val="accent6">
                    <a:lumMod val="50000"/>
                  </a:schemeClr>
                </a:solidFill>
                <a:latin typeface="Arial" panose="020B0604020202020204" pitchFamily="34" charset="0"/>
                <a:cs typeface="Arial" panose="020B0604020202020204" pitchFamily="34" charset="0"/>
              </a:rPr>
              <a:t>Ми зацікавлені у пропозиціях щодо </a:t>
            </a:r>
            <a:br>
              <a:rPr lang="uk-UA" sz="3200" dirty="0" smtClean="0">
                <a:solidFill>
                  <a:schemeClr val="accent6">
                    <a:lumMod val="50000"/>
                  </a:schemeClr>
                </a:solidFill>
                <a:latin typeface="Arial" panose="020B0604020202020204" pitchFamily="34" charset="0"/>
                <a:cs typeface="Arial" panose="020B0604020202020204" pitchFamily="34" charset="0"/>
              </a:rPr>
            </a:br>
            <a:r>
              <a:rPr lang="uk-UA" sz="3200" b="1" dirty="0" smtClean="0">
                <a:solidFill>
                  <a:schemeClr val="accent1">
                    <a:lumMod val="75000"/>
                  </a:schemeClr>
                </a:solidFill>
                <a:latin typeface="Arial" panose="020B0604020202020204" pitchFamily="34" charset="0"/>
                <a:cs typeface="Arial" panose="020B0604020202020204" pitchFamily="34" charset="0"/>
              </a:rPr>
              <a:t>спільної </a:t>
            </a:r>
            <a:r>
              <a:rPr lang="uk-UA" sz="3200" b="1" dirty="0">
                <a:solidFill>
                  <a:schemeClr val="accent1">
                    <a:lumMod val="75000"/>
                  </a:schemeClr>
                </a:solidFill>
                <a:latin typeface="Arial" panose="020B0604020202020204" pitchFamily="34" charset="0"/>
                <a:cs typeface="Arial" panose="020B0604020202020204" pitchFamily="34" charset="0"/>
              </a:rPr>
              <a:t>діяльності </a:t>
            </a:r>
            <a:r>
              <a:rPr lang="uk-UA" sz="3200" b="1" dirty="0" smtClean="0">
                <a:solidFill>
                  <a:schemeClr val="accent1">
                    <a:lumMod val="75000"/>
                  </a:schemeClr>
                </a:solidFill>
                <a:latin typeface="Arial" panose="020B0604020202020204" pitchFamily="34" charset="0"/>
                <a:cs typeface="Arial" panose="020B0604020202020204" pitchFamily="34" charset="0"/>
              </a:rPr>
              <a:t>університетів </a:t>
            </a:r>
            <a:r>
              <a:rPr lang="en-US" sz="3200" b="1" dirty="0" smtClean="0">
                <a:solidFill>
                  <a:schemeClr val="accent1">
                    <a:lumMod val="75000"/>
                  </a:schemeClr>
                </a:solidFill>
                <a:latin typeface="Arial" panose="020B0604020202020204" pitchFamily="34" charset="0"/>
                <a:cs typeface="Arial" panose="020B0604020202020204" pitchFamily="34" charset="0"/>
              </a:rPr>
              <a:t/>
            </a:r>
            <a:br>
              <a:rPr lang="en-US" sz="3200" b="1" dirty="0" smtClean="0">
                <a:solidFill>
                  <a:schemeClr val="accent1">
                    <a:lumMod val="75000"/>
                  </a:schemeClr>
                </a:solidFill>
                <a:latin typeface="Arial" panose="020B0604020202020204" pitchFamily="34" charset="0"/>
                <a:cs typeface="Arial" panose="020B0604020202020204" pitchFamily="34" charset="0"/>
              </a:rPr>
            </a:br>
            <a:r>
              <a:rPr lang="uk-UA" sz="3200" b="1" dirty="0" smtClean="0">
                <a:solidFill>
                  <a:schemeClr val="accent1">
                    <a:lumMod val="75000"/>
                  </a:schemeClr>
                </a:solidFill>
                <a:latin typeface="Arial" panose="020B0604020202020204" pitchFamily="34" charset="0"/>
                <a:cs typeface="Arial" panose="020B0604020202020204" pitchFamily="34" charset="0"/>
              </a:rPr>
              <a:t>та </a:t>
            </a:r>
            <a:r>
              <a:rPr lang="uk-UA" sz="3200" b="1" dirty="0">
                <a:solidFill>
                  <a:schemeClr val="accent1">
                    <a:lumMod val="75000"/>
                  </a:schemeClr>
                </a:solidFill>
                <a:latin typeface="Arial" panose="020B0604020202020204" pitchFamily="34" charset="0"/>
                <a:cs typeface="Arial" panose="020B0604020202020204" pitchFamily="34" charset="0"/>
              </a:rPr>
              <a:t>наукових </a:t>
            </a:r>
            <a:r>
              <a:rPr lang="uk-UA" sz="3200" b="1" dirty="0" smtClean="0">
                <a:solidFill>
                  <a:schemeClr val="accent1">
                    <a:lumMod val="75000"/>
                  </a:schemeClr>
                </a:solidFill>
                <a:latin typeface="Arial" panose="020B0604020202020204" pitchFamily="34" charset="0"/>
                <a:cs typeface="Arial" panose="020B0604020202020204" pitchFamily="34" charset="0"/>
              </a:rPr>
              <a:t>установ</a:t>
            </a:r>
            <a:br>
              <a:rPr lang="uk-UA" sz="3200" b="1" dirty="0" smtClean="0">
                <a:solidFill>
                  <a:schemeClr val="accent1">
                    <a:lumMod val="75000"/>
                  </a:schemeClr>
                </a:solidFill>
                <a:latin typeface="Arial" panose="020B0604020202020204" pitchFamily="34" charset="0"/>
                <a:cs typeface="Arial" panose="020B0604020202020204" pitchFamily="34" charset="0"/>
              </a:rPr>
            </a:br>
            <a:r>
              <a:rPr lang="en-US" sz="3200" b="1" u="sng" dirty="0" smtClean="0">
                <a:solidFill>
                  <a:schemeClr val="accent1">
                    <a:lumMod val="75000"/>
                  </a:schemeClr>
                </a:solidFill>
                <a:latin typeface="Arial" panose="020B0604020202020204" pitchFamily="34" charset="0"/>
                <a:cs typeface="Arial" panose="020B0604020202020204" pitchFamily="34" charset="0"/>
                <a:hlinkClick r:id="rId3"/>
              </a:rPr>
              <a:t>pochva@meta.ua</a:t>
            </a:r>
            <a:r>
              <a:rPr lang="uk-UA" sz="3200" b="1" u="sng" dirty="0" smtClean="0">
                <a:solidFill>
                  <a:schemeClr val="accent1">
                    <a:lumMod val="75000"/>
                  </a:schemeClr>
                </a:solidFill>
                <a:latin typeface="Arial" panose="020B0604020202020204" pitchFamily="34" charset="0"/>
                <a:cs typeface="Arial" panose="020B0604020202020204" pitchFamily="34" charset="0"/>
              </a:rPr>
              <a:t/>
            </a:r>
            <a:br>
              <a:rPr lang="uk-UA" sz="3200" b="1" u="sng" dirty="0" smtClean="0">
                <a:solidFill>
                  <a:schemeClr val="accent1">
                    <a:lumMod val="75000"/>
                  </a:schemeClr>
                </a:solidFill>
                <a:latin typeface="Arial" panose="020B0604020202020204" pitchFamily="34" charset="0"/>
                <a:cs typeface="Arial" panose="020B0604020202020204" pitchFamily="34" charset="0"/>
              </a:rPr>
            </a:br>
            <a:r>
              <a:rPr lang="en-US" sz="3200" b="1" dirty="0">
                <a:solidFill>
                  <a:schemeClr val="accent1">
                    <a:lumMod val="75000"/>
                  </a:schemeClr>
                </a:solidFill>
                <a:latin typeface="Arial" panose="020B0604020202020204" pitchFamily="34" charset="0"/>
                <a:cs typeface="Arial" panose="020B0604020202020204" pitchFamily="34" charset="0"/>
                <a:hlinkClick r:id="rId4"/>
              </a:rPr>
              <a:t>y.dmytruk@chnu.edu.ua</a:t>
            </a:r>
            <a:endParaRPr lang="uk-UA" sz="3200" u="sng" dirty="0">
              <a:solidFill>
                <a:schemeClr val="accent6">
                  <a:lumMod val="50000"/>
                </a:schemeClr>
              </a:solidFill>
              <a:latin typeface="Arial" panose="020B0604020202020204" pitchFamily="34" charset="0"/>
              <a:cs typeface="Arial" panose="020B0604020202020204" pitchFamily="34" charset="0"/>
            </a:endParaRPr>
          </a:p>
        </p:txBody>
      </p:sp>
      <p:sp>
        <p:nvSpPr>
          <p:cNvPr id="3"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smtClean="0">
                <a:ln>
                  <a:noFill/>
                </a:ln>
                <a:solidFill>
                  <a:srgbClr val="333333"/>
                </a:solidFill>
                <a:effectLst/>
                <a:latin typeface="normal arial"/>
              </a:rPr>
              <a:t>pochva@meta.ua</a:t>
            </a:r>
            <a:r>
              <a:rPr kumimoji="0" lang="uk-UA" altLang="uk-UA" sz="800" b="0" i="0" u="none" strike="noStrike" cap="none" normalizeH="0" baseline="0" smtClean="0">
                <a:ln>
                  <a:noFill/>
                </a:ln>
                <a:solidFill>
                  <a:schemeClr val="tx1"/>
                </a:solidFill>
                <a:effectLst/>
              </a:rPr>
              <a:t> </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
        <p:nvSpPr>
          <p:cNvPr id="4" name="Rectangle 2"/>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200" b="0" i="0" u="none" strike="noStrike" cap="none" normalizeH="0" baseline="0" smtClean="0">
                <a:ln>
                  <a:noFill/>
                </a:ln>
                <a:solidFill>
                  <a:srgbClr val="333333"/>
                </a:solidFill>
                <a:effectLst/>
                <a:latin typeface="normal arial"/>
              </a:rPr>
              <a:t>pochva@meta.ua</a:t>
            </a:r>
            <a:r>
              <a:rPr kumimoji="0" lang="uk-UA" altLang="uk-UA" sz="800" b="0" i="0" u="none" strike="noStrike" cap="none" normalizeH="0" baseline="0" smtClean="0">
                <a:ln>
                  <a:noFill/>
                </a:ln>
                <a:solidFill>
                  <a:schemeClr val="tx1"/>
                </a:solidFill>
                <a:effectLst/>
              </a:rPr>
              <a:t> </a:t>
            </a: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4654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C:\Users\user\Desktop\Horizontal_RGB_29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 y="46174"/>
            <a:ext cx="2181224" cy="658676"/>
          </a:xfrm>
          <a:prstGeom prst="rect">
            <a:avLst/>
          </a:prstGeom>
          <a:noFill/>
          <a:ln>
            <a:noFill/>
          </a:ln>
        </p:spPr>
      </p:pic>
      <p:sp>
        <p:nvSpPr>
          <p:cNvPr id="5" name="Заголовок 4"/>
          <p:cNvSpPr>
            <a:spLocks noGrp="1"/>
          </p:cNvSpPr>
          <p:nvPr>
            <p:ph type="title"/>
          </p:nvPr>
        </p:nvSpPr>
        <p:spPr>
          <a:xfrm>
            <a:off x="838200" y="365126"/>
            <a:ext cx="10515600" cy="1125924"/>
          </a:xfrm>
        </p:spPr>
        <p:txBody>
          <a:bodyPr>
            <a:normAutofit/>
          </a:bodyPr>
          <a:lstStyle/>
          <a:p>
            <a:pPr algn="ctr"/>
            <a:r>
              <a:rPr lang="uk-UA" sz="3600" b="1" dirty="0">
                <a:solidFill>
                  <a:schemeClr val="accent6">
                    <a:lumMod val="50000"/>
                  </a:schemeClr>
                </a:solidFill>
                <a:latin typeface="Arial" panose="020B0604020202020204" pitchFamily="34" charset="0"/>
                <a:cs typeface="Arial" panose="020B0604020202020204" pitchFamily="34" charset="0"/>
              </a:rPr>
              <a:t>ДЯКУЮ ЗА ВАШУ УВАГУ !</a:t>
            </a:r>
            <a:r>
              <a:rPr lang="uk-UA" sz="2000" b="1" dirty="0">
                <a:solidFill>
                  <a:schemeClr val="accent6">
                    <a:lumMod val="50000"/>
                  </a:schemeClr>
                </a:solidFill>
                <a:latin typeface="Arial" panose="020B0604020202020204" pitchFamily="34" charset="0"/>
                <a:cs typeface="Arial" panose="020B0604020202020204" pitchFamily="34" charset="0"/>
              </a:rPr>
              <a:t/>
            </a:r>
            <a:br>
              <a:rPr lang="uk-UA" sz="2000" b="1" dirty="0">
                <a:solidFill>
                  <a:schemeClr val="accent6">
                    <a:lumMod val="50000"/>
                  </a:schemeClr>
                </a:solidFill>
                <a:latin typeface="Arial" panose="020B0604020202020204" pitchFamily="34" charset="0"/>
                <a:cs typeface="Arial" panose="020B0604020202020204" pitchFamily="34" charset="0"/>
              </a:rPr>
            </a:br>
            <a:endParaRPr lang="uk-UA" sz="2000" dirty="0"/>
          </a:p>
        </p:txBody>
      </p:sp>
      <p:pic>
        <p:nvPicPr>
          <p:cNvPr id="2050" name="Picture 2" descr="NASIS homepage graphic."/>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76202" y="1825625"/>
            <a:ext cx="323959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37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410</Words>
  <Application>Microsoft Office PowerPoint</Application>
  <PresentationFormat>Широкоэкранный</PresentationFormat>
  <Paragraphs>37</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normal arial</vt:lpstr>
      <vt:lpstr>Тема Office</vt:lpstr>
      <vt:lpstr>Презентация PowerPoint</vt:lpstr>
      <vt:lpstr>Мета – охарактеризувати співробітництво між університетами і науковими установами та обговорити пропозиції щодо їхньої співпраці в контексті ефективного функціонування ґрунтово-інформаційного центру України</vt:lpstr>
      <vt:lpstr>Види комунікації:</vt:lpstr>
      <vt:lpstr>http://www.springer.com/gp/book/9783319454160#aboutBook</vt:lpstr>
      <vt:lpstr>Участь у розробці карти вмісту органічного вуглецю у верхньому шарі ґрунтів України брали лабораторії Інституту ґрунтознавства та агрохімії ім. О.Н.Соколовського, 10 лабораторій Національної академії аграрних наук України (НААН) та 7 навчальних закладів </vt:lpstr>
      <vt:lpstr>Можливі варіанти спільної діяльності університетів та наукових установ щодо ефективного функціонування ґрунтово-інформаційного центру </vt:lpstr>
      <vt:lpstr>Ми зацікавлені у пропозиціях щодо  спільної діяльності університетів  та наукових установ pochva@meta.ua y.dmytruk@chnu.edu.ua</vt:lpstr>
      <vt:lpstr>ДЯКУЮ ЗА ВАШУ УВАГУ ! </vt:lpstr>
    </vt:vector>
  </TitlesOfParts>
  <Company>nsc issar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chief</cp:lastModifiedBy>
  <cp:revision>31</cp:revision>
  <cp:lastPrinted>2018-04-11T06:47:21Z</cp:lastPrinted>
  <dcterms:created xsi:type="dcterms:W3CDTF">2018-04-10T12:20:52Z</dcterms:created>
  <dcterms:modified xsi:type="dcterms:W3CDTF">2018-04-16T10:31:59Z</dcterms:modified>
</cp:coreProperties>
</file>