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80" r:id="rId2"/>
    <p:sldId id="347" r:id="rId3"/>
    <p:sldId id="373" r:id="rId4"/>
    <p:sldId id="367" r:id="rId5"/>
    <p:sldId id="371" r:id="rId6"/>
    <p:sldId id="375" r:id="rId7"/>
    <p:sldId id="345" r:id="rId8"/>
    <p:sldId id="366" r:id="rId9"/>
    <p:sldId id="368" r:id="rId10"/>
    <p:sldId id="369" r:id="rId11"/>
    <p:sldId id="372" r:id="rId12"/>
    <p:sldId id="325" r:id="rId13"/>
    <p:sldId id="326" r:id="rId14"/>
    <p:sldId id="370" r:id="rId15"/>
    <p:sldId id="374" r:id="rId16"/>
    <p:sldId id="315" r:id="rId17"/>
    <p:sldId id="379" r:id="rId18"/>
    <p:sldId id="353" r:id="rId19"/>
    <p:sldId id="352" r:id="rId20"/>
    <p:sldId id="317" r:id="rId21"/>
    <p:sldId id="301" r:id="rId22"/>
    <p:sldId id="3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6699"/>
    <a:srgbClr val="0099CC"/>
    <a:srgbClr val="66CCFF"/>
    <a:srgbClr val="FFCCCC"/>
    <a:srgbClr val="FF0000"/>
    <a:srgbClr val="FFFF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559" autoAdjust="0"/>
  </p:normalViewPr>
  <p:slideViewPr>
    <p:cSldViewPr>
      <p:cViewPr varScale="1">
        <p:scale>
          <a:sx n="72" d="100"/>
          <a:sy n="72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1F54C-4B06-44C7-AC2C-63B7DCD01A3C}" type="doc">
      <dgm:prSet loTypeId="urn:microsoft.com/office/officeart/2005/8/layout/cycle4#1" loCatId="cycl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8DB3CA1-326B-4601-AA50-0D035FCA36C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 lIns="0" tIns="0" rIns="0" bIns="0"/>
        <a:lstStyle/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Харчові продукти: 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крупа 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≈ 1млн.т.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олія 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≈ 140тис.т</a:t>
          </a:r>
          <a:r>
            <a:rPr lang="uk-UA" sz="1600" dirty="0" smtClean="0">
              <a:effectLst/>
              <a:latin typeface="+mn-lt"/>
              <a:cs typeface="Times New Roman" pitchFamily="18" charset="0"/>
            </a:rPr>
            <a:t>.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endParaRPr lang="ru-RU" sz="1800" dirty="0">
            <a:effectLst/>
            <a:latin typeface="+mn-lt"/>
          </a:endParaRPr>
        </a:p>
      </dgm:t>
    </dgm:pt>
    <dgm:pt modelId="{2163881E-20E4-4E44-8F79-BD776747628D}" type="parTrans" cxnId="{F7B6A631-439B-4517-859D-D889C278DC6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10E06E9-7453-4EB4-B677-EDDBEF9D590D}" type="sibTrans" cxnId="{F7B6A631-439B-4517-859D-D889C278DC6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B3278F-3925-4BB5-A227-0DEA3BE6BB14}">
      <dgm:prSet phldrT="[Текст]" custT="1"/>
      <dgm:spPr/>
      <dgm:t>
        <a:bodyPr/>
        <a:lstStyle/>
        <a:p>
          <a:pPr algn="just"/>
          <a:r>
            <a:rPr lang="uk-UA" sz="1600" b="1" dirty="0" smtClean="0">
              <a:effectLst/>
              <a:latin typeface="+mn-lt"/>
              <a:cs typeface="Arial" pitchFamily="34" charset="0"/>
            </a:rPr>
            <a:t>Інноваційна комплексна технологія переробки зерна кукурудзи</a:t>
          </a: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949E0464-67C6-465E-BCE3-2DFC25AC0BC1}" type="parTrans" cxnId="{84531CC9-2013-4A8A-B031-EECD31BFC7C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939DB8-95DE-4376-B189-3C4CE42856DF}" type="sibTrans" cxnId="{84531CC9-2013-4A8A-B031-EECD31BFC7C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46EC032-064B-4745-80C2-114393332C3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lIns="0" tIns="0" rIns="0" bIns="0" anchor="b"/>
        <a:lstStyle/>
        <a:p>
          <a:pPr marL="266700" indent="0" algn="l">
            <a:lnSpc>
              <a:spcPct val="100000"/>
            </a:lnSpc>
            <a:spcAft>
              <a:spcPts val="600"/>
            </a:spcAft>
          </a:pPr>
          <a:r>
            <a:rPr lang="uk-UA" sz="1600" b="1" dirty="0" err="1" smtClean="0">
              <a:effectLst/>
              <a:latin typeface="+mn-lt"/>
              <a:cs typeface="Arial" pitchFamily="34" charset="0"/>
            </a:rPr>
            <a:t>Альтерна-тивне</a:t>
          </a:r>
          <a:r>
            <a:rPr lang="uk-UA" sz="1600" b="1" dirty="0" smtClean="0">
              <a:effectLst/>
              <a:latin typeface="+mn-lt"/>
              <a:cs typeface="Arial" pitchFamily="34" charset="0"/>
            </a:rPr>
            <a:t> паливо:</a:t>
          </a:r>
        </a:p>
        <a:p>
          <a:pPr marL="266700" indent="0" algn="l">
            <a:lnSpc>
              <a:spcPct val="100000"/>
            </a:lnSpc>
            <a:spcAft>
              <a:spcPts val="600"/>
            </a:spcAft>
          </a:pPr>
          <a:r>
            <a:rPr lang="uk-UA" sz="1600" b="1" dirty="0" err="1" smtClean="0">
              <a:effectLst/>
              <a:latin typeface="+mn-lt"/>
              <a:cs typeface="Arial" pitchFamily="34" charset="0"/>
            </a:rPr>
            <a:t>біоетанол</a:t>
          </a:r>
          <a:r>
            <a:rPr lang="uk-UA" sz="1600" b="1" dirty="0" smtClean="0">
              <a:effectLst/>
              <a:latin typeface="+mn-lt"/>
              <a:cs typeface="Arial" pitchFamily="34" charset="0"/>
            </a:rPr>
            <a:t> – 1.3 </a:t>
          </a:r>
          <a:r>
            <a:rPr lang="uk-UA" sz="1600" b="1" dirty="0" err="1" smtClean="0">
              <a:effectLst/>
              <a:latin typeface="+mn-lt"/>
              <a:cs typeface="Arial" pitchFamily="34" charset="0"/>
            </a:rPr>
            <a:t>млн.т</a:t>
          </a:r>
          <a:r>
            <a:rPr lang="uk-UA" sz="1600" b="1" dirty="0" smtClean="0">
              <a:effectLst/>
              <a:latin typeface="+mn-lt"/>
              <a:cs typeface="Arial" pitchFamily="34" charset="0"/>
            </a:rPr>
            <a:t>.</a:t>
          </a:r>
        </a:p>
        <a:p>
          <a:pPr marL="266700" indent="0" algn="l">
            <a:lnSpc>
              <a:spcPct val="100000"/>
            </a:lnSpc>
            <a:spcAft>
              <a:spcPts val="600"/>
            </a:spcAft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біогаз – 1.3 млн.</a:t>
          </a:r>
          <a:r>
            <a:rPr lang="ru-RU" sz="1600" b="1" dirty="0" smtClean="0">
              <a:effectLst/>
              <a:latin typeface="+mn-lt"/>
              <a:cs typeface="Arial" pitchFamily="34" charset="0"/>
            </a:rPr>
            <a:t>м3</a:t>
          </a: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E6D8EE80-E63A-401E-BD5E-7DB51F8B33D3}" type="parTrans" cxnId="{8CECA16A-6640-4AB9-8D62-FBEE852AFF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C86C12C-CE18-4C76-A360-7CBD91514A18}" type="sibTrans" cxnId="{8CECA16A-6640-4AB9-8D62-FBEE852AFF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9E839E7-DB88-4D2E-8636-CF9D946A741A}">
      <dgm:prSet phldrT="[Текст]" custT="1"/>
      <dgm:spPr/>
      <dgm:t>
        <a:bodyPr/>
        <a:lstStyle/>
        <a:p>
          <a:pPr marL="0" indent="0" algn="l"/>
          <a:r>
            <a:rPr lang="uk-UA" sz="1600" b="1" dirty="0" smtClean="0">
              <a:effectLst/>
              <a:latin typeface="+mn-lt"/>
              <a:cs typeface="Arial" pitchFamily="34" charset="0"/>
            </a:rPr>
            <a:t> Державна стратегія підтримки комплексної технології та просування продукції</a:t>
          </a: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067BF5C8-903B-4EDD-9550-90631530A92C}" type="parTrans" cxnId="{9849F49C-2CC9-4240-B60E-A55EC807F7E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FAA4907-2AD9-497F-A6CD-6EED6B0B5133}" type="sibTrans" cxnId="{9849F49C-2CC9-4240-B60E-A55EC807F7E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E963306-03D3-4055-B8D5-1441E0AC919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77800" indent="0" algn="l"/>
          <a:r>
            <a:rPr lang="uk-UA" sz="1600" b="1" dirty="0" smtClean="0">
              <a:effectLst/>
              <a:latin typeface="+mn-lt"/>
              <a:cs typeface="Arial" pitchFamily="34" charset="0"/>
            </a:rPr>
            <a:t>Органічне добриво</a:t>
          </a: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E472FD63-213B-4FE0-B3ED-B16EEAD96BB2}" type="parTrans" cxnId="{19174B48-2101-4498-BFE5-F8AAC92BB76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BCDD20-5787-4D91-84CC-B84BC15B4D6C}" type="sibTrans" cxnId="{19174B48-2101-4498-BFE5-F8AAC92BB76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75785AD-B0A5-41C3-B180-4C8B4DAD5F3B}">
      <dgm:prSet phldrT="[Текст]" custT="1"/>
      <dgm:spPr/>
      <dgm:t>
        <a:bodyPr/>
        <a:lstStyle/>
        <a:p>
          <a:pPr marL="0" indent="0" algn="just"/>
          <a:r>
            <a:rPr lang="uk-UA" sz="1600" b="1" dirty="0" smtClean="0">
              <a:effectLst/>
              <a:latin typeface="+mn-lt"/>
              <a:cs typeface="Arial" pitchFamily="34" charset="0"/>
            </a:rPr>
            <a:t> Удосконалення законодавчої бази</a:t>
          </a: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7B5D3FE1-013A-4D38-A53A-DA1E5DC5F3A5}" type="parTrans" cxnId="{377C3DD4-E443-44B9-86E7-C74868F7ACB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708D158-5847-4B6D-941E-703A53715611}" type="sibTrans" cxnId="{377C3DD4-E443-44B9-86E7-C74868F7ACB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F2B3005-A135-4F36-85E7-26A302F7BDB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0" rIns="0" bIns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effectLst/>
              <a:latin typeface="+mn-lt"/>
              <a:cs typeface="Arial" pitchFamily="34" charset="0"/>
            </a:rPr>
            <a:t>Економічний ефект   </a:t>
          </a:r>
          <a:r>
            <a:rPr lang="uk-UA" sz="2000" b="1" dirty="0" smtClean="0">
              <a:effectLst/>
              <a:latin typeface="+mn-lt"/>
              <a:cs typeface="Arial" pitchFamily="34" charset="0"/>
            </a:rPr>
            <a:t>9,7</a:t>
          </a:r>
          <a:r>
            <a:rPr lang="uk-UA" sz="1600" b="1" dirty="0" smtClean="0">
              <a:effectLst/>
              <a:latin typeface="+mn-lt"/>
              <a:cs typeface="Arial" pitchFamily="34" charset="0"/>
            </a:rPr>
            <a:t> </a:t>
          </a:r>
          <a:r>
            <a:rPr lang="uk-UA" sz="1600" b="1" dirty="0" err="1" smtClean="0">
              <a:effectLst/>
              <a:latin typeface="+mn-lt"/>
              <a:cs typeface="Arial" pitchFamily="34" charset="0"/>
            </a:rPr>
            <a:t>млрд.грн</a:t>
          </a:r>
          <a:endParaRPr lang="ru-RU" sz="1600" b="1" dirty="0" smtClean="0">
            <a:effectLst/>
            <a:latin typeface="+mn-lt"/>
            <a:cs typeface="Arial" pitchFamily="34" charset="0"/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7B2D1246-C656-4FD1-B88D-E2454BB41BEA}" type="parTrans" cxnId="{7DC099A0-7049-49B0-8C77-FE5064A6E88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7ADAB9B-F5F9-4360-9BF3-3E97B6B41F9F}" type="sibTrans" cxnId="{7DC099A0-7049-49B0-8C77-FE5064A6E88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7BF7F8-38B5-4FA0-9F0F-59D433BBE153}">
      <dgm:prSet phldrT="[Текст]" custT="1"/>
      <dgm:spPr/>
      <dgm:t>
        <a:bodyPr/>
        <a:lstStyle/>
        <a:p>
          <a:r>
            <a:rPr lang="uk-UA" sz="1600" b="1" smtClean="0">
              <a:effectLst/>
              <a:latin typeface="+mn-lt"/>
              <a:cs typeface="Arial" pitchFamily="34" charset="0"/>
            </a:rPr>
            <a:t>Створення експеримен-тальної </a:t>
          </a:r>
          <a:r>
            <a:rPr lang="uk-UA" sz="1600" b="1" dirty="0" smtClean="0">
              <a:effectLst/>
              <a:latin typeface="+mn-lt"/>
              <a:cs typeface="Arial" pitchFamily="34" charset="0"/>
            </a:rPr>
            <a:t>бази</a:t>
          </a:r>
          <a:endParaRPr lang="ru-RU" sz="1600" b="1" dirty="0">
            <a:effectLst/>
            <a:latin typeface="+mn-lt"/>
            <a:cs typeface="Arial" pitchFamily="34" charset="0"/>
          </a:endParaRPr>
        </a:p>
      </dgm:t>
    </dgm:pt>
    <dgm:pt modelId="{CD2C7103-E0B6-4BC9-9FDF-073FAADF2D48}" type="parTrans" cxnId="{00ACCE2B-9F92-401E-8BE3-7D4FACF1E1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C1ACAA-BA10-461E-8FB0-FB3E9BDBFF1F}" type="sibTrans" cxnId="{00ACCE2B-9F92-401E-8BE3-7D4FACF1E1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CF8CFA0-7C87-459B-89C2-17EC6CDF21AA}" type="pres">
      <dgm:prSet presAssocID="{91A1F54C-4B06-44C7-AC2C-63B7DCD01A3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99B26-A517-429E-832F-9A7A6F94A9CE}" type="pres">
      <dgm:prSet presAssocID="{91A1F54C-4B06-44C7-AC2C-63B7DCD01A3C}" presName="children" presStyleCnt="0"/>
      <dgm:spPr/>
      <dgm:t>
        <a:bodyPr/>
        <a:lstStyle/>
        <a:p>
          <a:endParaRPr lang="ru-RU"/>
        </a:p>
      </dgm:t>
    </dgm:pt>
    <dgm:pt modelId="{9FD45E2D-4E43-4354-828E-F6D0BDA6B164}" type="pres">
      <dgm:prSet presAssocID="{91A1F54C-4B06-44C7-AC2C-63B7DCD01A3C}" presName="child1group" presStyleCnt="0"/>
      <dgm:spPr/>
      <dgm:t>
        <a:bodyPr/>
        <a:lstStyle/>
        <a:p>
          <a:endParaRPr lang="ru-RU"/>
        </a:p>
      </dgm:t>
    </dgm:pt>
    <dgm:pt modelId="{E1B978FF-98E7-4161-AA5E-D604FCFDD2DF}" type="pres">
      <dgm:prSet presAssocID="{91A1F54C-4B06-44C7-AC2C-63B7DCD01A3C}" presName="child1" presStyleLbl="bgAcc1" presStyleIdx="0" presStyleCnt="4" custScaleX="114695" custScaleY="129907" custLinFactNeighborX="-27407" custLinFactNeighborY="8833"/>
      <dgm:spPr/>
      <dgm:t>
        <a:bodyPr/>
        <a:lstStyle/>
        <a:p>
          <a:endParaRPr lang="ru-RU"/>
        </a:p>
      </dgm:t>
    </dgm:pt>
    <dgm:pt modelId="{C7A4EA3A-C940-4B36-982B-ED28A26E10AF}" type="pres">
      <dgm:prSet presAssocID="{91A1F54C-4B06-44C7-AC2C-63B7DCD01A3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15253-7BA7-4FCF-AC87-E15285D942B6}" type="pres">
      <dgm:prSet presAssocID="{91A1F54C-4B06-44C7-AC2C-63B7DCD01A3C}" presName="child2group" presStyleCnt="0"/>
      <dgm:spPr/>
      <dgm:t>
        <a:bodyPr/>
        <a:lstStyle/>
        <a:p>
          <a:endParaRPr lang="ru-RU"/>
        </a:p>
      </dgm:t>
    </dgm:pt>
    <dgm:pt modelId="{CFAC01ED-EB76-4CEA-B747-1E3D63C4066A}" type="pres">
      <dgm:prSet presAssocID="{91A1F54C-4B06-44C7-AC2C-63B7DCD01A3C}" presName="child2" presStyleLbl="bgAcc1" presStyleIdx="1" presStyleCnt="4" custScaleX="114695" custScaleY="124566" custLinFactNeighborX="31372" custLinFactNeighborY="5511"/>
      <dgm:spPr/>
      <dgm:t>
        <a:bodyPr/>
        <a:lstStyle/>
        <a:p>
          <a:endParaRPr lang="ru-RU"/>
        </a:p>
      </dgm:t>
    </dgm:pt>
    <dgm:pt modelId="{351299EB-D89D-430D-99DF-7FC6DEBE2A72}" type="pres">
      <dgm:prSet presAssocID="{91A1F54C-4B06-44C7-AC2C-63B7DCD01A3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2DAB-0BF6-4BEB-AFDC-A7EA65244809}" type="pres">
      <dgm:prSet presAssocID="{91A1F54C-4B06-44C7-AC2C-63B7DCD01A3C}" presName="child3group" presStyleCnt="0"/>
      <dgm:spPr/>
      <dgm:t>
        <a:bodyPr/>
        <a:lstStyle/>
        <a:p>
          <a:endParaRPr lang="ru-RU"/>
        </a:p>
      </dgm:t>
    </dgm:pt>
    <dgm:pt modelId="{9ABE3BF2-AE0A-4320-838B-C3ABF53A60B7}" type="pres">
      <dgm:prSet presAssocID="{91A1F54C-4B06-44C7-AC2C-63B7DCD01A3C}" presName="child3" presStyleLbl="bgAcc1" presStyleIdx="2" presStyleCnt="4" custScaleX="114695" custScaleY="102013" custLinFactNeighborX="28446" custLinFactNeighborY="-10958"/>
      <dgm:spPr/>
      <dgm:t>
        <a:bodyPr/>
        <a:lstStyle/>
        <a:p>
          <a:endParaRPr lang="ru-RU"/>
        </a:p>
      </dgm:t>
    </dgm:pt>
    <dgm:pt modelId="{1C91D552-B934-4117-A37D-3DF5D7A412EF}" type="pres">
      <dgm:prSet presAssocID="{91A1F54C-4B06-44C7-AC2C-63B7DCD01A3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2337B-D0E3-4E5B-A8D9-21183EBC8BF8}" type="pres">
      <dgm:prSet presAssocID="{91A1F54C-4B06-44C7-AC2C-63B7DCD01A3C}" presName="child4group" presStyleCnt="0"/>
      <dgm:spPr/>
      <dgm:t>
        <a:bodyPr/>
        <a:lstStyle/>
        <a:p>
          <a:endParaRPr lang="ru-RU"/>
        </a:p>
      </dgm:t>
    </dgm:pt>
    <dgm:pt modelId="{D8C7FC86-98A1-4B9C-B25C-5177E96FED17}" type="pres">
      <dgm:prSet presAssocID="{91A1F54C-4B06-44C7-AC2C-63B7DCD01A3C}" presName="child4" presStyleLbl="bgAcc1" presStyleIdx="3" presStyleCnt="4" custScaleX="114695" custScaleY="102794" custLinFactNeighborX="-24530" custLinFactNeighborY="-10567"/>
      <dgm:spPr/>
      <dgm:t>
        <a:bodyPr/>
        <a:lstStyle/>
        <a:p>
          <a:endParaRPr lang="ru-RU"/>
        </a:p>
      </dgm:t>
    </dgm:pt>
    <dgm:pt modelId="{9B38BCFC-DEA0-47B3-890D-67E023300580}" type="pres">
      <dgm:prSet presAssocID="{91A1F54C-4B06-44C7-AC2C-63B7DCD01A3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22072-E1E3-4542-BD0A-56BA323DE706}" type="pres">
      <dgm:prSet presAssocID="{91A1F54C-4B06-44C7-AC2C-63B7DCD01A3C}" presName="childPlaceholder" presStyleCnt="0"/>
      <dgm:spPr/>
      <dgm:t>
        <a:bodyPr/>
        <a:lstStyle/>
        <a:p>
          <a:endParaRPr lang="ru-RU"/>
        </a:p>
      </dgm:t>
    </dgm:pt>
    <dgm:pt modelId="{108EFCD8-0351-4107-BEE3-C12469D0369D}" type="pres">
      <dgm:prSet presAssocID="{91A1F54C-4B06-44C7-AC2C-63B7DCD01A3C}" presName="circle" presStyleCnt="0"/>
      <dgm:spPr/>
      <dgm:t>
        <a:bodyPr/>
        <a:lstStyle/>
        <a:p>
          <a:endParaRPr lang="ru-RU"/>
        </a:p>
      </dgm:t>
    </dgm:pt>
    <dgm:pt modelId="{DF93CFFF-B0EF-4FF4-AF4A-0AA834A404DC}" type="pres">
      <dgm:prSet presAssocID="{91A1F54C-4B06-44C7-AC2C-63B7DCD01A3C}" presName="quadrant1" presStyleLbl="node1" presStyleIdx="0" presStyleCnt="4" custLinFactNeighborX="-3117" custLinFactNeighborY="6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A059B-8499-4212-B763-6F18C7F28B45}" type="pres">
      <dgm:prSet presAssocID="{91A1F54C-4B06-44C7-AC2C-63B7DCD01A3C}" presName="quadrant2" presStyleLbl="node1" presStyleIdx="1" presStyleCnt="4" custLinFactNeighborX="-3117" custLinFactNeighborY="6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21E5F-44D7-4295-8158-53B246948FE2}" type="pres">
      <dgm:prSet presAssocID="{91A1F54C-4B06-44C7-AC2C-63B7DCD01A3C}" presName="quadrant3" presStyleLbl="node1" presStyleIdx="2" presStyleCnt="4" custLinFactNeighborX="-3117" custLinFactNeighborY="6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16D1-0307-46EB-A37E-B2E64282B080}" type="pres">
      <dgm:prSet presAssocID="{91A1F54C-4B06-44C7-AC2C-63B7DCD01A3C}" presName="quadrant4" presStyleLbl="node1" presStyleIdx="3" presStyleCnt="4" custLinFactNeighborX="-3117" custLinFactNeighborY="6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84095-0C33-4EB3-9934-C487D66A54B8}" type="pres">
      <dgm:prSet presAssocID="{91A1F54C-4B06-44C7-AC2C-63B7DCD01A3C}" presName="quadrantPlaceholder" presStyleCnt="0"/>
      <dgm:spPr/>
      <dgm:t>
        <a:bodyPr/>
        <a:lstStyle/>
        <a:p>
          <a:endParaRPr lang="ru-RU"/>
        </a:p>
      </dgm:t>
    </dgm:pt>
    <dgm:pt modelId="{A359E64E-76C7-441F-BE21-D20721557E94}" type="pres">
      <dgm:prSet presAssocID="{91A1F54C-4B06-44C7-AC2C-63B7DCD01A3C}" presName="center1" presStyleLbl="fgShp" presStyleIdx="0" presStyleCnt="2" custLinFactNeighborX="-11973" custLinFactNeighborY="21561"/>
      <dgm:spPr/>
      <dgm:t>
        <a:bodyPr/>
        <a:lstStyle/>
        <a:p>
          <a:endParaRPr lang="ru-RU"/>
        </a:p>
      </dgm:t>
    </dgm:pt>
    <dgm:pt modelId="{68AFB035-F709-4B48-9C43-21EFEDF66470}" type="pres">
      <dgm:prSet presAssocID="{91A1F54C-4B06-44C7-AC2C-63B7DCD01A3C}" presName="center2" presStyleLbl="fgShp" presStyleIdx="1" presStyleCnt="2" custLinFactNeighborX="-11973" custLinFactNeighborY="17694"/>
      <dgm:spPr/>
      <dgm:t>
        <a:bodyPr/>
        <a:lstStyle/>
        <a:p>
          <a:endParaRPr lang="ru-RU"/>
        </a:p>
      </dgm:t>
    </dgm:pt>
  </dgm:ptLst>
  <dgm:cxnLst>
    <dgm:cxn modelId="{938A7455-9A51-4FD2-B6A9-8180B1112EA9}" type="presOf" srcId="{89E839E7-DB88-4D2E-8636-CF9D946A741A}" destId="{351299EB-D89D-430D-99DF-7FC6DEBE2A72}" srcOrd="1" destOrd="0" presId="urn:microsoft.com/office/officeart/2005/8/layout/cycle4#1"/>
    <dgm:cxn modelId="{8461D091-B951-4B6D-AE61-235D18A3931B}" type="presOf" srcId="{89E839E7-DB88-4D2E-8636-CF9D946A741A}" destId="{CFAC01ED-EB76-4CEA-B747-1E3D63C4066A}" srcOrd="0" destOrd="0" presId="urn:microsoft.com/office/officeart/2005/8/layout/cycle4#1"/>
    <dgm:cxn modelId="{83887896-87EA-426D-8705-340B50E3FFA5}" type="presOf" srcId="{1E963306-03D3-4055-B8D5-1441E0AC919B}" destId="{B1E21E5F-44D7-4295-8158-53B246948FE2}" srcOrd="0" destOrd="0" presId="urn:microsoft.com/office/officeart/2005/8/layout/cycle4#1"/>
    <dgm:cxn modelId="{C40F19BF-FD87-4A2B-9CDA-43726977C5B7}" type="presOf" srcId="{94B3278F-3925-4BB5-A227-0DEA3BE6BB14}" destId="{E1B978FF-98E7-4161-AA5E-D604FCFDD2DF}" srcOrd="0" destOrd="0" presId="urn:microsoft.com/office/officeart/2005/8/layout/cycle4#1"/>
    <dgm:cxn modelId="{7DC099A0-7049-49B0-8C77-FE5064A6E88B}" srcId="{91A1F54C-4B06-44C7-AC2C-63B7DCD01A3C}" destId="{CF2B3005-A135-4F36-85E7-26A302F7BDB9}" srcOrd="3" destOrd="0" parTransId="{7B2D1246-C656-4FD1-B88D-E2454BB41BEA}" sibTransId="{E7ADAB9B-F5F9-4360-9BF3-3E97B6B41F9F}"/>
    <dgm:cxn modelId="{833D8BED-635B-4B39-B67F-D80AEF09BBFC}" type="presOf" srcId="{446EC032-064B-4745-80C2-114393332C30}" destId="{FD4A059B-8499-4212-B763-6F18C7F28B45}" srcOrd="0" destOrd="0" presId="urn:microsoft.com/office/officeart/2005/8/layout/cycle4#1"/>
    <dgm:cxn modelId="{E5652FF8-56A1-4742-8331-46F19F14AC8D}" type="presOf" srcId="{B75785AD-B0A5-41C3-B180-4C8B4DAD5F3B}" destId="{9ABE3BF2-AE0A-4320-838B-C3ABF53A60B7}" srcOrd="0" destOrd="0" presId="urn:microsoft.com/office/officeart/2005/8/layout/cycle4#1"/>
    <dgm:cxn modelId="{F8259EBF-EBBC-4421-B7BF-D5E3AE9659B5}" type="presOf" srcId="{CF2B3005-A135-4F36-85E7-26A302F7BDB9}" destId="{576B16D1-0307-46EB-A37E-B2E64282B080}" srcOrd="0" destOrd="0" presId="urn:microsoft.com/office/officeart/2005/8/layout/cycle4#1"/>
    <dgm:cxn modelId="{F7B6A631-439B-4517-859D-D889C278DC69}" srcId="{91A1F54C-4B06-44C7-AC2C-63B7DCD01A3C}" destId="{A8DB3CA1-326B-4601-AA50-0D035FCA36C2}" srcOrd="0" destOrd="0" parTransId="{2163881E-20E4-4E44-8F79-BD776747628D}" sibTransId="{810E06E9-7453-4EB4-B677-EDDBEF9D590D}"/>
    <dgm:cxn modelId="{377C3DD4-E443-44B9-86E7-C74868F7ACB3}" srcId="{1E963306-03D3-4055-B8D5-1441E0AC919B}" destId="{B75785AD-B0A5-41C3-B180-4C8B4DAD5F3B}" srcOrd="0" destOrd="0" parTransId="{7B5D3FE1-013A-4D38-A53A-DA1E5DC5F3A5}" sibTransId="{E708D158-5847-4B6D-941E-703A53715611}"/>
    <dgm:cxn modelId="{00ACCE2B-9F92-401E-8BE3-7D4FACF1E145}" srcId="{CF2B3005-A135-4F36-85E7-26A302F7BDB9}" destId="{EF7BF7F8-38B5-4FA0-9F0F-59D433BBE153}" srcOrd="0" destOrd="0" parTransId="{CD2C7103-E0B6-4BC9-9FDF-073FAADF2D48}" sibTransId="{0AC1ACAA-BA10-461E-8FB0-FB3E9BDBFF1F}"/>
    <dgm:cxn modelId="{332AE6A4-F855-41FE-886B-D7BF53A7B6D8}" type="presOf" srcId="{91A1F54C-4B06-44C7-AC2C-63B7DCD01A3C}" destId="{BCF8CFA0-7C87-459B-89C2-17EC6CDF21AA}" srcOrd="0" destOrd="0" presId="urn:microsoft.com/office/officeart/2005/8/layout/cycle4#1"/>
    <dgm:cxn modelId="{84531CC9-2013-4A8A-B031-EECD31BFC7C2}" srcId="{A8DB3CA1-326B-4601-AA50-0D035FCA36C2}" destId="{94B3278F-3925-4BB5-A227-0DEA3BE6BB14}" srcOrd="0" destOrd="0" parTransId="{949E0464-67C6-465E-BCE3-2DFC25AC0BC1}" sibTransId="{5D939DB8-95DE-4376-B189-3C4CE42856DF}"/>
    <dgm:cxn modelId="{188B28D9-4E8B-4973-BDDE-CE06319F4CD8}" type="presOf" srcId="{94B3278F-3925-4BB5-A227-0DEA3BE6BB14}" destId="{C7A4EA3A-C940-4B36-982B-ED28A26E10AF}" srcOrd="1" destOrd="0" presId="urn:microsoft.com/office/officeart/2005/8/layout/cycle4#1"/>
    <dgm:cxn modelId="{19174B48-2101-4498-BFE5-F8AAC92BB76B}" srcId="{91A1F54C-4B06-44C7-AC2C-63B7DCD01A3C}" destId="{1E963306-03D3-4055-B8D5-1441E0AC919B}" srcOrd="2" destOrd="0" parTransId="{E472FD63-213B-4FE0-B3ED-B16EEAD96BB2}" sibTransId="{ABBCDD20-5787-4D91-84CC-B84BC15B4D6C}"/>
    <dgm:cxn modelId="{309FAD28-F5AB-46C0-9D33-82289F025E12}" type="presOf" srcId="{B75785AD-B0A5-41C3-B180-4C8B4DAD5F3B}" destId="{1C91D552-B934-4117-A37D-3DF5D7A412EF}" srcOrd="1" destOrd="0" presId="urn:microsoft.com/office/officeart/2005/8/layout/cycle4#1"/>
    <dgm:cxn modelId="{9849F49C-2CC9-4240-B60E-A55EC807F7EE}" srcId="{446EC032-064B-4745-80C2-114393332C30}" destId="{89E839E7-DB88-4D2E-8636-CF9D946A741A}" srcOrd="0" destOrd="0" parTransId="{067BF5C8-903B-4EDD-9550-90631530A92C}" sibTransId="{0FAA4907-2AD9-497F-A6CD-6EED6B0B5133}"/>
    <dgm:cxn modelId="{B29FE8A9-3FF1-4455-BC13-3A6FFDB0F2FC}" type="presOf" srcId="{A8DB3CA1-326B-4601-AA50-0D035FCA36C2}" destId="{DF93CFFF-B0EF-4FF4-AF4A-0AA834A404DC}" srcOrd="0" destOrd="0" presId="urn:microsoft.com/office/officeart/2005/8/layout/cycle4#1"/>
    <dgm:cxn modelId="{26A03496-9EBC-469E-BEDD-7EA2606F49ED}" type="presOf" srcId="{EF7BF7F8-38B5-4FA0-9F0F-59D433BBE153}" destId="{9B38BCFC-DEA0-47B3-890D-67E023300580}" srcOrd="1" destOrd="0" presId="urn:microsoft.com/office/officeart/2005/8/layout/cycle4#1"/>
    <dgm:cxn modelId="{8CECA16A-6640-4AB9-8D62-FBEE852AFF0C}" srcId="{91A1F54C-4B06-44C7-AC2C-63B7DCD01A3C}" destId="{446EC032-064B-4745-80C2-114393332C30}" srcOrd="1" destOrd="0" parTransId="{E6D8EE80-E63A-401E-BD5E-7DB51F8B33D3}" sibTransId="{DC86C12C-CE18-4C76-A360-7CBD91514A18}"/>
    <dgm:cxn modelId="{3B47AD64-D389-448E-A595-08201BA2AFA6}" type="presOf" srcId="{EF7BF7F8-38B5-4FA0-9F0F-59D433BBE153}" destId="{D8C7FC86-98A1-4B9C-B25C-5177E96FED17}" srcOrd="0" destOrd="0" presId="urn:microsoft.com/office/officeart/2005/8/layout/cycle4#1"/>
    <dgm:cxn modelId="{DCBD12F5-5E52-4D82-8BB2-44879C73AD29}" type="presParOf" srcId="{BCF8CFA0-7C87-459B-89C2-17EC6CDF21AA}" destId="{75D99B26-A517-429E-832F-9A7A6F94A9CE}" srcOrd="0" destOrd="0" presId="urn:microsoft.com/office/officeart/2005/8/layout/cycle4#1"/>
    <dgm:cxn modelId="{E2F5DB52-D0AB-4014-8AD3-AD97299564C8}" type="presParOf" srcId="{75D99B26-A517-429E-832F-9A7A6F94A9CE}" destId="{9FD45E2D-4E43-4354-828E-F6D0BDA6B164}" srcOrd="0" destOrd="0" presId="urn:microsoft.com/office/officeart/2005/8/layout/cycle4#1"/>
    <dgm:cxn modelId="{DDD4B8A1-BE19-4FF0-BB15-2E69695C7AA4}" type="presParOf" srcId="{9FD45E2D-4E43-4354-828E-F6D0BDA6B164}" destId="{E1B978FF-98E7-4161-AA5E-D604FCFDD2DF}" srcOrd="0" destOrd="0" presId="urn:microsoft.com/office/officeart/2005/8/layout/cycle4#1"/>
    <dgm:cxn modelId="{020755BC-0944-40BC-B557-D8B120B9E0C4}" type="presParOf" srcId="{9FD45E2D-4E43-4354-828E-F6D0BDA6B164}" destId="{C7A4EA3A-C940-4B36-982B-ED28A26E10AF}" srcOrd="1" destOrd="0" presId="urn:microsoft.com/office/officeart/2005/8/layout/cycle4#1"/>
    <dgm:cxn modelId="{9D2816AD-90B4-42CC-ABA0-301361A1366E}" type="presParOf" srcId="{75D99B26-A517-429E-832F-9A7A6F94A9CE}" destId="{32A15253-7BA7-4FCF-AC87-E15285D942B6}" srcOrd="1" destOrd="0" presId="urn:microsoft.com/office/officeart/2005/8/layout/cycle4#1"/>
    <dgm:cxn modelId="{D96B8971-3D12-44AA-BC4F-3E02188898A7}" type="presParOf" srcId="{32A15253-7BA7-4FCF-AC87-E15285D942B6}" destId="{CFAC01ED-EB76-4CEA-B747-1E3D63C4066A}" srcOrd="0" destOrd="0" presId="urn:microsoft.com/office/officeart/2005/8/layout/cycle4#1"/>
    <dgm:cxn modelId="{E452E655-EB9B-4E81-9826-347AE765ED8D}" type="presParOf" srcId="{32A15253-7BA7-4FCF-AC87-E15285D942B6}" destId="{351299EB-D89D-430D-99DF-7FC6DEBE2A72}" srcOrd="1" destOrd="0" presId="urn:microsoft.com/office/officeart/2005/8/layout/cycle4#1"/>
    <dgm:cxn modelId="{F4C14A66-36C6-4007-A788-659968D45D73}" type="presParOf" srcId="{75D99B26-A517-429E-832F-9A7A6F94A9CE}" destId="{09502DAB-0BF6-4BEB-AFDC-A7EA65244809}" srcOrd="2" destOrd="0" presId="urn:microsoft.com/office/officeart/2005/8/layout/cycle4#1"/>
    <dgm:cxn modelId="{4D5682E8-48DC-496C-852B-CD39077AAD3A}" type="presParOf" srcId="{09502DAB-0BF6-4BEB-AFDC-A7EA65244809}" destId="{9ABE3BF2-AE0A-4320-838B-C3ABF53A60B7}" srcOrd="0" destOrd="0" presId="urn:microsoft.com/office/officeart/2005/8/layout/cycle4#1"/>
    <dgm:cxn modelId="{E3757CDC-31A9-4CD7-AFDE-3CB32064764A}" type="presParOf" srcId="{09502DAB-0BF6-4BEB-AFDC-A7EA65244809}" destId="{1C91D552-B934-4117-A37D-3DF5D7A412EF}" srcOrd="1" destOrd="0" presId="urn:microsoft.com/office/officeart/2005/8/layout/cycle4#1"/>
    <dgm:cxn modelId="{1642BC91-C58D-4D47-9DE9-B42427BD1350}" type="presParOf" srcId="{75D99B26-A517-429E-832F-9A7A6F94A9CE}" destId="{0022337B-D0E3-4E5B-A8D9-21183EBC8BF8}" srcOrd="3" destOrd="0" presId="urn:microsoft.com/office/officeart/2005/8/layout/cycle4#1"/>
    <dgm:cxn modelId="{4F641642-63B4-4AE3-A962-7CD5BCCF9AE7}" type="presParOf" srcId="{0022337B-D0E3-4E5B-A8D9-21183EBC8BF8}" destId="{D8C7FC86-98A1-4B9C-B25C-5177E96FED17}" srcOrd="0" destOrd="0" presId="urn:microsoft.com/office/officeart/2005/8/layout/cycle4#1"/>
    <dgm:cxn modelId="{B1E205AA-66BC-4A2F-80BB-8BDE4055C6B9}" type="presParOf" srcId="{0022337B-D0E3-4E5B-A8D9-21183EBC8BF8}" destId="{9B38BCFC-DEA0-47B3-890D-67E023300580}" srcOrd="1" destOrd="0" presId="urn:microsoft.com/office/officeart/2005/8/layout/cycle4#1"/>
    <dgm:cxn modelId="{41718D7C-4C42-476F-BB4B-31B4481E94F2}" type="presParOf" srcId="{75D99B26-A517-429E-832F-9A7A6F94A9CE}" destId="{21C22072-E1E3-4542-BD0A-56BA323DE706}" srcOrd="4" destOrd="0" presId="urn:microsoft.com/office/officeart/2005/8/layout/cycle4#1"/>
    <dgm:cxn modelId="{3504C7B1-3854-421F-AB78-34A49C05FB39}" type="presParOf" srcId="{BCF8CFA0-7C87-459B-89C2-17EC6CDF21AA}" destId="{108EFCD8-0351-4107-BEE3-C12469D0369D}" srcOrd="1" destOrd="0" presId="urn:microsoft.com/office/officeart/2005/8/layout/cycle4#1"/>
    <dgm:cxn modelId="{3BD57E06-074B-4975-BB41-911A5F15CB71}" type="presParOf" srcId="{108EFCD8-0351-4107-BEE3-C12469D0369D}" destId="{DF93CFFF-B0EF-4FF4-AF4A-0AA834A404DC}" srcOrd="0" destOrd="0" presId="urn:microsoft.com/office/officeart/2005/8/layout/cycle4#1"/>
    <dgm:cxn modelId="{2A11FB26-30B5-4FFE-BFFE-74CC04E3F042}" type="presParOf" srcId="{108EFCD8-0351-4107-BEE3-C12469D0369D}" destId="{FD4A059B-8499-4212-B763-6F18C7F28B45}" srcOrd="1" destOrd="0" presId="urn:microsoft.com/office/officeart/2005/8/layout/cycle4#1"/>
    <dgm:cxn modelId="{F73B9E3B-0E40-4E24-8465-7A75EAB17900}" type="presParOf" srcId="{108EFCD8-0351-4107-BEE3-C12469D0369D}" destId="{B1E21E5F-44D7-4295-8158-53B246948FE2}" srcOrd="2" destOrd="0" presId="urn:microsoft.com/office/officeart/2005/8/layout/cycle4#1"/>
    <dgm:cxn modelId="{54E2D873-3729-4C8B-8128-193AB73F8BD3}" type="presParOf" srcId="{108EFCD8-0351-4107-BEE3-C12469D0369D}" destId="{576B16D1-0307-46EB-A37E-B2E64282B080}" srcOrd="3" destOrd="0" presId="urn:microsoft.com/office/officeart/2005/8/layout/cycle4#1"/>
    <dgm:cxn modelId="{B973E720-2F3E-4FCA-BAD2-F1AFDBF88A26}" type="presParOf" srcId="{108EFCD8-0351-4107-BEE3-C12469D0369D}" destId="{D7C84095-0C33-4EB3-9934-C487D66A54B8}" srcOrd="4" destOrd="0" presId="urn:microsoft.com/office/officeart/2005/8/layout/cycle4#1"/>
    <dgm:cxn modelId="{DEA9C522-F78F-45B7-BC88-00B3A66AF9D3}" type="presParOf" srcId="{BCF8CFA0-7C87-459B-89C2-17EC6CDF21AA}" destId="{A359E64E-76C7-441F-BE21-D20721557E94}" srcOrd="2" destOrd="0" presId="urn:microsoft.com/office/officeart/2005/8/layout/cycle4#1"/>
    <dgm:cxn modelId="{37BF8045-C452-4D74-A395-E754CA5B889D}" type="presParOf" srcId="{BCF8CFA0-7C87-459B-89C2-17EC6CDF21AA}" destId="{68AFB035-F709-4B48-9C43-21EFEDF6647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E3BF2-AE0A-4320-838B-C3ABF53A60B7}">
      <dsp:nvSpPr>
        <dsp:cNvPr id="0" name=""/>
        <dsp:cNvSpPr/>
      </dsp:nvSpPr>
      <dsp:spPr>
        <a:xfrm>
          <a:off x="5292906" y="3384373"/>
          <a:ext cx="2843997" cy="163856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 Удосконалення законодавчої бази</a:t>
          </a: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>
        <a:off x="6182099" y="3830008"/>
        <a:ext cx="1918810" cy="1156934"/>
      </dsp:txXfrm>
    </dsp:sp>
    <dsp:sp modelId="{D8C7FC86-98A1-4B9C-B25C-5177E96FED17}">
      <dsp:nvSpPr>
        <dsp:cNvPr id="0" name=""/>
        <dsp:cNvSpPr/>
      </dsp:nvSpPr>
      <dsp:spPr>
        <a:xfrm>
          <a:off x="15356" y="3384381"/>
          <a:ext cx="2843997" cy="165110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smtClean="0">
              <a:effectLst/>
              <a:latin typeface="+mn-lt"/>
              <a:cs typeface="Arial" pitchFamily="34" charset="0"/>
            </a:rPr>
            <a:t>Створення експеримен-тальної </a:t>
          </a: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бази</a:t>
          </a: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>
        <a:off x="51625" y="3833427"/>
        <a:ext cx="1918260" cy="1165793"/>
      </dsp:txXfrm>
    </dsp:sp>
    <dsp:sp modelId="{CFAC01ED-EB76-4CEA-B747-1E3D63C4066A}">
      <dsp:nvSpPr>
        <dsp:cNvPr id="0" name=""/>
        <dsp:cNvSpPr/>
      </dsp:nvSpPr>
      <dsp:spPr>
        <a:xfrm>
          <a:off x="5292906" y="54537"/>
          <a:ext cx="2843997" cy="20008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 Державна стратегія підтримки комплексної технології та просування продукції</a:t>
          </a: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>
        <a:off x="6190056" y="98488"/>
        <a:ext cx="1902896" cy="1412710"/>
      </dsp:txXfrm>
    </dsp:sp>
    <dsp:sp modelId="{E1B978FF-98E7-4161-AA5E-D604FCFDD2DF}">
      <dsp:nvSpPr>
        <dsp:cNvPr id="0" name=""/>
        <dsp:cNvSpPr/>
      </dsp:nvSpPr>
      <dsp:spPr>
        <a:xfrm>
          <a:off x="0" y="65002"/>
          <a:ext cx="2843997" cy="208660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Інноваційна комплексна технологія переробки зерна кукурудзи</a:t>
          </a: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>
        <a:off x="45836" y="110838"/>
        <a:ext cx="1899126" cy="1473282"/>
      </dsp:txXfrm>
    </dsp:sp>
    <dsp:sp modelId="{DF93CFFF-B0EF-4FF4-AF4A-0AA834A404DC}">
      <dsp:nvSpPr>
        <dsp:cNvPr id="0" name=""/>
        <dsp:cNvSpPr/>
      </dsp:nvSpPr>
      <dsp:spPr>
        <a:xfrm>
          <a:off x="1777081" y="476581"/>
          <a:ext cx="2173430" cy="2173430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8890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Харчові продукти: </a:t>
          </a:r>
        </a:p>
        <a:p>
          <a:pPr marL="8890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крупа </a:t>
          </a:r>
        </a:p>
        <a:p>
          <a:pPr marL="8890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≈ 1млн.т.</a:t>
          </a:r>
        </a:p>
        <a:p>
          <a:pPr marL="8890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олія </a:t>
          </a:r>
        </a:p>
        <a:p>
          <a:pPr marL="8890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≈ 140тис.т</a:t>
          </a:r>
          <a:r>
            <a:rPr lang="uk-UA" sz="1600" kern="1200" dirty="0" smtClean="0">
              <a:effectLst/>
              <a:latin typeface="+mn-lt"/>
              <a:cs typeface="Times New Roman" pitchFamily="18" charset="0"/>
            </a:rPr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effectLst/>
            <a:latin typeface="+mn-lt"/>
          </a:endParaRPr>
        </a:p>
      </dsp:txBody>
      <dsp:txXfrm>
        <a:off x="2413664" y="1113164"/>
        <a:ext cx="1536847" cy="1536847"/>
      </dsp:txXfrm>
    </dsp:sp>
    <dsp:sp modelId="{FD4A059B-8499-4212-B763-6F18C7F28B45}">
      <dsp:nvSpPr>
        <dsp:cNvPr id="0" name=""/>
        <dsp:cNvSpPr/>
      </dsp:nvSpPr>
      <dsp:spPr>
        <a:xfrm rot="5400000">
          <a:off x="4050900" y="476581"/>
          <a:ext cx="2173430" cy="2173430"/>
        </a:xfrm>
        <a:prstGeom prst="pieWedg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26670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600" b="1" kern="1200" dirty="0" err="1" smtClean="0">
              <a:effectLst/>
              <a:latin typeface="+mn-lt"/>
              <a:cs typeface="Arial" pitchFamily="34" charset="0"/>
            </a:rPr>
            <a:t>Альтерна-тивне</a:t>
          </a: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 паливо:</a:t>
          </a:r>
        </a:p>
        <a:p>
          <a:pPr marL="26670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600" b="1" kern="1200" dirty="0" err="1" smtClean="0">
              <a:effectLst/>
              <a:latin typeface="+mn-lt"/>
              <a:cs typeface="Arial" pitchFamily="34" charset="0"/>
            </a:rPr>
            <a:t>біоетанол</a:t>
          </a: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 – 1.3 </a:t>
          </a:r>
          <a:r>
            <a:rPr lang="uk-UA" sz="1600" b="1" kern="1200" dirty="0" err="1" smtClean="0">
              <a:effectLst/>
              <a:latin typeface="+mn-lt"/>
              <a:cs typeface="Arial" pitchFamily="34" charset="0"/>
            </a:rPr>
            <a:t>млн.т</a:t>
          </a: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.</a:t>
          </a:r>
        </a:p>
        <a:p>
          <a:pPr marL="26670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біогаз – 1.3 млн.</a:t>
          </a:r>
          <a:r>
            <a:rPr lang="ru-RU" sz="1600" b="1" kern="1200" dirty="0" smtClean="0">
              <a:effectLst/>
              <a:latin typeface="+mn-lt"/>
              <a:cs typeface="Arial" pitchFamily="34" charset="0"/>
            </a:rPr>
            <a:t>м3</a:t>
          </a: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 rot="-5400000">
        <a:off x="4050900" y="1113164"/>
        <a:ext cx="1536847" cy="1536847"/>
      </dsp:txXfrm>
    </dsp:sp>
    <dsp:sp modelId="{B1E21E5F-44D7-4295-8158-53B246948FE2}">
      <dsp:nvSpPr>
        <dsp:cNvPr id="0" name=""/>
        <dsp:cNvSpPr/>
      </dsp:nvSpPr>
      <dsp:spPr>
        <a:xfrm rot="10800000">
          <a:off x="4050900" y="2750401"/>
          <a:ext cx="2173430" cy="2173430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Органічне добриво</a:t>
          </a: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 rot="10800000">
        <a:off x="4050900" y="2750401"/>
        <a:ext cx="1536847" cy="1536847"/>
      </dsp:txXfrm>
    </dsp:sp>
    <dsp:sp modelId="{576B16D1-0307-46EB-A37E-B2E64282B080}">
      <dsp:nvSpPr>
        <dsp:cNvPr id="0" name=""/>
        <dsp:cNvSpPr/>
      </dsp:nvSpPr>
      <dsp:spPr>
        <a:xfrm rot="16200000">
          <a:off x="1777081" y="2750401"/>
          <a:ext cx="2173430" cy="2173430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Економічний ефект   </a:t>
          </a:r>
          <a:r>
            <a:rPr lang="uk-UA" sz="2000" b="1" kern="1200" dirty="0" smtClean="0">
              <a:effectLst/>
              <a:latin typeface="+mn-lt"/>
              <a:cs typeface="Arial" pitchFamily="34" charset="0"/>
            </a:rPr>
            <a:t>9,7</a:t>
          </a:r>
          <a:r>
            <a:rPr lang="uk-UA" sz="1600" b="1" kern="1200" dirty="0" smtClean="0">
              <a:effectLst/>
              <a:latin typeface="+mn-lt"/>
              <a:cs typeface="Arial" pitchFamily="34" charset="0"/>
            </a:rPr>
            <a:t> </a:t>
          </a:r>
          <a:r>
            <a:rPr lang="uk-UA" sz="1600" b="1" kern="1200" dirty="0" err="1" smtClean="0">
              <a:effectLst/>
              <a:latin typeface="+mn-lt"/>
              <a:cs typeface="Arial" pitchFamily="34" charset="0"/>
            </a:rPr>
            <a:t>млрд.грн</a:t>
          </a:r>
          <a:endParaRPr lang="ru-RU" sz="1600" b="1" kern="1200" dirty="0" smtClean="0">
            <a:effectLst/>
            <a:latin typeface="+mn-lt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/>
            <a:latin typeface="+mn-lt"/>
            <a:cs typeface="Arial" pitchFamily="34" charset="0"/>
          </a:endParaRPr>
        </a:p>
      </dsp:txBody>
      <dsp:txXfrm rot="5400000">
        <a:off x="2413664" y="2750401"/>
        <a:ext cx="1536847" cy="1536847"/>
      </dsp:txXfrm>
    </dsp:sp>
    <dsp:sp modelId="{A359E64E-76C7-441F-BE21-D20721557E94}">
      <dsp:nvSpPr>
        <dsp:cNvPr id="0" name=""/>
        <dsp:cNvSpPr/>
      </dsp:nvSpPr>
      <dsp:spPr>
        <a:xfrm>
          <a:off x="3603399" y="2253111"/>
          <a:ext cx="750410" cy="652531"/>
        </a:xfrm>
        <a:prstGeom prst="circular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8AFB035-F709-4B48-9C43-21EFEDF66470}">
      <dsp:nvSpPr>
        <dsp:cNvPr id="0" name=""/>
        <dsp:cNvSpPr/>
      </dsp:nvSpPr>
      <dsp:spPr>
        <a:xfrm rot="10800000">
          <a:off x="3603399" y="2478852"/>
          <a:ext cx="750410" cy="652531"/>
        </a:xfrm>
        <a:prstGeom prst="circular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219FEB-4C0E-4A52-A494-0C5CE6D80B19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839D79-D9ED-46E9-9702-B6B8D15A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0B94B5-6D6A-4B47-9445-F807E85D8B6F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FDDE957-7C10-4B56-858E-BE508CD6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77863"/>
            <a:ext cx="4591050" cy="3443287"/>
          </a:xfrm>
          <a:ln/>
        </p:spPr>
      </p:sp>
      <p:sp>
        <p:nvSpPr>
          <p:cNvPr id="972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13213"/>
          </a:xfrm>
          <a:noFill/>
          <a:ln/>
        </p:spPr>
        <p:txBody>
          <a:bodyPr lIns="89991" tIns="46796" rIns="89991" bIns="46796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CBF4-E3C5-428C-B807-7D159FF2A5E5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C835-FBAA-4E46-90A4-13F30838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6EE6-806C-412E-9B55-A3DCFF0FDFDF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4E18-609E-4252-B5A0-BF6CEC3D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6313-754E-4FE0-A1C4-F93A7D07BE3E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90DF-64C2-41A6-9DD2-9B9DC5499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A27F-CABF-4D6F-B4C3-01D41D05A726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E38D-843A-42E6-9621-DF171654C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1725-0888-4FDF-A4A5-A50576176B5C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357A-0C40-4828-BD30-48C27E35E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47E0-A55F-4368-BC6D-7A60ED1ED656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F15E-82E5-43F7-BC00-66091E237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016F-0008-4482-953D-C3EEBA49A384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10AF-A019-40A3-97E1-054CDD81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64B3-55CE-4BD1-B49F-0672C5A4498F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D4CA-59E0-4930-86D4-F08553F5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59CA-3CF4-4A5F-9089-21FC82862805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DFCA-09B9-44C2-9811-24049A5EC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EA1E-EA4B-493A-A8DB-C6E201D56C60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0A3B-3394-4296-A3C4-93597DAFA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70C4-4873-4FD5-B2C4-758FC30282C6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C606-66C9-480E-B54F-B4E8538D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9A4F-74D9-4E22-BCE4-624E54BEF505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01C0-AB2A-49B9-82DA-6962C633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F0FD4-26B3-478D-B0C5-392E987F9863}" type="datetime1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7A2A2D-51D5-4B35-993A-E0BD47F5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.emf"/><Relationship Id="rId4" Type="http://schemas.openxmlformats.org/officeDocument/2006/relationships/image" Target="../media/image3.jpeg"/><Relationship Id="rId9" Type="http://schemas.openxmlformats.org/officeDocument/2006/relationships/oleObject" Target="???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google.com/url?sa=i&amp;rct=j&amp;q=&amp;esrc=s&amp;source=images&amp;cd=&amp;cad=rja&amp;uact=8&amp;ved=2ahUKEwjqv4DL-rbaAhVkGZoKHcg_CIAQjRx6BAgAEAU&amp;url=http://chippolino.com.ua/yak-pidvyshhyty-rodyuchist-gruntu.html&amp;psig=AOvVaw0Z546Xptl-jW0PLEX2xjJo&amp;ust=15236987316865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google.com/url?sa=i&amp;rct=j&amp;q=&amp;esrc=s&amp;source=images&amp;cd=&amp;cad=rja&amp;uact=8&amp;ved=2ahUKEwjTgq2z-LbaAhWB2SwKHdR8DmQQjRx6BAgAEAU&amp;url=https://gdz4you.com/prezentaciyi/inshi/ekologiya-ukrayiny-pid-chas-nezalezhnosti-12247/&amp;psig=AOvVaw3xznAH5BYvCqp8CxtCMZTU&amp;ust=1523698162372737" TargetMode="Externa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.bin"/><Relationship Id="rId5" Type="http://schemas.openxmlformats.org/officeDocument/2006/relationships/oleObject" Target="???" TargetMode="External"/><Relationship Id="rId10" Type="http://schemas.openxmlformats.org/officeDocument/2006/relationships/image" Target="../media/image19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???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???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???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emf"/><Relationship Id="rId4" Type="http://schemas.openxmlformats.org/officeDocument/2006/relationships/diagramData" Target="../diagrams/data1.xml"/><Relationship Id="rId9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google.com/url?sa=i&amp;rct=j&amp;q=&amp;esrc=s&amp;source=images&amp;cd=&amp;cad=rja&amp;uact=8&amp;ved=2ahUKEwjovrGW-bbaAhXEjSwKHcR-AyAQjRx6BAgAEAU&amp;url=http://tribuna.pl.ua/news/predstavniki-oda-vizmut-uchast-u-konferentsiyi-z-pitan-ekologiyi-yaka-vidbudetsya-u-kiyevi/&amp;psig=AOvVaw3xznAH5BYvCqp8CxtCMZTU&amp;ust=152369816237273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???" TargetMode="Externa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gi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7.png"/><Relationship Id="rId10" Type="http://schemas.openxmlformats.org/officeDocument/2006/relationships/hyperlink" Target="http://www.google.com/url?sa=i&amp;rct=j&amp;q=&amp;esrc=s&amp;source=images&amp;cd=&amp;cad=rja&amp;uact=8&amp;ved=2ahUKEwjg57LG77baAhXKXSwKHe1PCSsQjRx6BAgAEAU&amp;url=http://franklady.com.ua/kachestvo-prodovolstvennaya-bezopasnost-produktov-pitaniya.html&amp;psig=AOvVaw08Zjm-qZzisAql3LQ9dVg0&amp;ust=1523695421338389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google.com/url?sa=i&amp;rct=j&amp;q=&amp;esrc=s&amp;source=images&amp;cd=&amp;cad=rja&amp;uact=8&amp;ved=2ahUKEwj0nafn7LbaAhUCFywKHdobBw8QjRx6BAgAEAU&amp;url=http://myvyshneve.com.ua/2016/12/02/naykorisnishi-produkti-harchuvannya-dlya-riznogo-viku/&amp;psig=AOvVaw3NBLE476pYwpv_9xRLKQVZ&amp;ust=1523695082065379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1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oleObject" Target="???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google.com/url?sa=i&amp;rct=j&amp;q=&amp;esrc=s&amp;source=images&amp;cd=&amp;cad=rja&amp;uact=8&amp;ved=2ahUKEwiGsZLB-bbaAhWEA5oKHTk8AZEQjRx6BAgAEAU&amp;url=http://studway.com.ua/eco-law/&amp;psig=AOvVaw3xznAH5BYvCqp8CxtCMZTU&amp;ust=152369816237273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???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Text Box 2"/>
          <p:cNvSpPr txBox="1">
            <a:spLocks noChangeArrowheads="1"/>
          </p:cNvSpPr>
          <p:nvPr/>
        </p:nvSpPr>
        <p:spPr bwMode="auto">
          <a:xfrm>
            <a:off x="700088" y="2481263"/>
            <a:ext cx="698341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altLang="uk-UA" b="1">
                <a:latin typeface="Calibri" pitchFamily="34" charset="0"/>
              </a:rPr>
              <a:t> Міжнародний форум «Здоровий ґрунт – здорова нація»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uk-UA" altLang="uk-UA" b="1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uk-UA" b="1">
              <a:latin typeface="Calibri" pitchFamily="34" charset="0"/>
            </a:endParaRP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 flipV="1">
            <a:off x="1331913" y="2322513"/>
            <a:ext cx="63515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>
              <a:latin typeface="Calibri" pitchFamily="34" charset="0"/>
            </a:endParaRPr>
          </a:p>
        </p:txBody>
      </p:sp>
      <p:sp>
        <p:nvSpPr>
          <p:cNvPr id="977924" name="Rectangle 5"/>
          <p:cNvSpPr>
            <a:spLocks noChangeArrowheads="1"/>
          </p:cNvSpPr>
          <p:nvPr/>
        </p:nvSpPr>
        <p:spPr bwMode="auto">
          <a:xfrm>
            <a:off x="395288" y="2133600"/>
            <a:ext cx="8497887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uk-UA" sz="2200" b="1" dirty="0">
              <a:solidFill>
                <a:srgbClr val="2A1500"/>
              </a:solidFill>
              <a:latin typeface="Calibri" pitchFamily="34" charset="0"/>
            </a:endParaRPr>
          </a:p>
          <a:p>
            <a:pPr algn="ctr"/>
            <a:endParaRPr lang="uk-UA" altLang="uk-UA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“Скажемо “ні” </a:t>
            </a:r>
            <a:r>
              <a:rPr lang="uk-UA" alt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забрудненню ґрунтів </a:t>
            </a:r>
            <a:r>
              <a:rPr lang="uk-UA" alt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altLang="uk-UA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ЗАБРУДНЕННЯ ГРУНТІВ </a:t>
            </a:r>
          </a:p>
          <a:p>
            <a:pPr algn="ctr"/>
            <a:r>
              <a:rPr lang="uk-UA" altLang="uk-UA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І ЯКІСТЬ ХАРЧОВОЇ ПРОДУКЦІЇ</a:t>
            </a:r>
            <a:endParaRPr lang="uk-UA" altLang="uk-UA" sz="36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7925" name="Rectangle 7"/>
          <p:cNvSpPr>
            <a:spLocks noChangeArrowheads="1"/>
          </p:cNvSpPr>
          <p:nvPr/>
        </p:nvSpPr>
        <p:spPr bwMode="auto">
          <a:xfrm>
            <a:off x="4932363" y="4652963"/>
            <a:ext cx="4067175" cy="174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uk-UA" altLang="uk-UA" sz="2400" b="1" dirty="0">
              <a:solidFill>
                <a:srgbClr val="2674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uk-UA" altLang="uk-UA" sz="2400" b="1" dirty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Любомир </a:t>
            </a:r>
            <a:r>
              <a:rPr lang="uk-UA" altLang="uk-UA" sz="2400" b="1" dirty="0" err="1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Хомічак</a:t>
            </a:r>
            <a:endParaRPr lang="uk-UA" altLang="uk-UA" sz="2400" b="1" dirty="0">
              <a:solidFill>
                <a:srgbClr val="2674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uk-UA" altLang="uk-UA" b="1" i="1" dirty="0" err="1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д.т.н</a:t>
            </a:r>
            <a:r>
              <a:rPr lang="uk-UA" altLang="uk-UA" b="1" i="1" smtClean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  <a:r>
              <a:rPr lang="uk-UA" altLang="uk-UA" b="1" i="1" dirty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uk-UA" altLang="uk-UA" b="1" i="1" dirty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член-кореспондент НААН України,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uk-UA" altLang="uk-UA" b="1" i="1" dirty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завідувач відділом технології цукру і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uk-UA" altLang="uk-UA" b="1" i="1" dirty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b="1" i="1" dirty="0" err="1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цукровмісних</a:t>
            </a:r>
            <a:r>
              <a:rPr lang="uk-UA" altLang="uk-UA" b="1" i="1" dirty="0">
                <a:solidFill>
                  <a:srgbClr val="267426"/>
                </a:solidFill>
                <a:latin typeface="Times New Roman" pitchFamily="18" charset="0"/>
                <a:cs typeface="Times New Roman" pitchFamily="18" charset="0"/>
              </a:rPr>
              <a:t> продуктів ІПР НААН</a:t>
            </a:r>
            <a:endParaRPr lang="ru-RU" altLang="uk-UA" b="1" i="1" dirty="0">
              <a:solidFill>
                <a:srgbClr val="2674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7926" name="Rectangle 8"/>
          <p:cNvSpPr>
            <a:spLocks noChangeArrowheads="1"/>
          </p:cNvSpPr>
          <p:nvPr/>
        </p:nvSpPr>
        <p:spPr bwMode="auto">
          <a:xfrm>
            <a:off x="1547813" y="188913"/>
            <a:ext cx="604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b="1">
                <a:solidFill>
                  <a:srgbClr val="267426"/>
                </a:solidFill>
                <a:latin typeface="Calibri" pitchFamily="34" charset="0"/>
              </a:rPr>
              <a:t>Назва установи</a:t>
            </a:r>
            <a:endParaRPr lang="ru-RU" altLang="uk-UA" b="1">
              <a:solidFill>
                <a:srgbClr val="267426"/>
              </a:solidFill>
              <a:latin typeface="Calibri" pitchFamily="34" charset="0"/>
            </a:endParaRPr>
          </a:p>
        </p:txBody>
      </p:sp>
      <p:pic>
        <p:nvPicPr>
          <p:cNvPr id="977927" name="Рисунок 26"/>
          <p:cNvPicPr>
            <a:picLocks noChangeAspect="1" noChangeArrowheads="1"/>
          </p:cNvPicPr>
          <p:nvPr/>
        </p:nvPicPr>
        <p:blipFill>
          <a:blip r:embed="rId3"/>
          <a:srcRect l="9212" t="18150" r="7741" b="22594"/>
          <a:stretch>
            <a:fillRect/>
          </a:stretch>
        </p:blipFill>
        <p:spPr bwMode="auto">
          <a:xfrm>
            <a:off x="787400" y="1277938"/>
            <a:ext cx="1668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28" name="Picture 2" descr="Описание: C:\Users\Pavel\AppData\Local\Temp\EURASIANSO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3038" y="1250950"/>
            <a:ext cx="6953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29" name="Picture 14" descr="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663" y="1246188"/>
            <a:ext cx="5222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30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0" y="1336675"/>
            <a:ext cx="22129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31" name="Рисунок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3763" y="1309688"/>
            <a:ext cx="6477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7932" name="Группа 7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977933" name="Picture 5"/>
            <p:cNvPicPr>
              <a:picLocks noChangeAspect="1" noChangeArrowheads="1"/>
            </p:cNvPicPr>
            <p:nvPr/>
          </p:nvPicPr>
          <p:blipFill>
            <a:blip r:embed="rId8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7934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9779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23098"/>
              </p:ext>
            </p:extLst>
          </p:nvPr>
        </p:nvGraphicFramePr>
        <p:xfrm>
          <a:off x="0" y="0"/>
          <a:ext cx="7032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37" name="Acrobat Document" r:id="rId9" imgW="3582720" imgH="3467880" progId="AcroExch.Document.11">
                  <p:link updateAutomatic="1"/>
                </p:oleObj>
              </mc:Choice>
              <mc:Fallback>
                <p:oleObj name="Acrobat Document" r:id="rId9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32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7936" name="Picture 2"/>
          <p:cNvPicPr>
            <a:picLocks noChangeAspect="1" noChangeArrowheads="1"/>
          </p:cNvPicPr>
          <p:nvPr/>
        </p:nvPicPr>
        <p:blipFill>
          <a:blip r:embed="rId11">
            <a:lum bright="14000"/>
          </a:blip>
          <a:srcRect/>
          <a:stretch>
            <a:fillRect/>
          </a:stretch>
        </p:blipFill>
        <p:spPr bwMode="auto">
          <a:xfrm>
            <a:off x="0" y="4314825"/>
            <a:ext cx="35639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31" name="Rectangle 2"/>
          <p:cNvSpPr>
            <a:spLocks noChangeArrowheads="1"/>
          </p:cNvSpPr>
          <p:nvPr/>
        </p:nvSpPr>
        <p:spPr bwMode="auto">
          <a:xfrm>
            <a:off x="358775" y="836613"/>
            <a:ext cx="87852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uk-UA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СТАН ГРУНТІВ І ЗДОРОВ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uk-UA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Я ЛЮДЕЙ</a:t>
            </a:r>
          </a:p>
          <a:p>
            <a:pPr marL="342900" indent="-342900" algn="ctr"/>
            <a:endParaRPr lang="uk-UA" sz="24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За даними моніторингу, вміст важких металів у землях сільськогосподарського призначення у більшості районів України не перевищує гранично допустимих концентрацій.</a:t>
            </a:r>
          </a:p>
          <a:p>
            <a:pPr marL="342900" indent="-342900"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Проте в Запорізькій, Луганській, Донецькій, Харківській і деяких інших областях з високим рівнем розвитку промисловості у сільськогосподарських землях концентрація </a:t>
            </a:r>
            <a:r>
              <a:rPr lang="uk-UA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свинцю, кадмію нікелю, марганцю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 та ін. елементів  в 2-5 разів перевищує ГДК.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   Усе це підтверджує факт забруднення</a:t>
            </a:r>
          </a:p>
          <a:p>
            <a:pPr marL="342900" indent="-342900"/>
            <a:r>
              <a:rPr lang="uk-UA" sz="2400">
                <a:latin typeface="Times New Roman" pitchFamily="18" charset="0"/>
                <a:cs typeface="Times New Roman" pitchFamily="18" charset="0"/>
              </a:rPr>
              <a:t> харчових продуктів і, як наслідок зростання</a:t>
            </a:r>
          </a:p>
          <a:p>
            <a:pPr marL="342900" indent="-342900"/>
            <a:r>
              <a:rPr lang="uk-UA" sz="2400">
                <a:latin typeface="Times New Roman" pitchFamily="18" charset="0"/>
                <a:cs typeface="Times New Roman" pitchFamily="18" charset="0"/>
              </a:rPr>
              <a:t> захворюваності населення нині і </a:t>
            </a:r>
          </a:p>
          <a:p>
            <a:pPr marL="342900" indent="-342900"/>
            <a:r>
              <a:rPr lang="uk-UA" sz="2400">
                <a:latin typeface="Times New Roman" pitchFamily="18" charset="0"/>
                <a:cs typeface="Times New Roman" pitchFamily="18" charset="0"/>
              </a:rPr>
              <a:t> в майбутньому.</a:t>
            </a:r>
          </a:p>
        </p:txBody>
      </p:sp>
      <p:grpSp>
        <p:nvGrpSpPr>
          <p:cNvPr id="897032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897035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7036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8970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95987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32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87F256-FE7A-4879-8239-D09996D478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97034" name="Picture 14" descr="Результат пошуку зображень за запитом &quot;картинки грунт і здоров'я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581525"/>
            <a:ext cx="2987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38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5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903176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903180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3181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90317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02040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76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89C584-342F-4816-877D-764F0B977C7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3178" name="Rectangle 14"/>
          <p:cNvSpPr>
            <a:spLocks noChangeArrowheads="1"/>
          </p:cNvSpPr>
          <p:nvPr/>
        </p:nvSpPr>
        <p:spPr bwMode="auto">
          <a:xfrm>
            <a:off x="347663" y="730250"/>
            <a:ext cx="7896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uk-UA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ПЕСТИЦИДИ І МІКОТОКСИНИ</a:t>
            </a:r>
          </a:p>
        </p:txBody>
      </p:sp>
      <p:sp>
        <p:nvSpPr>
          <p:cNvPr id="903179" name="Rectangle 15"/>
          <p:cNvSpPr>
            <a:spLocks noChangeArrowheads="1"/>
          </p:cNvSpPr>
          <p:nvPr/>
        </p:nvSpPr>
        <p:spPr bwMode="auto">
          <a:xfrm>
            <a:off x="107950" y="1412875"/>
            <a:ext cx="90360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uk-UA"/>
              <a:t>  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Більше 90% пестицидів, що вносяться в агроценози, не досягають цілей і попадають в ґрунти, водойми, та в урожай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 В останні роки забруднення посівів зернових, кукурудзи, соняшнику, овочевих культур токсичними штамами фузаріїв, аспергилів, обумовило накопичення їх до небезпечних рівнів в урожаї цих культур. Найчастіше в харчових продуктах і кормах акумулюється комплекс різнорідних токсичних речовин,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концентрація яких може бути допустимою, але в сумі можуть призводити до токсикозів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Патології, що обумовлені впливом </a:t>
            </a:r>
            <a:r>
              <a:rPr lang="uk-UA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пестицидів, завдяки синергізму важких металів і мікотоксинів</a:t>
            </a:r>
            <a:r>
              <a:rPr lang="uk-UA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реєструються навіть в екологічно безпечних регіонах і у значної частини населення в зонах екологічного ризику</a:t>
            </a:r>
            <a:r>
              <a:rPr lang="ru-RU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Відомі випадки хронічних отруєнь ксенобіотиками та мікотоксинами людей і сільськогосподарських тварин, що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викликані споживанням продуктів і кормів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вмістом комплексу забруднювачів менше гранично допустимих концентрацій (ГДК).</a:t>
            </a:r>
          </a:p>
          <a:p>
            <a:pPr>
              <a:buFontTx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Для одержання безпечних для здоровя харчових продуктів необхідно перш за все досліджувати у ґрунтах рівні вмісту металів, радіонуклідів, персистентних пестицидів, а також перевіряти добрива на їх вміст, в т.ч. і органічні. Особливої уваги потребують відходи підприємств, що використовуються в якості удобрень.</a:t>
            </a:r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 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3183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1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374792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374795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4796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3747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252223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2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8045D0-E8D2-4DF0-BEF5-1463893A7FC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7479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77863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98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9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376840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376843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6844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3768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012126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0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8AE7F4-4905-41C2-8C59-1276C08A31D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7684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8325"/>
            <a:ext cx="91440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46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90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899091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899096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9097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89907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08917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3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13C4FC-0B01-4363-A911-887DDFDEF4A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99093" name="Rectangle 8"/>
          <p:cNvSpPr>
            <a:spLocks noChangeArrowheads="1"/>
          </p:cNvSpPr>
          <p:nvPr/>
        </p:nvSpPr>
        <p:spPr bwMode="auto">
          <a:xfrm>
            <a:off x="468313" y="647700"/>
            <a:ext cx="865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СІВОЗМІНА , ГРУНТИ І ЯКІСТЬ ПРОДОВОЛЬСТВА</a:t>
            </a:r>
          </a:p>
        </p:txBody>
      </p:sp>
      <p:sp>
        <p:nvSpPr>
          <p:cNvPr id="899094" name="Rectangle 13"/>
          <p:cNvSpPr>
            <a:spLocks noChangeArrowheads="1"/>
          </p:cNvSpPr>
          <p:nvPr/>
        </p:nvSpPr>
        <p:spPr bwMode="auto">
          <a:xfrm>
            <a:off x="0" y="1125538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Якість зерна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залежить також від рівня родючості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ґрунту. Дослідженнями показано, що найвищу 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якість має зерно, вирощене на потужних чорноземах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з високим вмістом гумусу, а найнижчу – на бідних 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поживними речовинами підзолистих ґрунтах. Таке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саме положення займають бурі й особливо 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каштанові  ґрунти щодо сіроземів.</a:t>
            </a:r>
          </a:p>
          <a:p>
            <a:pPr>
              <a:buFontTx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Технологічна якість цукрових буряків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суттєво 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залежить від правильної сівозміни і сьогодні це чи 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не єдина сільськогосподарська культура промислового  виробництва, яка                росте в землі і може бути прекрасним попередником для ряду інших культур і підвищення родючості грунтів. Але їх вирощування суттєво залежить від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рН грунту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99095" name="Picture 15" descr="Результат пошуку зображень за запитом &quot;картинки екологія україни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1196975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9088" name="Object 4"/>
          <p:cNvGraphicFramePr>
            <a:graphicFrameLocks noChangeAspect="1"/>
          </p:cNvGraphicFramePr>
          <p:nvPr/>
        </p:nvGraphicFramePr>
        <p:xfrm>
          <a:off x="4859338" y="4221163"/>
          <a:ext cx="4105275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4" name="Диаграмма" r:id="rId9" imgW="8848745" imgH="4609980" progId="Excel.Chart.8">
                  <p:embed/>
                </p:oleObj>
              </mc:Choice>
              <mc:Fallback>
                <p:oleObj name="Диаграмма" r:id="rId9" imgW="8848745" imgH="460998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21163"/>
                        <a:ext cx="4105275" cy="252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9089" name="Object 17"/>
          <p:cNvGraphicFramePr>
            <a:graphicFrameLocks noChangeAspect="1"/>
          </p:cNvGraphicFramePr>
          <p:nvPr/>
        </p:nvGraphicFramePr>
        <p:xfrm>
          <a:off x="0" y="4481513"/>
          <a:ext cx="4859338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5" r:id="rId11" imgW="8675360" imgH="4243184" progId="Excel.Chart.8">
                  <p:embed/>
                </p:oleObj>
              </mc:Choice>
              <mc:Fallback>
                <p:oleObj r:id="rId11" imgW="8675360" imgH="4243184" progId="Excel.Char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81513"/>
                        <a:ext cx="4859338" cy="237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9099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5B8CF3A-394B-45AD-ADA0-605C7FF03E84}" type="slidenum">
              <a:rPr lang="uk-UA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uk-UA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pic>
        <p:nvPicPr>
          <p:cNvPr id="907290" name="Picture 4"/>
          <p:cNvPicPr>
            <a:picLocks noChangeAspect="1" noChangeArrowheads="1"/>
          </p:cNvPicPr>
          <p:nvPr/>
        </p:nvPicPr>
        <p:blipFill>
          <a:blip r:embed="rId4">
            <a:lum bright="18000"/>
            <a:grayscl/>
          </a:blip>
          <a:srcRect/>
          <a:stretch>
            <a:fillRect/>
          </a:stretch>
        </p:blipFill>
        <p:spPr bwMode="auto">
          <a:xfrm>
            <a:off x="0" y="-387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7291" name="Номер слайда 5"/>
          <p:cNvSpPr txBox="1">
            <a:spLocks noGrp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uk-UA" sz="1400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1000100" y="925498"/>
            <a:ext cx="8072462" cy="431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Інституту продовольчих ресурсів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7293" name="Rectangle 9"/>
          <p:cNvSpPr>
            <a:spLocks noChangeArrowheads="1"/>
          </p:cNvSpPr>
          <p:nvPr/>
        </p:nvSpPr>
        <p:spPr bwMode="auto">
          <a:xfrm>
            <a:off x="285750" y="1557338"/>
            <a:ext cx="2630488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Адміністрація</a:t>
            </a:r>
            <a:endParaRPr lang="ru-RU" b="1"/>
          </a:p>
        </p:txBody>
      </p:sp>
      <p:sp>
        <p:nvSpPr>
          <p:cNvPr id="907294" name="Rectangle 4"/>
          <p:cNvSpPr>
            <a:spLocks noChangeArrowheads="1"/>
          </p:cNvSpPr>
          <p:nvPr/>
        </p:nvSpPr>
        <p:spPr bwMode="auto">
          <a:xfrm>
            <a:off x="250825" y="4500563"/>
            <a:ext cx="2879725" cy="10080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координації наукових </a:t>
            </a:r>
          </a:p>
          <a:p>
            <a:pPr algn="ctr"/>
            <a:r>
              <a:rPr lang="uk-UA" sz="1400" b="1"/>
              <a:t>досліджень,   </a:t>
            </a:r>
          </a:p>
          <a:p>
            <a:pPr algn="ctr"/>
            <a:r>
              <a:rPr lang="uk-UA" sz="1400" b="1"/>
              <a:t> інтелектуальної власності </a:t>
            </a:r>
          </a:p>
          <a:p>
            <a:pPr algn="ctr"/>
            <a:r>
              <a:rPr lang="uk-UA" sz="1400" b="1"/>
              <a:t>та підготовки наукових кадрів</a:t>
            </a:r>
            <a:endParaRPr lang="ru-RU" sz="1400" b="1"/>
          </a:p>
        </p:txBody>
      </p:sp>
      <p:sp>
        <p:nvSpPr>
          <p:cNvPr id="907295" name="Rectangle 5"/>
          <p:cNvSpPr>
            <a:spLocks noChangeArrowheads="1"/>
          </p:cNvSpPr>
          <p:nvPr/>
        </p:nvSpPr>
        <p:spPr bwMode="auto">
          <a:xfrm>
            <a:off x="3714750" y="2636838"/>
            <a:ext cx="5429250" cy="500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молочних продуктів та продуктів </a:t>
            </a:r>
          </a:p>
          <a:p>
            <a:pPr algn="ctr"/>
            <a:r>
              <a:rPr lang="uk-UA" sz="1400" b="1"/>
              <a:t>дитячого харчування</a:t>
            </a:r>
            <a:endParaRPr lang="ru-RU" sz="1400" b="1"/>
          </a:p>
        </p:txBody>
      </p:sp>
      <p:sp>
        <p:nvSpPr>
          <p:cNvPr id="907296" name="Rectangle 13"/>
          <p:cNvSpPr>
            <a:spLocks noChangeArrowheads="1"/>
          </p:cNvSpPr>
          <p:nvPr/>
        </p:nvSpPr>
        <p:spPr bwMode="auto">
          <a:xfrm>
            <a:off x="3714750" y="3284538"/>
            <a:ext cx="542925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біотехнології</a:t>
            </a:r>
            <a:endParaRPr lang="ru-RU" sz="1400" b="1"/>
          </a:p>
        </p:txBody>
      </p:sp>
      <p:sp>
        <p:nvSpPr>
          <p:cNvPr id="907297" name="Rectangle 14"/>
          <p:cNvSpPr>
            <a:spLocks noChangeArrowheads="1"/>
          </p:cNvSpPr>
          <p:nvPr/>
        </p:nvSpPr>
        <p:spPr bwMode="auto">
          <a:xfrm>
            <a:off x="3714750" y="3716338"/>
            <a:ext cx="542925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аналітичних досліджень та якості харчової продукції</a:t>
            </a:r>
            <a:endParaRPr lang="ru-RU" sz="1400" b="1"/>
          </a:p>
        </p:txBody>
      </p:sp>
      <p:sp>
        <p:nvSpPr>
          <p:cNvPr id="907298" name="Rectangle 15"/>
          <p:cNvSpPr>
            <a:spLocks noChangeArrowheads="1"/>
          </p:cNvSpPr>
          <p:nvPr/>
        </p:nvSpPr>
        <p:spPr bwMode="auto">
          <a:xfrm>
            <a:off x="3714750" y="4222750"/>
            <a:ext cx="5429250" cy="4302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технології цукру, цукровмісних </a:t>
            </a:r>
          </a:p>
          <a:p>
            <a:pPr algn="ctr"/>
            <a:r>
              <a:rPr lang="uk-UA" sz="1400" b="1"/>
              <a:t>продуктів та інгредієнтів</a:t>
            </a:r>
            <a:endParaRPr lang="ru-RU" sz="1400" b="1"/>
          </a:p>
        </p:txBody>
      </p:sp>
      <p:sp>
        <p:nvSpPr>
          <p:cNvPr id="907299" name="Rectangle 16"/>
          <p:cNvSpPr>
            <a:spLocks noChangeArrowheads="1"/>
          </p:cNvSpPr>
          <p:nvPr/>
        </p:nvSpPr>
        <p:spPr bwMode="auto">
          <a:xfrm>
            <a:off x="3714750" y="4797425"/>
            <a:ext cx="5429250" cy="2143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технології продуктів бродіння  </a:t>
            </a:r>
            <a:endParaRPr lang="ru-RU" sz="1400" b="1"/>
          </a:p>
        </p:txBody>
      </p:sp>
      <p:sp>
        <p:nvSpPr>
          <p:cNvPr id="907300" name="Rectangle 17"/>
          <p:cNvSpPr>
            <a:spLocks noChangeArrowheads="1"/>
          </p:cNvSpPr>
          <p:nvPr/>
        </p:nvSpPr>
        <p:spPr bwMode="auto">
          <a:xfrm>
            <a:off x="3714750" y="5229225"/>
            <a:ext cx="5429250" cy="266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економічних досліджень</a:t>
            </a:r>
            <a:endParaRPr lang="ru-RU" sz="1400" b="1"/>
          </a:p>
        </p:txBody>
      </p:sp>
      <p:sp>
        <p:nvSpPr>
          <p:cNvPr id="907301" name="Line 18"/>
          <p:cNvSpPr>
            <a:spLocks noChangeShapeType="1"/>
          </p:cNvSpPr>
          <p:nvPr/>
        </p:nvSpPr>
        <p:spPr bwMode="auto">
          <a:xfrm>
            <a:off x="2916238" y="17002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02" name="Line 20"/>
          <p:cNvSpPr>
            <a:spLocks noChangeShapeType="1"/>
          </p:cNvSpPr>
          <p:nvPr/>
        </p:nvSpPr>
        <p:spPr bwMode="auto">
          <a:xfrm>
            <a:off x="3348038" y="17002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03" name="Line 28"/>
          <p:cNvSpPr>
            <a:spLocks noChangeShapeType="1"/>
          </p:cNvSpPr>
          <p:nvPr/>
        </p:nvSpPr>
        <p:spPr bwMode="auto">
          <a:xfrm>
            <a:off x="1619250" y="19161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04" name="Rectangle 30"/>
          <p:cNvSpPr>
            <a:spLocks noChangeArrowheads="1"/>
          </p:cNvSpPr>
          <p:nvPr/>
        </p:nvSpPr>
        <p:spPr bwMode="auto">
          <a:xfrm>
            <a:off x="3714750" y="2060575"/>
            <a:ext cx="5429250" cy="360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сиро- та маслоробства</a:t>
            </a:r>
            <a:endParaRPr lang="ru-RU" sz="1400" b="1"/>
          </a:p>
        </p:txBody>
      </p:sp>
      <p:sp>
        <p:nvSpPr>
          <p:cNvPr id="907305" name="Rectangle 32"/>
          <p:cNvSpPr>
            <a:spLocks noChangeArrowheads="1"/>
          </p:cNvSpPr>
          <p:nvPr/>
        </p:nvSpPr>
        <p:spPr bwMode="auto">
          <a:xfrm>
            <a:off x="3714750" y="1571625"/>
            <a:ext cx="542925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технології м</a:t>
            </a:r>
            <a:r>
              <a:rPr lang="en-US" sz="1400" b="1"/>
              <a:t>’</a:t>
            </a:r>
            <a:r>
              <a:rPr lang="uk-UA" sz="1400" b="1"/>
              <a:t>ясних продуктів </a:t>
            </a:r>
            <a:endParaRPr lang="ru-RU" sz="1400" b="1"/>
          </a:p>
        </p:txBody>
      </p:sp>
      <p:sp>
        <p:nvSpPr>
          <p:cNvPr id="907306" name="Rectangle 33"/>
          <p:cNvSpPr>
            <a:spLocks noChangeArrowheads="1"/>
          </p:cNvSpPr>
          <p:nvPr/>
        </p:nvSpPr>
        <p:spPr bwMode="auto">
          <a:xfrm>
            <a:off x="3714750" y="6308725"/>
            <a:ext cx="5429250" cy="474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Відділ інформаційного забезпечення,</a:t>
            </a:r>
          </a:p>
          <a:p>
            <a:pPr algn="ctr"/>
            <a:r>
              <a:rPr lang="uk-UA" sz="1400" b="1"/>
              <a:t> стандартизації та метрології</a:t>
            </a:r>
            <a:endParaRPr lang="ru-RU" sz="1400" b="1"/>
          </a:p>
        </p:txBody>
      </p:sp>
      <p:sp>
        <p:nvSpPr>
          <p:cNvPr id="907307" name="Rectangle 12"/>
          <p:cNvSpPr>
            <a:spLocks noChangeArrowheads="1"/>
          </p:cNvSpPr>
          <p:nvPr/>
        </p:nvSpPr>
        <p:spPr bwMode="auto">
          <a:xfrm>
            <a:off x="3714750" y="5661025"/>
            <a:ext cx="5429250" cy="4286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Лабораторія  борошномельно-круп</a:t>
            </a:r>
            <a:r>
              <a:rPr lang="en-US" sz="1400" b="1"/>
              <a:t>’</a:t>
            </a:r>
            <a:r>
              <a:rPr lang="uk-UA" sz="1400" b="1"/>
              <a:t>яного та </a:t>
            </a:r>
          </a:p>
          <a:p>
            <a:pPr algn="ctr"/>
            <a:r>
              <a:rPr lang="uk-UA" sz="1400" b="1"/>
              <a:t>хлібопекарного  виробництва</a:t>
            </a:r>
            <a:endParaRPr lang="ru-RU" sz="1400" b="1"/>
          </a:p>
        </p:txBody>
      </p:sp>
      <p:sp>
        <p:nvSpPr>
          <p:cNvPr id="907308" name="Line 28"/>
          <p:cNvSpPr>
            <a:spLocks noChangeShapeType="1"/>
          </p:cNvSpPr>
          <p:nvPr/>
        </p:nvSpPr>
        <p:spPr bwMode="auto">
          <a:xfrm>
            <a:off x="3357563" y="1714500"/>
            <a:ext cx="61912" cy="481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07309" name="Picture 5"/>
          <p:cNvPicPr>
            <a:picLocks noChangeAspect="1" noChangeArrowheads="1"/>
          </p:cNvPicPr>
          <p:nvPr/>
        </p:nvPicPr>
        <p:blipFill>
          <a:blip r:embed="rId5"/>
          <a:srcRect b="3166"/>
          <a:stretch>
            <a:fillRect/>
          </a:stretch>
        </p:blipFill>
        <p:spPr bwMode="auto">
          <a:xfrm>
            <a:off x="0" y="-38735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7310" name="Text Box 6"/>
          <p:cNvSpPr txBox="1">
            <a:spLocks noChangeArrowheads="1"/>
          </p:cNvSpPr>
          <p:nvPr/>
        </p:nvSpPr>
        <p:spPr bwMode="auto">
          <a:xfrm>
            <a:off x="1258888" y="-304800"/>
            <a:ext cx="4584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1400" b="1">
                <a:latin typeface="Corbel" pitchFamily="34" charset="0"/>
              </a:rPr>
              <a:t>Інститут продовольчих ресурсів НААН України</a:t>
            </a:r>
          </a:p>
        </p:txBody>
      </p:sp>
      <p:graphicFrame>
        <p:nvGraphicFramePr>
          <p:cNvPr id="90728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905030"/>
              </p:ext>
            </p:extLst>
          </p:nvPr>
        </p:nvGraphicFramePr>
        <p:xfrm>
          <a:off x="0" y="-387350"/>
          <a:ext cx="1214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90" name="Acrobat Document" r:id="rId6" imgW="3582720" imgH="3467880" progId="AcroExch.Document.7">
                  <p:link updateAutomatic="1"/>
                </p:oleObj>
              </mc:Choice>
              <mc:Fallback>
                <p:oleObj name="Acrobat Document" r:id="rId6" imgW="3582720" imgH="3467880" progId="AcroExch.Document.7">
                  <p:link updateAutomatic="1"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7350"/>
                        <a:ext cx="12144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7311" name="Line 20"/>
          <p:cNvSpPr>
            <a:spLocks noChangeShapeType="1"/>
          </p:cNvSpPr>
          <p:nvPr/>
        </p:nvSpPr>
        <p:spPr bwMode="auto">
          <a:xfrm>
            <a:off x="3357563" y="22050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2" name="Line 20"/>
          <p:cNvSpPr>
            <a:spLocks noChangeShapeType="1"/>
          </p:cNvSpPr>
          <p:nvPr/>
        </p:nvSpPr>
        <p:spPr bwMode="auto">
          <a:xfrm>
            <a:off x="3357563" y="28575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3" name="Line 20"/>
          <p:cNvSpPr>
            <a:spLocks noChangeShapeType="1"/>
          </p:cNvSpPr>
          <p:nvPr/>
        </p:nvSpPr>
        <p:spPr bwMode="auto">
          <a:xfrm>
            <a:off x="3357563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4" name="Line 20"/>
          <p:cNvSpPr>
            <a:spLocks noChangeShapeType="1"/>
          </p:cNvSpPr>
          <p:nvPr/>
        </p:nvSpPr>
        <p:spPr bwMode="auto">
          <a:xfrm>
            <a:off x="3357563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5" name="Line 20"/>
          <p:cNvSpPr>
            <a:spLocks noChangeShapeType="1"/>
          </p:cNvSpPr>
          <p:nvPr/>
        </p:nvSpPr>
        <p:spPr bwMode="auto">
          <a:xfrm>
            <a:off x="335756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6" name="Line 20"/>
          <p:cNvSpPr>
            <a:spLocks noChangeShapeType="1"/>
          </p:cNvSpPr>
          <p:nvPr/>
        </p:nvSpPr>
        <p:spPr bwMode="auto">
          <a:xfrm>
            <a:off x="3357563" y="49418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7" name="Line 20"/>
          <p:cNvSpPr>
            <a:spLocks noChangeShapeType="1"/>
          </p:cNvSpPr>
          <p:nvPr/>
        </p:nvSpPr>
        <p:spPr bwMode="auto">
          <a:xfrm>
            <a:off x="3357563" y="44370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8" name="Line 20"/>
          <p:cNvSpPr>
            <a:spLocks noChangeShapeType="1"/>
          </p:cNvSpPr>
          <p:nvPr/>
        </p:nvSpPr>
        <p:spPr bwMode="auto">
          <a:xfrm>
            <a:off x="3357563" y="38608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19" name="Rectangle 4"/>
          <p:cNvSpPr>
            <a:spLocks noChangeArrowheads="1"/>
          </p:cNvSpPr>
          <p:nvPr/>
        </p:nvSpPr>
        <p:spPr bwMode="auto">
          <a:xfrm>
            <a:off x="214313" y="2428875"/>
            <a:ext cx="2879725" cy="10080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1400" b="1"/>
          </a:p>
          <a:p>
            <a:pPr algn="ctr"/>
            <a:r>
              <a:rPr lang="uk-UA" sz="1400" b="1"/>
              <a:t>Державне дослідне </a:t>
            </a:r>
          </a:p>
          <a:p>
            <a:pPr algn="ctr"/>
            <a:r>
              <a:rPr lang="uk-UA" sz="1400" b="1"/>
              <a:t>підприємство ІПР НААН</a:t>
            </a:r>
          </a:p>
          <a:p>
            <a:pPr algn="ctr"/>
            <a:r>
              <a:rPr lang="uk-UA" sz="1400" b="1"/>
              <a:t>Адреса: м. Київ, </a:t>
            </a:r>
          </a:p>
          <a:p>
            <a:pPr algn="ctr"/>
            <a:r>
              <a:rPr lang="uk-UA" sz="1400" b="1"/>
              <a:t>вул. Є.Сверстюка , 4-а </a:t>
            </a:r>
          </a:p>
          <a:p>
            <a:pPr algn="ctr"/>
            <a:r>
              <a:rPr lang="uk-UA" sz="1400" b="1"/>
              <a:t> </a:t>
            </a:r>
            <a:endParaRPr lang="ru-RU" sz="1400" b="1"/>
          </a:p>
        </p:txBody>
      </p:sp>
      <p:sp>
        <p:nvSpPr>
          <p:cNvPr id="907320" name="Line 20"/>
          <p:cNvSpPr>
            <a:spLocks noChangeShapeType="1"/>
          </p:cNvSpPr>
          <p:nvPr/>
        </p:nvSpPr>
        <p:spPr bwMode="auto">
          <a:xfrm>
            <a:off x="3071813" y="49418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7321" name="Line 20"/>
          <p:cNvSpPr>
            <a:spLocks noChangeShapeType="1"/>
          </p:cNvSpPr>
          <p:nvPr/>
        </p:nvSpPr>
        <p:spPr bwMode="auto">
          <a:xfrm>
            <a:off x="3419475" y="65246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07323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15888"/>
            <a:ext cx="2181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9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294920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294924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4925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2949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62303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0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9A84AA-6029-4F88-A192-3F906385614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4922" name="Rectangle 8"/>
          <p:cNvSpPr>
            <a:spLocks noChangeArrowheads="1"/>
          </p:cNvSpPr>
          <p:nvPr/>
        </p:nvSpPr>
        <p:spPr bwMode="auto">
          <a:xfrm>
            <a:off x="0" y="1452563"/>
            <a:ext cx="9036050" cy="520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200025" algn="l"/>
              </a:tabLst>
            </a:pPr>
            <a:r>
              <a:rPr lang="uk-UA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   </a:t>
            </a:r>
            <a:r>
              <a:rPr lang="uk-UA" sz="2400" b="1">
                <a:latin typeface="Times New Roman" pitchFamily="18" charset="0"/>
              </a:rPr>
              <a:t>визначення основних напрямів</a:t>
            </a:r>
            <a:r>
              <a:rPr lang="uk-UA" sz="2400">
                <a:latin typeface="Times New Roman" pitchFamily="18" charset="0"/>
              </a:rPr>
              <a:t> </a:t>
            </a:r>
            <a:r>
              <a:rPr lang="uk-UA" sz="2400" b="1">
                <a:solidFill>
                  <a:srgbClr val="FF0000"/>
                </a:solidFill>
                <a:latin typeface="Times New Roman" pitchFamily="18" charset="0"/>
              </a:rPr>
              <a:t>комплексної переробки сировини</a:t>
            </a:r>
            <a:r>
              <a:rPr lang="uk-UA" sz="2400">
                <a:latin typeface="Times New Roman" pitchFamily="18" charset="0"/>
              </a:rPr>
              <a:t>, раціональне використання природних ресурсів за мінімального утворення неутилізованих та розсіюваних відходів, що забруднюють навколишнє природне середовище;</a:t>
            </a:r>
          </a:p>
          <a:p>
            <a:pPr>
              <a:buFontTx/>
              <a:buChar char="•"/>
              <a:tabLst>
                <a:tab pos="200025" algn="l"/>
              </a:tabLst>
            </a:pPr>
            <a:r>
              <a:rPr lang="uk-UA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uk-UA" sz="2400" i="1">
                <a:latin typeface="Times New Roman" pitchFamily="18" charset="0"/>
              </a:rPr>
              <a:t>розроблення і здійснення програмних заходів щодо послідовного </a:t>
            </a:r>
            <a:r>
              <a:rPr lang="uk-UA" sz="2400" b="1" i="1">
                <a:solidFill>
                  <a:srgbClr val="FF0000"/>
                </a:solidFill>
                <a:latin typeface="Times New Roman" pitchFamily="18" charset="0"/>
              </a:rPr>
              <a:t>скорочення обсягів відходів</a:t>
            </a:r>
            <a:r>
              <a:rPr lang="uk-UA" sz="2400" i="1">
                <a:solidFill>
                  <a:srgbClr val="FF0000"/>
                </a:solidFill>
                <a:latin typeface="Times New Roman" pitchFamily="18" charset="0"/>
              </a:rPr>
              <a:t> впровадженням маловідходних технологій та процесів замкненого циклу</a:t>
            </a:r>
            <a:r>
              <a:rPr lang="uk-UA" sz="2400" i="1">
                <a:latin typeface="Times New Roman" pitchFamily="18" charset="0"/>
              </a:rPr>
              <a:t>;</a:t>
            </a:r>
          </a:p>
          <a:p>
            <a:pPr>
              <a:buFontTx/>
              <a:buChar char="•"/>
              <a:tabLst>
                <a:tab pos="200025" algn="l"/>
              </a:tabLst>
            </a:pPr>
            <a:r>
              <a:rPr lang="uk-UA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uk-UA" sz="2400" b="1">
                <a:latin typeface="Times New Roman" pitchFamily="18" charset="0"/>
              </a:rPr>
              <a:t>диверсифікація виробництва</a:t>
            </a:r>
            <a:r>
              <a:rPr lang="uk-UA" sz="2400">
                <a:latin typeface="Times New Roman" pitchFamily="18" charset="0"/>
              </a:rPr>
              <a:t> (там, де це можливо);</a:t>
            </a:r>
          </a:p>
          <a:p>
            <a:pPr>
              <a:buFontTx/>
              <a:buChar char="•"/>
              <a:tabLst>
                <a:tab pos="200025" algn="l"/>
              </a:tabLst>
            </a:pPr>
            <a:r>
              <a:rPr lang="uk-UA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uk-UA" sz="2400">
                <a:latin typeface="Times New Roman" pitchFamily="18" charset="0"/>
              </a:rPr>
              <a:t>утилізація, регенерація, знешкодження та видалення відходів виробництва;</a:t>
            </a:r>
          </a:p>
          <a:p>
            <a:pPr>
              <a:buFontTx/>
              <a:buChar char="•"/>
              <a:tabLst>
                <a:tab pos="200025" algn="l"/>
              </a:tabLst>
            </a:pPr>
            <a:r>
              <a:rPr lang="uk-UA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uk-UA" sz="2400" b="1" i="1">
                <a:solidFill>
                  <a:schemeClr val="accent1"/>
                </a:solidFill>
                <a:latin typeface="Times New Roman" pitchFamily="18" charset="0"/>
              </a:rPr>
              <a:t>трансформація відходів у </a:t>
            </a:r>
            <a:r>
              <a:rPr lang="uk-UA" sz="2400" b="1" i="1">
                <a:solidFill>
                  <a:schemeClr val="accent2"/>
                </a:solidFill>
                <a:latin typeface="Times New Roman" pitchFamily="18" charset="0"/>
              </a:rPr>
              <a:t>нетрадиційні джерела енергії</a:t>
            </a:r>
            <a:r>
              <a:rPr lang="uk-UA" sz="2400" b="1" i="1">
                <a:solidFill>
                  <a:schemeClr val="accent1"/>
                </a:solidFill>
                <a:latin typeface="Times New Roman" pitchFamily="18" charset="0"/>
              </a:rPr>
              <a:t> (біогаз, екологічно безпечне пальне для двигунів внутрішнього згоряння тощо), біодобрива та інші корисні продукти.</a:t>
            </a:r>
            <a:r>
              <a:rPr lang="uk-UA" sz="2400" b="1">
                <a:latin typeface="Times New Roman" pitchFamily="18" charset="0"/>
              </a:rPr>
              <a:t> </a:t>
            </a:r>
          </a:p>
        </p:txBody>
      </p:sp>
      <p:sp>
        <p:nvSpPr>
          <p:cNvPr id="294923" name="Rectangle 9"/>
          <p:cNvSpPr>
            <a:spLocks noChangeArrowheads="1"/>
          </p:cNvSpPr>
          <p:nvPr/>
        </p:nvSpPr>
        <p:spPr bwMode="auto">
          <a:xfrm>
            <a:off x="179388" y="692150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chemeClr val="hlink"/>
                </a:solidFill>
                <a:latin typeface="Times New Roman" pitchFamily="18" charset="0"/>
              </a:rPr>
              <a:t>ОСНОВНІ ЗАВДАННЯ ПО ЕКОЛОГІЗАЦІЇ ХАРЧОВИХ ВИРОБНИЦТВ</a:t>
            </a:r>
          </a:p>
        </p:txBody>
      </p:sp>
      <p:pic>
        <p:nvPicPr>
          <p:cNvPr id="294927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Диверсифікація цукробурякового виробництва</a:t>
            </a:r>
            <a:endParaRPr lang="ru-RU" altLang="ru-RU" sz="3600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1327" name="Picture 2" descr="http://slovovolyni.com/admin/files/images/news/1040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924175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1328" name="TextBox 6"/>
          <p:cNvSpPr txBox="1">
            <a:spLocks noChangeArrowheads="1"/>
          </p:cNvSpPr>
          <p:nvPr/>
        </p:nvSpPr>
        <p:spPr bwMode="auto">
          <a:xfrm>
            <a:off x="1258888" y="2205038"/>
            <a:ext cx="100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Цукор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29" name="TextBox 7"/>
          <p:cNvSpPr txBox="1">
            <a:spLocks noChangeArrowheads="1"/>
          </p:cNvSpPr>
          <p:nvPr/>
        </p:nvSpPr>
        <p:spPr bwMode="auto">
          <a:xfrm>
            <a:off x="395288" y="3213100"/>
            <a:ext cx="82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Жом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30" name="TextBox 8"/>
          <p:cNvSpPr txBox="1">
            <a:spLocks noChangeArrowheads="1"/>
          </p:cNvSpPr>
          <p:nvPr/>
        </p:nvSpPr>
        <p:spPr bwMode="auto">
          <a:xfrm>
            <a:off x="971550" y="5300663"/>
            <a:ext cx="1328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Дефекат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31" name="TextBox 9"/>
          <p:cNvSpPr txBox="1">
            <a:spLocks noChangeArrowheads="1"/>
          </p:cNvSpPr>
          <p:nvPr/>
        </p:nvSpPr>
        <p:spPr bwMode="auto">
          <a:xfrm>
            <a:off x="323850" y="4221163"/>
            <a:ext cx="120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Меляса</a:t>
            </a:r>
            <a:endParaRPr lang="ru-RU" altLang="ru-RU" sz="2400" b="1"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>
            <a:endCxn id="951328" idx="3"/>
          </p:cNvCxnSpPr>
          <p:nvPr/>
        </p:nvCxnSpPr>
        <p:spPr>
          <a:xfrm flipH="1" flipV="1">
            <a:off x="2262188" y="2435225"/>
            <a:ext cx="509587" cy="63341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51329" idx="3"/>
          </p:cNvCxnSpPr>
          <p:nvPr/>
        </p:nvCxnSpPr>
        <p:spPr>
          <a:xfrm flipH="1" flipV="1">
            <a:off x="1217613" y="3443288"/>
            <a:ext cx="1554162" cy="571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51331" idx="3"/>
          </p:cNvCxnSpPr>
          <p:nvPr/>
        </p:nvCxnSpPr>
        <p:spPr>
          <a:xfrm flipH="1">
            <a:off x="1524000" y="4365625"/>
            <a:ext cx="1247775" cy="857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51330" idx="3"/>
          </p:cNvCxnSpPr>
          <p:nvPr/>
        </p:nvCxnSpPr>
        <p:spPr>
          <a:xfrm flipH="1">
            <a:off x="2300288" y="5373688"/>
            <a:ext cx="471487" cy="1587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92725" y="2147888"/>
            <a:ext cx="804863" cy="920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51344" idx="1"/>
          </p:cNvCxnSpPr>
          <p:nvPr/>
        </p:nvCxnSpPr>
        <p:spPr>
          <a:xfrm flipV="1">
            <a:off x="5219700" y="2724150"/>
            <a:ext cx="1512888" cy="560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51345" idx="1"/>
          </p:cNvCxnSpPr>
          <p:nvPr/>
        </p:nvCxnSpPr>
        <p:spPr>
          <a:xfrm flipV="1">
            <a:off x="5219700" y="4200525"/>
            <a:ext cx="1709738" cy="873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951346" idx="1"/>
          </p:cNvCxnSpPr>
          <p:nvPr/>
        </p:nvCxnSpPr>
        <p:spPr>
          <a:xfrm flipV="1">
            <a:off x="5292725" y="3443288"/>
            <a:ext cx="1800225" cy="2016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51347" idx="1"/>
          </p:cNvCxnSpPr>
          <p:nvPr/>
        </p:nvCxnSpPr>
        <p:spPr>
          <a:xfrm>
            <a:off x="5292725" y="4797425"/>
            <a:ext cx="1727200" cy="2301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951348" idx="1"/>
          </p:cNvCxnSpPr>
          <p:nvPr/>
        </p:nvCxnSpPr>
        <p:spPr>
          <a:xfrm>
            <a:off x="5219700" y="5080000"/>
            <a:ext cx="1512888" cy="631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19700" y="5373688"/>
            <a:ext cx="1008063" cy="86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1343" name="TextBox 39"/>
          <p:cNvSpPr txBox="1">
            <a:spLocks noChangeArrowheads="1"/>
          </p:cNvSpPr>
          <p:nvPr/>
        </p:nvSpPr>
        <p:spPr bwMode="auto">
          <a:xfrm>
            <a:off x="6156325" y="1844675"/>
            <a:ext cx="254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Лимонна кислота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44" name="TextBox 41"/>
          <p:cNvSpPr txBox="1">
            <a:spLocks noChangeArrowheads="1"/>
          </p:cNvSpPr>
          <p:nvPr/>
        </p:nvSpPr>
        <p:spPr bwMode="auto">
          <a:xfrm>
            <a:off x="6732588" y="2492375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Біоетанол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45" name="TextBox 43"/>
          <p:cNvSpPr txBox="1">
            <a:spLocks noChangeArrowheads="1"/>
          </p:cNvSpPr>
          <p:nvPr/>
        </p:nvSpPr>
        <p:spPr bwMode="auto">
          <a:xfrm>
            <a:off x="6929438" y="3789363"/>
            <a:ext cx="2170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Хлібопекар</a:t>
            </a:r>
            <a:r>
              <a:rPr lang="uk-UA" altLang="ru-RU" sz="2400" b="1"/>
              <a:t>н</a:t>
            </a:r>
            <a:r>
              <a:rPr lang="uk-UA" altLang="ru-RU" sz="2400" b="1">
                <a:latin typeface="Calibri" pitchFamily="34" charset="0"/>
              </a:rPr>
              <a:t>і</a:t>
            </a:r>
          </a:p>
          <a:p>
            <a:r>
              <a:rPr lang="uk-UA" altLang="ru-RU" sz="2400" b="1">
                <a:latin typeface="Calibri" pitchFamily="34" charset="0"/>
              </a:rPr>
              <a:t> дріжджі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46" name="TextBox 45"/>
          <p:cNvSpPr txBox="1">
            <a:spLocks noChangeArrowheads="1"/>
          </p:cNvSpPr>
          <p:nvPr/>
        </p:nvSpPr>
        <p:spPr bwMode="auto">
          <a:xfrm>
            <a:off x="7092950" y="321310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Біогаз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47" name="TextBox 50"/>
          <p:cNvSpPr txBox="1">
            <a:spLocks noChangeArrowheads="1"/>
          </p:cNvSpPr>
          <p:nvPr/>
        </p:nvSpPr>
        <p:spPr bwMode="auto">
          <a:xfrm>
            <a:off x="7019925" y="4797425"/>
            <a:ext cx="1027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Бетаїн</a:t>
            </a:r>
            <a:endParaRPr lang="ru-RU" altLang="ru-RU" sz="2400" b="1">
              <a:latin typeface="Calibri" pitchFamily="34" charset="0"/>
            </a:endParaRPr>
          </a:p>
        </p:txBody>
      </p:sp>
      <p:sp>
        <p:nvSpPr>
          <p:cNvPr id="951348" name="TextBox 52"/>
          <p:cNvSpPr txBox="1">
            <a:spLocks noChangeArrowheads="1"/>
          </p:cNvSpPr>
          <p:nvPr/>
        </p:nvSpPr>
        <p:spPr bwMode="auto">
          <a:xfrm>
            <a:off x="6732588" y="5300663"/>
            <a:ext cx="1770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solidFill>
                  <a:srgbClr val="FF3300"/>
                </a:solidFill>
                <a:latin typeface="Calibri" pitchFamily="34" charset="0"/>
              </a:rPr>
              <a:t>Органічне </a:t>
            </a:r>
          </a:p>
          <a:p>
            <a:r>
              <a:rPr lang="uk-UA" altLang="ru-RU" sz="2400" b="1">
                <a:solidFill>
                  <a:srgbClr val="FF3300"/>
                </a:solidFill>
                <a:latin typeface="Calibri" pitchFamily="34" charset="0"/>
              </a:rPr>
              <a:t>добриво</a:t>
            </a:r>
            <a:endParaRPr lang="ru-RU" altLang="ru-RU" sz="24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951349" name="TextBox 54"/>
          <p:cNvSpPr txBox="1">
            <a:spLocks noChangeArrowheads="1"/>
          </p:cNvSpPr>
          <p:nvPr/>
        </p:nvSpPr>
        <p:spPr bwMode="auto">
          <a:xfrm>
            <a:off x="6084888" y="6165850"/>
            <a:ext cx="2332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400" b="1">
                <a:latin typeface="Calibri" pitchFamily="34" charset="0"/>
              </a:rPr>
              <a:t>Вуглекислий газ</a:t>
            </a:r>
            <a:endParaRPr lang="ru-RU" altLang="ru-RU" sz="2400" b="1">
              <a:latin typeface="Calibri" pitchFamily="34" charset="0"/>
            </a:endParaRPr>
          </a:p>
        </p:txBody>
      </p:sp>
      <p:grpSp>
        <p:nvGrpSpPr>
          <p:cNvPr id="951350" name="Группа 30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951352" name="Picture 5"/>
            <p:cNvPicPr>
              <a:picLocks noChangeAspect="1" noChangeArrowheads="1"/>
            </p:cNvPicPr>
            <p:nvPr/>
          </p:nvPicPr>
          <p:blipFill>
            <a:blip r:embed="rId5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1353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altLang="ru-RU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9513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52997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27" name="Acrobat Document" r:id="rId6" imgW="3582720" imgH="3467880" progId="AcroExch.Document.11">
                  <p:link updateAutomatic="1"/>
                </p:oleObj>
              </mc:Choice>
              <mc:Fallback>
                <p:oleObj name="Acrobat Document" r:id="rId6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Номер слайда 3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8744E9-5AAC-4292-A61D-AC7A35C1EEB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51355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3" name="Rectangle 2"/>
          <p:cNvSpPr>
            <a:spLocks noGrp="1"/>
          </p:cNvSpPr>
          <p:nvPr>
            <p:ph type="ctrTitle"/>
          </p:nvPr>
        </p:nvSpPr>
        <p:spPr>
          <a:xfrm>
            <a:off x="250825" y="549275"/>
            <a:ext cx="7488238" cy="404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  <a:t>Технологія виробництва біогазу </a:t>
            </a:r>
            <a:b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  <a:t>з відходів спиртових заводів</a:t>
            </a:r>
            <a:endParaRPr lang="ru-RU" sz="32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65634" name="Rectangle 3"/>
          <p:cNvSpPr>
            <a:spLocks noChangeArrowheads="1"/>
          </p:cNvSpPr>
          <p:nvPr/>
        </p:nvSpPr>
        <p:spPr bwMode="auto">
          <a:xfrm>
            <a:off x="7380288" y="690563"/>
            <a:ext cx="1584325" cy="433387"/>
          </a:xfrm>
          <a:prstGeom prst="rect">
            <a:avLst/>
          </a:prstGeom>
          <a:solidFill>
            <a:srgbClr val="FFFF00"/>
          </a:solidFill>
          <a:ln w="9525">
            <a:solidFill>
              <a:srgbClr val="D2F11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Зернова барда</a:t>
            </a:r>
            <a:endParaRPr lang="ru-RU" sz="1600" b="1"/>
          </a:p>
        </p:txBody>
      </p:sp>
      <p:sp>
        <p:nvSpPr>
          <p:cNvPr id="665635" name="Rectangle 4"/>
          <p:cNvSpPr>
            <a:spLocks noChangeArrowheads="1"/>
          </p:cNvSpPr>
          <p:nvPr/>
        </p:nvSpPr>
        <p:spPr bwMode="auto">
          <a:xfrm>
            <a:off x="7308850" y="1412875"/>
            <a:ext cx="1655763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Виділення густої </a:t>
            </a:r>
          </a:p>
          <a:p>
            <a:pPr algn="ctr"/>
            <a:r>
              <a:rPr lang="uk-UA" sz="1400" b="1"/>
              <a:t>фракції</a:t>
            </a:r>
            <a:endParaRPr lang="ru-RU" sz="1400" b="1"/>
          </a:p>
        </p:txBody>
      </p:sp>
      <p:sp>
        <p:nvSpPr>
          <p:cNvPr id="665636" name="Rectangle 5"/>
          <p:cNvSpPr>
            <a:spLocks noChangeArrowheads="1"/>
          </p:cNvSpPr>
          <p:nvPr/>
        </p:nvSpPr>
        <p:spPr bwMode="auto">
          <a:xfrm>
            <a:off x="7380288" y="2276475"/>
            <a:ext cx="1584325" cy="501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Густа фракція</a:t>
            </a:r>
            <a:endParaRPr lang="ru-RU" sz="1600" b="1"/>
          </a:p>
        </p:txBody>
      </p:sp>
      <p:sp>
        <p:nvSpPr>
          <p:cNvPr id="665637" name="Rectangle 6"/>
          <p:cNvSpPr>
            <a:spLocks noChangeArrowheads="1"/>
          </p:cNvSpPr>
          <p:nvPr/>
        </p:nvSpPr>
        <p:spPr bwMode="auto">
          <a:xfrm>
            <a:off x="7380288" y="3068638"/>
            <a:ext cx="1584325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Сушка</a:t>
            </a:r>
            <a:endParaRPr lang="ru-RU" sz="1600" b="1"/>
          </a:p>
        </p:txBody>
      </p:sp>
      <p:sp>
        <p:nvSpPr>
          <p:cNvPr id="665638" name="Rectangle 7"/>
          <p:cNvSpPr>
            <a:spLocks noChangeArrowheads="1"/>
          </p:cNvSpPr>
          <p:nvPr/>
        </p:nvSpPr>
        <p:spPr bwMode="auto">
          <a:xfrm>
            <a:off x="7451725" y="3716338"/>
            <a:ext cx="1439863" cy="4302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Суха барда</a:t>
            </a:r>
            <a:endParaRPr lang="ru-RU" sz="1600" b="1"/>
          </a:p>
        </p:txBody>
      </p:sp>
      <p:sp>
        <p:nvSpPr>
          <p:cNvPr id="665639" name="Line 8"/>
          <p:cNvSpPr>
            <a:spLocks noChangeShapeType="1"/>
          </p:cNvSpPr>
          <p:nvPr/>
        </p:nvSpPr>
        <p:spPr bwMode="auto">
          <a:xfrm>
            <a:off x="8172450" y="11239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40" name="Line 9"/>
          <p:cNvSpPr>
            <a:spLocks noChangeShapeType="1"/>
          </p:cNvSpPr>
          <p:nvPr/>
        </p:nvSpPr>
        <p:spPr bwMode="auto">
          <a:xfrm>
            <a:off x="8172450" y="19875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41" name="Line 10"/>
          <p:cNvSpPr>
            <a:spLocks noChangeShapeType="1"/>
          </p:cNvSpPr>
          <p:nvPr/>
        </p:nvSpPr>
        <p:spPr bwMode="auto">
          <a:xfrm>
            <a:off x="8172450" y="27813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42" name="Line 11"/>
          <p:cNvSpPr>
            <a:spLocks noChangeShapeType="1"/>
          </p:cNvSpPr>
          <p:nvPr/>
        </p:nvSpPr>
        <p:spPr bwMode="auto">
          <a:xfrm>
            <a:off x="8170863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43" name="Rectangle 12"/>
          <p:cNvSpPr>
            <a:spLocks noChangeArrowheads="1"/>
          </p:cNvSpPr>
          <p:nvPr/>
        </p:nvSpPr>
        <p:spPr bwMode="auto">
          <a:xfrm>
            <a:off x="2700338" y="1989138"/>
            <a:ext cx="2447925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Усереднення і </a:t>
            </a:r>
          </a:p>
          <a:p>
            <a:pPr algn="ctr"/>
            <a:r>
              <a:rPr lang="uk-UA" sz="1600" b="1"/>
              <a:t>кондиціонування </a:t>
            </a:r>
          </a:p>
          <a:p>
            <a:pPr algn="ctr"/>
            <a:r>
              <a:rPr lang="uk-UA" sz="1600" b="1"/>
              <a:t>(живильне </a:t>
            </a:r>
            <a:endParaRPr lang="en-US" sz="1600" b="1"/>
          </a:p>
          <a:p>
            <a:pPr algn="ctr"/>
            <a:r>
              <a:rPr lang="uk-UA" sz="1600" b="1"/>
              <a:t>середовище)</a:t>
            </a:r>
            <a:endParaRPr lang="ru-RU" sz="1600" b="1"/>
          </a:p>
        </p:txBody>
      </p:sp>
      <p:sp>
        <p:nvSpPr>
          <p:cNvPr id="665644" name="Rectangle 13"/>
          <p:cNvSpPr>
            <a:spLocks noChangeArrowheads="1"/>
          </p:cNvSpPr>
          <p:nvPr/>
        </p:nvSpPr>
        <p:spPr bwMode="auto">
          <a:xfrm>
            <a:off x="2555875" y="3862388"/>
            <a:ext cx="259238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Метанове зброджування </a:t>
            </a:r>
          </a:p>
          <a:p>
            <a:pPr algn="ctr"/>
            <a:r>
              <a:rPr lang="uk-UA" sz="1600" b="1"/>
              <a:t>живильного середовища</a:t>
            </a:r>
            <a:endParaRPr lang="ru-RU" sz="1600" b="1"/>
          </a:p>
        </p:txBody>
      </p:sp>
      <p:sp>
        <p:nvSpPr>
          <p:cNvPr id="665645" name="Rectangle 14"/>
          <p:cNvSpPr>
            <a:spLocks noChangeArrowheads="1"/>
          </p:cNvSpPr>
          <p:nvPr/>
        </p:nvSpPr>
        <p:spPr bwMode="auto">
          <a:xfrm>
            <a:off x="2700338" y="5086350"/>
            <a:ext cx="2232025" cy="11525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Спалювання біогазу </a:t>
            </a:r>
            <a:endParaRPr lang="en-US" sz="1600" b="1"/>
          </a:p>
          <a:p>
            <a:pPr algn="ctr"/>
            <a:r>
              <a:rPr lang="uk-UA" sz="1600" b="1"/>
              <a:t>у котельні для </a:t>
            </a:r>
          </a:p>
          <a:p>
            <a:pPr algn="ctr"/>
            <a:r>
              <a:rPr lang="uk-UA" sz="1600" b="1"/>
              <a:t>виробництва </a:t>
            </a:r>
          </a:p>
          <a:p>
            <a:pPr algn="ctr"/>
            <a:r>
              <a:rPr lang="uk-UA" sz="1600" b="1"/>
              <a:t>технічної пари</a:t>
            </a:r>
            <a:endParaRPr lang="ru-RU" sz="1600" b="1"/>
          </a:p>
        </p:txBody>
      </p:sp>
      <p:sp>
        <p:nvSpPr>
          <p:cNvPr id="665646" name="Rectangle 15"/>
          <p:cNvSpPr>
            <a:spLocks noChangeArrowheads="1"/>
          </p:cNvSpPr>
          <p:nvPr/>
        </p:nvSpPr>
        <p:spPr bwMode="auto">
          <a:xfrm>
            <a:off x="5435600" y="2205038"/>
            <a:ext cx="1657350" cy="86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Виробничі </a:t>
            </a:r>
            <a:endParaRPr lang="en-US" sz="1600" b="1"/>
          </a:p>
          <a:p>
            <a:pPr algn="ctr"/>
            <a:r>
              <a:rPr lang="uk-UA" sz="1600" b="1"/>
              <a:t>стічні </a:t>
            </a:r>
          </a:p>
          <a:p>
            <a:pPr algn="ctr"/>
            <a:r>
              <a:rPr lang="uk-UA" sz="1600" b="1"/>
              <a:t>води</a:t>
            </a:r>
            <a:endParaRPr lang="ru-RU" sz="1600" b="1"/>
          </a:p>
        </p:txBody>
      </p:sp>
      <p:sp>
        <p:nvSpPr>
          <p:cNvPr id="665647" name="Rectangle 16"/>
          <p:cNvSpPr>
            <a:spLocks noChangeArrowheads="1"/>
          </p:cNvSpPr>
          <p:nvPr/>
        </p:nvSpPr>
        <p:spPr bwMode="auto">
          <a:xfrm>
            <a:off x="5507038" y="3862388"/>
            <a:ext cx="1801812" cy="1006475"/>
          </a:xfrm>
          <a:prstGeom prst="rect">
            <a:avLst/>
          </a:prstGeom>
          <a:solidFill>
            <a:srgbClr val="D2F1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/>
              <a:t>Анаеробний </a:t>
            </a:r>
          </a:p>
          <a:p>
            <a:pPr algn="ctr"/>
            <a:r>
              <a:rPr lang="uk-UA" sz="1600" b="1"/>
              <a:t>мул як </a:t>
            </a:r>
            <a:r>
              <a:rPr lang="uk-UA" sz="1600" b="1">
                <a:solidFill>
                  <a:srgbClr val="FF0000"/>
                </a:solidFill>
              </a:rPr>
              <a:t>органічне</a:t>
            </a:r>
          </a:p>
          <a:p>
            <a:pPr algn="ctr"/>
            <a:r>
              <a:rPr lang="uk-UA" sz="1600" b="1">
                <a:solidFill>
                  <a:srgbClr val="FF0000"/>
                </a:solidFill>
              </a:rPr>
              <a:t> добриво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665648" name="Rectangle 17"/>
          <p:cNvSpPr>
            <a:spLocks noChangeArrowheads="1"/>
          </p:cNvSpPr>
          <p:nvPr/>
        </p:nvSpPr>
        <p:spPr bwMode="auto">
          <a:xfrm>
            <a:off x="468313" y="2205038"/>
            <a:ext cx="1657350" cy="863600"/>
          </a:xfrm>
          <a:prstGeom prst="rect">
            <a:avLst/>
          </a:prstGeom>
          <a:solidFill>
            <a:srgbClr val="FECB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Післяспиртова</a:t>
            </a:r>
          </a:p>
          <a:p>
            <a:pPr algn="ctr"/>
            <a:r>
              <a:rPr lang="uk-UA" sz="1400" b="1"/>
              <a:t>мелясова барда</a:t>
            </a:r>
            <a:endParaRPr lang="ru-RU" sz="1400" b="1"/>
          </a:p>
        </p:txBody>
      </p:sp>
      <p:sp>
        <p:nvSpPr>
          <p:cNvPr id="665649" name="Rectangle 18"/>
          <p:cNvSpPr>
            <a:spLocks noChangeArrowheads="1"/>
          </p:cNvSpPr>
          <p:nvPr/>
        </p:nvSpPr>
        <p:spPr bwMode="auto">
          <a:xfrm>
            <a:off x="468313" y="3286125"/>
            <a:ext cx="1657350" cy="5762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Повернення у </a:t>
            </a:r>
          </a:p>
          <a:p>
            <a:pPr algn="ctr"/>
            <a:r>
              <a:rPr lang="uk-UA" sz="1400" b="1"/>
              <a:t>виробництво</a:t>
            </a:r>
            <a:endParaRPr lang="ru-RU" sz="1400" b="1"/>
          </a:p>
        </p:txBody>
      </p:sp>
      <p:sp>
        <p:nvSpPr>
          <p:cNvPr id="665650" name="Rectangle 19"/>
          <p:cNvSpPr>
            <a:spLocks noChangeArrowheads="1"/>
          </p:cNvSpPr>
          <p:nvPr/>
        </p:nvSpPr>
        <p:spPr bwMode="auto">
          <a:xfrm>
            <a:off x="468313" y="4078288"/>
            <a:ext cx="16573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Метанова бражка</a:t>
            </a:r>
            <a:endParaRPr lang="ru-RU" sz="1400" b="1"/>
          </a:p>
        </p:txBody>
      </p:sp>
      <p:sp>
        <p:nvSpPr>
          <p:cNvPr id="665651" name="Rectangle 20"/>
          <p:cNvSpPr>
            <a:spLocks noChangeArrowheads="1"/>
          </p:cNvSpPr>
          <p:nvPr/>
        </p:nvSpPr>
        <p:spPr bwMode="auto">
          <a:xfrm>
            <a:off x="468313" y="5013325"/>
            <a:ext cx="1728787" cy="504825"/>
          </a:xfrm>
          <a:prstGeom prst="rect">
            <a:avLst/>
          </a:prstGeom>
          <a:solidFill>
            <a:srgbClr val="D2F1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Зрошування полів,</a:t>
            </a:r>
          </a:p>
          <a:p>
            <a:pPr algn="ctr"/>
            <a:r>
              <a:rPr lang="uk-UA" sz="1400" b="1"/>
              <a:t> як добриво</a:t>
            </a:r>
            <a:endParaRPr lang="ru-RU" sz="1400" b="1"/>
          </a:p>
        </p:txBody>
      </p:sp>
      <p:sp>
        <p:nvSpPr>
          <p:cNvPr id="665652" name="Line 26"/>
          <p:cNvSpPr>
            <a:spLocks noChangeShapeType="1"/>
          </p:cNvSpPr>
          <p:nvPr/>
        </p:nvSpPr>
        <p:spPr bwMode="auto">
          <a:xfrm>
            <a:off x="2124075" y="26384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3" name="Line 27"/>
          <p:cNvSpPr>
            <a:spLocks noChangeShapeType="1"/>
          </p:cNvSpPr>
          <p:nvPr/>
        </p:nvSpPr>
        <p:spPr bwMode="auto">
          <a:xfrm flipH="1">
            <a:off x="2124075" y="4365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4" name="Line 28"/>
          <p:cNvSpPr>
            <a:spLocks noChangeShapeType="1"/>
          </p:cNvSpPr>
          <p:nvPr/>
        </p:nvSpPr>
        <p:spPr bwMode="auto">
          <a:xfrm flipV="1">
            <a:off x="1258888" y="3862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5" name="Line 29"/>
          <p:cNvSpPr>
            <a:spLocks noChangeShapeType="1"/>
          </p:cNvSpPr>
          <p:nvPr/>
        </p:nvSpPr>
        <p:spPr bwMode="auto">
          <a:xfrm>
            <a:off x="1258888" y="47259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6" name="Line 30"/>
          <p:cNvSpPr>
            <a:spLocks noChangeShapeType="1"/>
          </p:cNvSpPr>
          <p:nvPr/>
        </p:nvSpPr>
        <p:spPr bwMode="auto">
          <a:xfrm>
            <a:off x="3924300" y="33575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7" name="Line 31"/>
          <p:cNvSpPr>
            <a:spLocks noChangeShapeType="1"/>
          </p:cNvSpPr>
          <p:nvPr/>
        </p:nvSpPr>
        <p:spPr bwMode="auto">
          <a:xfrm>
            <a:off x="3924300" y="46545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8" name="Line 32"/>
          <p:cNvSpPr>
            <a:spLocks noChangeShapeType="1"/>
          </p:cNvSpPr>
          <p:nvPr/>
        </p:nvSpPr>
        <p:spPr bwMode="auto">
          <a:xfrm>
            <a:off x="5148263" y="42941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9" name="Line 33"/>
          <p:cNvSpPr>
            <a:spLocks noChangeShapeType="1"/>
          </p:cNvSpPr>
          <p:nvPr/>
        </p:nvSpPr>
        <p:spPr bwMode="auto">
          <a:xfrm flipH="1">
            <a:off x="5148263" y="26384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60" name="Rectangle 34"/>
          <p:cNvSpPr>
            <a:spLocks noChangeArrowheads="1"/>
          </p:cNvSpPr>
          <p:nvPr/>
        </p:nvSpPr>
        <p:spPr bwMode="auto">
          <a:xfrm>
            <a:off x="468313" y="1484313"/>
            <a:ext cx="1584325" cy="501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/>
              <a:t>Фільтрат</a:t>
            </a:r>
            <a:endParaRPr lang="ru-RU" sz="1400" b="1"/>
          </a:p>
        </p:txBody>
      </p:sp>
      <p:sp>
        <p:nvSpPr>
          <p:cNvPr id="665661" name="Line 35"/>
          <p:cNvSpPr>
            <a:spLocks noChangeShapeType="1"/>
          </p:cNvSpPr>
          <p:nvPr/>
        </p:nvSpPr>
        <p:spPr bwMode="auto">
          <a:xfrm flipH="1">
            <a:off x="2051050" y="170021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62" name="Line 36"/>
          <p:cNvSpPr>
            <a:spLocks noChangeShapeType="1"/>
          </p:cNvSpPr>
          <p:nvPr/>
        </p:nvSpPr>
        <p:spPr bwMode="auto">
          <a:xfrm>
            <a:off x="1258888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656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13451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4" name="Acrobat Document" r:id="rId4" imgW="3582720" imgH="3467880" progId="AcroExch.Document.11">
                  <p:link updateAutomatic="1"/>
                </p:oleObj>
              </mc:Choice>
              <mc:Fallback>
                <p:oleObj name="Acrobat Document" r:id="rId4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64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561975"/>
          </a:xfrm>
        </p:spPr>
        <p:txBody>
          <a:bodyPr>
            <a:noAutofit/>
          </a:bodyPr>
          <a:lstStyle/>
          <a:p>
            <a:r>
              <a:rPr lang="uk-UA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ІННОВАЦІЙНА ТЕХНОЛОГІЯ ПЕРЕРОБКИ </a:t>
            </a:r>
            <a:br>
              <a:rPr lang="uk-UA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КУКУРУДЗИ (5 млн.т)</a:t>
            </a:r>
            <a:endParaRPr lang="ru-RU" sz="24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268760"/>
          <a:ext cx="813690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992938" y="3486150"/>
            <a:ext cx="485775" cy="95091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425575" y="3521075"/>
            <a:ext cx="484188" cy="91598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973513" y="1844675"/>
            <a:ext cx="33337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1839913"/>
            <a:ext cx="331788" cy="28733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5832475"/>
            <a:ext cx="331788" cy="2889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65588" y="5837238"/>
            <a:ext cx="331787" cy="28733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697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35640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09" name="Acrobat Document" r:id="rId9" imgW="3582720" imgH="3467880" progId="AcroExch.Document.11">
                  <p:link updateAutomatic="1"/>
                </p:oleObj>
              </mc:Choice>
              <mc:Fallback>
                <p:oleObj name="Acrobat Document" r:id="rId9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9718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62775" y="47625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5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585736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585742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743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Times New Roman" pitchFamily="18" charset="0"/>
                  <a:cs typeface="Times New Roman" pitchFamily="18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5857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86529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6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B0CAA1-EEE4-4B5A-9EC8-F811535E902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5738" name="Rectangle 12"/>
          <p:cNvSpPr>
            <a:spLocks noChangeArrowheads="1"/>
          </p:cNvSpPr>
          <p:nvPr/>
        </p:nvSpPr>
        <p:spPr bwMode="auto">
          <a:xfrm>
            <a:off x="179388" y="1303338"/>
            <a:ext cx="8748712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              </a:t>
            </a:r>
          </a:p>
          <a:p>
            <a:endParaRPr lang="uk-UA"/>
          </a:p>
          <a:p>
            <a:r>
              <a:rPr lang="uk-UA" sz="24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  <a:p>
            <a:endParaRPr lang="uk-UA" sz="2400" b="1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uk-UA" sz="2400" b="1">
                <a:solidFill>
                  <a:schemeClr val="hlink"/>
                </a:solidFill>
                <a:latin typeface="Times New Roman" pitchFamily="18" charset="0"/>
              </a:rPr>
              <a:t>          Кожна </a:t>
            </a:r>
            <a:r>
              <a:rPr lang="uk-UA" sz="2400" b="1" i="1" u="sng">
                <a:solidFill>
                  <a:schemeClr val="hlink"/>
                </a:solidFill>
                <a:latin typeface="Times New Roman" pitchFamily="18" charset="0"/>
              </a:rPr>
              <a:t>шоста передчасна</a:t>
            </a:r>
            <a:r>
              <a:rPr lang="uk-UA" sz="2400" b="1">
                <a:solidFill>
                  <a:schemeClr val="hlink"/>
                </a:solidFill>
                <a:latin typeface="Times New Roman" pitchFamily="18" charset="0"/>
              </a:rPr>
              <a:t> смерть у світі викликана забрудненням довкілля.</a:t>
            </a:r>
            <a:r>
              <a:rPr lang="uk-UA" sz="2400">
                <a:latin typeface="Times New Roman" pitchFamily="18" charset="0"/>
              </a:rPr>
              <a:t> </a:t>
            </a:r>
          </a:p>
          <a:p>
            <a:r>
              <a:rPr lang="uk-UA" sz="2000">
                <a:latin typeface="Times New Roman" pitchFamily="18" charset="0"/>
              </a:rPr>
              <a:t>            </a:t>
            </a:r>
            <a:r>
              <a:rPr lang="uk-UA" sz="2000" b="1">
                <a:latin typeface="Times New Roman" pitchFamily="18" charset="0"/>
              </a:rPr>
              <a:t>У 2017 році від хвороб, викликаних забрудненням екології, померли</a:t>
            </a:r>
            <a:r>
              <a:rPr lang="uk-UA" sz="2000">
                <a:latin typeface="Times New Roman" pitchFamily="18" charset="0"/>
              </a:rPr>
              <a:t> </a:t>
            </a:r>
            <a:r>
              <a:rPr lang="uk-UA" sz="2000" b="1">
                <a:solidFill>
                  <a:schemeClr val="hlink"/>
                </a:solidFill>
                <a:latin typeface="Times New Roman" pitchFamily="18" charset="0"/>
              </a:rPr>
              <a:t>9 млн. чоловік</a:t>
            </a:r>
            <a:r>
              <a:rPr lang="uk-UA" sz="2000">
                <a:latin typeface="Times New Roman" pitchFamily="18" charset="0"/>
              </a:rPr>
              <a:t>. </a:t>
            </a:r>
            <a:r>
              <a:rPr lang="uk-UA" sz="2000" i="1">
                <a:latin typeface="Times New Roman" pitchFamily="18" charset="0"/>
              </a:rPr>
              <a:t>Це втричі більше, ніж від СНІДУ, туберкульозу і малярії разом узятих і в 15 разів більше, ніж в результаті воєн і інших форм насильства.</a:t>
            </a:r>
          </a:p>
          <a:p>
            <a:r>
              <a:rPr lang="uk-UA" sz="2000" b="1">
                <a:solidFill>
                  <a:srgbClr val="099B3A"/>
                </a:solidFill>
                <a:latin typeface="Times New Roman" pitchFamily="18" charset="0"/>
              </a:rPr>
              <a:t>         Забруднення повітря стало в 2017 році причиною передчасної смерті 6,5 млн. чоловік у всьому світі</a:t>
            </a:r>
            <a:r>
              <a:rPr lang="uk-UA" sz="2000">
                <a:latin typeface="Times New Roman" pitchFamily="18" charset="0"/>
              </a:rPr>
              <a:t>. Конкретно ці люди померли в результаті захворювань серця, інсультів, раку легких і легеневих захворювань.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          </a:t>
            </a:r>
            <a:r>
              <a:rPr lang="uk-UA" sz="2000" b="1">
                <a:solidFill>
                  <a:schemeClr val="hlink"/>
                </a:solidFill>
                <a:latin typeface="Times New Roman" pitchFamily="18" charset="0"/>
              </a:rPr>
              <a:t>Забруднення ґрунтів і води стало причиною захворювань більше 6 млн. та смерті до 1,8 млн. чоловік</a:t>
            </a:r>
            <a:r>
              <a:rPr lang="uk-UA" sz="2000">
                <a:latin typeface="Times New Roman" pitchFamily="18" charset="0"/>
              </a:rPr>
              <a:t>.</a:t>
            </a:r>
          </a:p>
        </p:txBody>
      </p:sp>
      <p:sp>
        <p:nvSpPr>
          <p:cNvPr id="585739" name="Rectangle 13"/>
          <p:cNvSpPr>
            <a:spLocks noChangeArrowheads="1"/>
          </p:cNvSpPr>
          <p:nvPr/>
        </p:nvSpPr>
        <p:spPr bwMode="auto">
          <a:xfrm>
            <a:off x="2916238" y="558800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ЕКОЛОГІЯ І ЖИТТЯ</a:t>
            </a:r>
          </a:p>
        </p:txBody>
      </p:sp>
      <p:sp>
        <p:nvSpPr>
          <p:cNvPr id="585740" name="Rectangle 15"/>
          <p:cNvSpPr>
            <a:spLocks noChangeArrowheads="1"/>
          </p:cNvSpPr>
          <p:nvPr/>
        </p:nvSpPr>
        <p:spPr bwMode="auto">
          <a:xfrm>
            <a:off x="3348038" y="1341438"/>
            <a:ext cx="5651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hlink"/>
                </a:solidFill>
              </a:rPr>
              <a:t>    </a:t>
            </a:r>
            <a:r>
              <a:rPr lang="uk-UA" b="1">
                <a:solidFill>
                  <a:srgbClr val="FF0066"/>
                </a:solidFill>
              </a:rPr>
              <a:t>“Ми взагалі не отримали Землю в спадок від наших предків, ми всього лише взяли її в борг у наших дітей”</a:t>
            </a:r>
            <a:endParaRPr lang="ru-RU" b="1">
              <a:solidFill>
                <a:srgbClr val="FF0066"/>
              </a:solidFill>
            </a:endParaRPr>
          </a:p>
          <a:p>
            <a:pPr algn="r"/>
            <a:r>
              <a:rPr lang="uk-UA" b="1" i="1">
                <a:solidFill>
                  <a:schemeClr val="hlink"/>
                </a:solidFill>
              </a:rPr>
              <a:t>Антуан де Сент-Екзюпері</a:t>
            </a:r>
            <a:endParaRPr lang="ru-RU" b="1" i="1">
              <a:solidFill>
                <a:schemeClr val="hlink"/>
              </a:solidFill>
            </a:endParaRPr>
          </a:p>
        </p:txBody>
      </p:sp>
      <p:pic>
        <p:nvPicPr>
          <p:cNvPr id="585741" name="Picture 17" descr="Результат пошуку зображень за запитом &quot;картинки екологія україни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9071" r="7559"/>
          <a:stretch>
            <a:fillRect/>
          </a:stretch>
        </p:blipFill>
        <p:spPr bwMode="auto">
          <a:xfrm>
            <a:off x="468313" y="1125538"/>
            <a:ext cx="266541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45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333375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620713"/>
            <a:ext cx="9036050" cy="1008062"/>
          </a:xfrm>
        </p:spPr>
        <p:txBody>
          <a:bodyPr/>
          <a:lstStyle/>
          <a:p>
            <a:r>
              <a:rPr lang="uk-UA" sz="2800" b="1" smtClean="0">
                <a:solidFill>
                  <a:srgbClr val="C00000"/>
                </a:solidFill>
              </a:rPr>
              <a:t>ОСНОВНІ НАПРЯМКИ РОЗВИТКУ ХАРЧОВОЇ ІНДУСТРІЇ УКРАЇНИ ТА ЇЇ ЕКОЛОГІЗАЦІЇ </a:t>
            </a:r>
            <a:endParaRPr lang="ru-RU" sz="2800" b="1" smtClean="0">
              <a:solidFill>
                <a:srgbClr val="C00000"/>
              </a:solidFill>
            </a:endParaRPr>
          </a:p>
        </p:txBody>
      </p:sp>
      <p:sp>
        <p:nvSpPr>
          <p:cNvPr id="299018" name="Содержимое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9144000" cy="4811712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uk-UA" sz="2400" b="1" smtClean="0">
                <a:latin typeface="Times New Roman" pitchFamily="18" charset="0"/>
              </a:rPr>
              <a:t>          </a:t>
            </a:r>
            <a:r>
              <a:rPr lang="uk-UA" sz="2000" b="1" smtClean="0">
                <a:latin typeface="Times New Roman" pitchFamily="18" charset="0"/>
              </a:rPr>
              <a:t>Розроблення інноваційної моделі розвитку підприємств харчової індустрії на основі фундаментальних досліджень у сфері комплексного використання сировини, екологізації  та ефективності виробництва, її конкурентоспроможності на європейському ринку продуктів шляхом:</a:t>
            </a:r>
          </a:p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latin typeface="Times New Roman" pitchFamily="18" charset="0"/>
              </a:rPr>
              <a:t> -    </a:t>
            </a:r>
            <a:r>
              <a:rPr lang="uk-UA" sz="2000" b="1" i="1" smtClean="0">
                <a:solidFill>
                  <a:schemeClr val="accent1"/>
                </a:solidFill>
                <a:latin typeface="Times New Roman" pitchFamily="18" charset="0"/>
              </a:rPr>
              <a:t>метанізації відходів виробництва з одержанням газоподібного біопалива, </a:t>
            </a:r>
            <a:r>
              <a:rPr lang="uk-UA" sz="2000" b="1" i="1" smtClean="0">
                <a:solidFill>
                  <a:schemeClr val="hlink"/>
                </a:solidFill>
                <a:latin typeface="Times New Roman" pitchFamily="18" charset="0"/>
              </a:rPr>
              <a:t>добрива та агротехнології його використання в органічному землеробстві</a:t>
            </a:r>
            <a:r>
              <a:rPr lang="uk-UA" sz="2000" b="1" i="1" smtClean="0">
                <a:solidFill>
                  <a:schemeClr val="accent1"/>
                </a:solidFill>
                <a:latin typeface="Times New Roman" pitchFamily="18" charset="0"/>
              </a:rPr>
              <a:t>;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uk-UA" sz="2000" b="1" smtClean="0">
                <a:solidFill>
                  <a:srgbClr val="0066FF"/>
                </a:solidFill>
                <a:latin typeface="Times New Roman" pitchFamily="18" charset="0"/>
              </a:rPr>
              <a:t>комплексної переробки рослинної сировини в харчовій промисловості з одержанням конкурентоспроможних продуктів харчового та технічного призначення;</a:t>
            </a:r>
            <a:r>
              <a:rPr lang="uk-UA" sz="2400" smtClean="0">
                <a:latin typeface="Times New Roman" pitchFamily="18" charset="0"/>
              </a:rPr>
              <a:t>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Розробка та впровадження інноваційних технологій комплексного перероблення сільськогосподарської сировини на харчових підприємствах України сприятиме різкому зменшенню негативного впливу на навколишнє середовище за одночасного збільшення їх прибутковості і </a:t>
            </a:r>
            <a:r>
              <a:rPr lang="uk-UA" sz="2000" b="1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       та сприятиме зменшенню залежності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       України від енергоносіїв закордонного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       виробництва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None/>
            </a:pPr>
            <a:endParaRPr lang="uk-UA" sz="2400" smtClean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None/>
            </a:pPr>
            <a:endParaRPr lang="uk-UA" sz="240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449263">
              <a:defRPr/>
            </a:pPr>
            <a:fld id="{B05D617D-7C88-4CD1-8592-F89CB6385EAB}" type="slidenum">
              <a:rPr lang="uk-UA" sz="1400">
                <a:latin typeface="+mn-lt"/>
                <a:ea typeface="Arial Unicode MS" pitchFamily="34" charset="-128"/>
                <a:cs typeface="Arial Unicode MS" pitchFamily="34" charset="-128"/>
              </a:rPr>
              <a:pPr algn="r" defTabSz="449263">
                <a:defRPr/>
              </a:pPr>
              <a:t>20</a:t>
            </a:fld>
            <a:endParaRPr lang="uk-UA" sz="140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99020" name="Группа 12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299022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9023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2990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53994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8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307" name="Picture 19" descr="PALA_Sugar_Beet_with_Isomalt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973638"/>
            <a:ext cx="345598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26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26" name="Picture 4"/>
          <p:cNvPicPr preferRelativeResize="0">
            <a:picLocks noChangeAspect="1" noChangeArrowheads="1"/>
          </p:cNvPicPr>
          <p:nvPr/>
        </p:nvPicPr>
        <p:blipFill>
          <a:blip r:embed="rId4">
            <a:lum bright="18000"/>
            <a:grayscl/>
          </a:blip>
          <a:srcRect/>
          <a:stretch>
            <a:fillRect/>
          </a:stretch>
        </p:blipFill>
        <p:spPr bwMode="auto">
          <a:xfrm>
            <a:off x="0" y="40481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3727" name="Номер слайда 5"/>
          <p:cNvSpPr txBox="1">
            <a:spLocks noGrp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97DD249F-2FE6-409D-A9BE-8CF288730F94}" type="slidenum">
              <a:rPr lang="uk-UA" sz="1400"/>
              <a:pPr algn="ctr"/>
              <a:t>21</a:t>
            </a:fld>
            <a:endParaRPr lang="uk-UA" sz="1400"/>
          </a:p>
        </p:txBody>
      </p:sp>
      <p:pic>
        <p:nvPicPr>
          <p:cNvPr id="243728" name="Picture 5"/>
          <p:cNvPicPr>
            <a:picLocks noChangeAspect="1" noChangeArrowheads="1"/>
          </p:cNvPicPr>
          <p:nvPr/>
        </p:nvPicPr>
        <p:blipFill>
          <a:blip r:embed="rId5"/>
          <a:srcRect b="3166"/>
          <a:stretch>
            <a:fillRect/>
          </a:stretch>
        </p:blipFill>
        <p:spPr bwMode="auto">
          <a:xfrm>
            <a:off x="0" y="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29" name="Picture 1" descr="Логотип НААН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19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30" name="Text Box 6"/>
          <p:cNvSpPr txBox="1">
            <a:spLocks noChangeArrowheads="1"/>
          </p:cNvSpPr>
          <p:nvPr/>
        </p:nvSpPr>
        <p:spPr bwMode="auto">
          <a:xfrm>
            <a:off x="1331913" y="0"/>
            <a:ext cx="4895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1400" b="1">
                <a:solidFill>
                  <a:srgbClr val="4D4D4D"/>
                </a:solidFill>
                <a:latin typeface="Corbel" pitchFamily="34" charset="0"/>
              </a:rPr>
              <a:t>Інститут продовольчих ресурсів НААН України</a:t>
            </a:r>
          </a:p>
        </p:txBody>
      </p:sp>
      <p:sp>
        <p:nvSpPr>
          <p:cNvPr id="243731" name="Заголовок 1"/>
          <p:cNvSpPr>
            <a:spLocks/>
          </p:cNvSpPr>
          <p:nvPr/>
        </p:nvSpPr>
        <p:spPr bwMode="auto">
          <a:xfrm>
            <a:off x="684213" y="333375"/>
            <a:ext cx="79200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600" b="1">
              <a:solidFill>
                <a:srgbClr val="4100FE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43732" name="Прямоугольник 108"/>
          <p:cNvSpPr>
            <a:spLocks noChangeArrowheads="1"/>
          </p:cNvSpPr>
          <p:nvPr/>
        </p:nvSpPr>
        <p:spPr bwMode="auto">
          <a:xfrm>
            <a:off x="-142875" y="500063"/>
            <a:ext cx="942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39750" y="836613"/>
            <a:ext cx="7416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Дякую за увагу!</a:t>
            </a:r>
            <a:endParaRPr lang="ru-RU" sz="96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3734" name="Picture 6" descr="j02365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4357688"/>
            <a:ext cx="197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37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56305"/>
              </p:ext>
            </p:extLst>
          </p:nvPr>
        </p:nvGraphicFramePr>
        <p:xfrm>
          <a:off x="0" y="0"/>
          <a:ext cx="12144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7" name="Acrobat Document" r:id="rId8" imgW="3582720" imgH="3467880" progId="AcroExch.Document.11">
                  <p:link updateAutomatic="1"/>
                </p:oleObj>
              </mc:Choice>
              <mc:Fallback>
                <p:oleObj name="Acrobat Document" r:id="rId8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44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3735" name="Picture 26" descr="Результат пошуку зображень за запитом &quot;картинки продукти харчування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4191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37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5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949256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949258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9259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9492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92206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56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CF140C-DF37-4F7C-99B2-59C1E79772B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23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905224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905229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5230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9052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10952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24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E0811-1AD1-42BA-9C41-4E9B00FFA31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5226" name="Rectangle 13"/>
          <p:cNvSpPr>
            <a:spLocks noChangeArrowheads="1"/>
          </p:cNvSpPr>
          <p:nvPr/>
        </p:nvSpPr>
        <p:spPr bwMode="auto">
          <a:xfrm>
            <a:off x="107950" y="1125538"/>
            <a:ext cx="90360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Якість харчових продуктів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- це сукупність властивостей, що відображають здатність продукту забезпечувати потреби організму людини в поживних речовинах, органолептичні характеристики продукту, безпеку його для здоров'я споживача, надійність стабільного складу і збереження споживчих якостей.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Безпека харчових продуктів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 — відсутність токсичної, канцерогенної, мутагенної або іншої негативної дії на організм при споживанні в загальноприйнятих кількостях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Якісна сільськогосподарська продукція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– це продукція, яка є біологічно повноцінною за вмістом основних сполук, необхідних для нормальної життєдіяльності організму  людини і тварин, а вміст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токсикантів  в якій не перевищує  гранично допустимих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концентрацій. Таким чином,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проблема виробництва </a:t>
            </a: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якісної продовольчої  сировини складається із двох </a:t>
            </a: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завдань: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підвищення її біологічної повноцінності;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   зниження вмісту в ній токсикантів.</a:t>
            </a:r>
          </a:p>
        </p:txBody>
      </p:sp>
      <p:sp>
        <p:nvSpPr>
          <p:cNvPr id="905227" name="Rectangle 14"/>
          <p:cNvSpPr>
            <a:spLocks noChangeArrowheads="1"/>
          </p:cNvSpPr>
          <p:nvPr/>
        </p:nvSpPr>
        <p:spPr bwMode="auto">
          <a:xfrm>
            <a:off x="107950" y="617538"/>
            <a:ext cx="903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ko-KR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ЯКІСТЬ СІЛЬСЬКОГОСПОДАРСЬКОЇ ПРОДУКЦІЇ</a:t>
            </a:r>
            <a:r>
              <a:rPr lang="ru-RU" altLang="ko-KR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05228" name="Picture 16" descr="Результат пошуку зображень за запитом &quot;картинки продукти харчування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219575"/>
            <a:ext cx="25431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5232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2775" y="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5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892936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892962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2963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8929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76890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36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98504C-B7DD-4E96-B210-69C8C618114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92938" name="Rectangle 8"/>
          <p:cNvSpPr>
            <a:spLocks noChangeArrowheads="1"/>
          </p:cNvSpPr>
          <p:nvPr/>
        </p:nvSpPr>
        <p:spPr bwMode="auto">
          <a:xfrm>
            <a:off x="0" y="415925"/>
            <a:ext cx="9036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ko-KR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Основні фактори забруднення харчових продуктів  і продовольчої сировини</a:t>
            </a:r>
          </a:p>
        </p:txBody>
      </p:sp>
      <p:graphicFrame>
        <p:nvGraphicFramePr>
          <p:cNvPr id="892965" name="Group 37"/>
          <p:cNvGraphicFramePr>
            <a:graphicFrameLocks noGrp="1"/>
          </p:cNvGraphicFramePr>
          <p:nvPr/>
        </p:nvGraphicFramePr>
        <p:xfrm>
          <a:off x="107950" y="1557338"/>
          <a:ext cx="8856663" cy="4983162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Забруднюючі речовини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Основні фактори забруднення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Нітрати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Порушення технології внесення добрив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ґрунтів, їх склад і вологість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Біологічні особливості різних культур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Пестициди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Ротація їх з ґрунту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Фізико-хімічні особливості пестицидів і спосіб оброблення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Норми витрат, кратність оброблення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ґрунтів, їх склад і вологість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Важкі метали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Забруднення ґрунтів і води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 радіоактивного забруднення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Радіоактивне забруднення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Техногенні катастрофи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Антибіотики 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біотимулятори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Препарати для профілактики захворювань і підвищення збереженості кормів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-17145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27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901155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156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9011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066926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28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8E1257-5B6D-4D58-9875-4CCC7D2F8CB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1129" name="Скругленный прямоугольник 3"/>
          <p:cNvSpPr>
            <a:spLocks noChangeArrowheads="1"/>
          </p:cNvSpPr>
          <p:nvPr/>
        </p:nvSpPr>
        <p:spPr bwMode="auto">
          <a:xfrm>
            <a:off x="1047750" y="1939925"/>
            <a:ext cx="1655763" cy="5048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latin typeface="Calibri" pitchFamily="34" charset="0"/>
                <a:cs typeface="Times New Roman" pitchFamily="18" charset="0"/>
              </a:rPr>
              <a:t>Ртуть</a:t>
            </a:r>
            <a:endParaRPr lang="ru-RU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01130" name="Скругленный прямоугольник 5"/>
          <p:cNvSpPr>
            <a:spLocks noChangeArrowheads="1"/>
          </p:cNvSpPr>
          <p:nvPr/>
        </p:nvSpPr>
        <p:spPr bwMode="auto">
          <a:xfrm>
            <a:off x="6516688" y="3213100"/>
            <a:ext cx="1655762" cy="5048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>
                <a:latin typeface="Calibri" pitchFamily="34" charset="0"/>
              </a:rPr>
              <a:t>Миш</a:t>
            </a:r>
            <a:r>
              <a:rPr lang="en-US">
                <a:latin typeface="Calibri" pitchFamily="34" charset="0"/>
              </a:rPr>
              <a:t>’</a:t>
            </a:r>
            <a:r>
              <a:rPr lang="uk-UA">
                <a:latin typeface="Calibri" pitchFamily="34" charset="0"/>
              </a:rPr>
              <a:t>як</a:t>
            </a:r>
            <a:endParaRPr lang="ru-RU">
              <a:latin typeface="Calibri" pitchFamily="34" charset="0"/>
            </a:endParaRPr>
          </a:p>
        </p:txBody>
      </p:sp>
      <p:sp>
        <p:nvSpPr>
          <p:cNvPr id="901131" name="Скругленный прямоугольник 6"/>
          <p:cNvSpPr>
            <a:spLocks noChangeArrowheads="1"/>
          </p:cNvSpPr>
          <p:nvPr/>
        </p:nvSpPr>
        <p:spPr bwMode="auto">
          <a:xfrm>
            <a:off x="3779838" y="4652963"/>
            <a:ext cx="1657350" cy="5048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Нітрати</a:t>
            </a:r>
            <a:r>
              <a:rPr lang="ru-RU"/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375" y="2565400"/>
            <a:ext cx="16573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Забруднення повітря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375" y="1916113"/>
            <a:ext cx="165735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Небезпечні пестициди</a:t>
            </a:r>
            <a:endParaRPr lang="ru-RU" dirty="0"/>
          </a:p>
        </p:txBody>
      </p:sp>
      <p:sp>
        <p:nvSpPr>
          <p:cNvPr id="901134" name="Скругленный прямоугольник 9"/>
          <p:cNvSpPr>
            <a:spLocks noChangeArrowheads="1"/>
          </p:cNvSpPr>
          <p:nvPr/>
        </p:nvSpPr>
        <p:spPr bwMode="auto">
          <a:xfrm>
            <a:off x="6659563" y="4724400"/>
            <a:ext cx="1657350" cy="5048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>
                <a:latin typeface="Calibri" pitchFamily="34" charset="0"/>
              </a:rPr>
              <a:t>Діоксини</a:t>
            </a:r>
            <a:endParaRPr lang="ru-RU">
              <a:latin typeface="Calibri" pitchFamily="34" charset="0"/>
            </a:endParaRPr>
          </a:p>
        </p:txBody>
      </p:sp>
      <p:sp>
        <p:nvSpPr>
          <p:cNvPr id="901135" name="Скругленный прямоугольник 10"/>
          <p:cNvSpPr>
            <a:spLocks noChangeArrowheads="1"/>
          </p:cNvSpPr>
          <p:nvPr/>
        </p:nvSpPr>
        <p:spPr bwMode="auto">
          <a:xfrm>
            <a:off x="3635375" y="3860800"/>
            <a:ext cx="1655763" cy="5032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>
                <a:latin typeface="Calibri" pitchFamily="34" charset="0"/>
              </a:rPr>
              <a:t>Фтор</a:t>
            </a:r>
            <a:endParaRPr lang="ru-RU">
              <a:latin typeface="Calibri" pitchFamily="34" charset="0"/>
            </a:endParaRPr>
          </a:p>
        </p:txBody>
      </p:sp>
      <p:sp>
        <p:nvSpPr>
          <p:cNvPr id="901136" name="Скругленный прямоугольник 11"/>
          <p:cNvSpPr>
            <a:spLocks noChangeArrowheads="1"/>
          </p:cNvSpPr>
          <p:nvPr/>
        </p:nvSpPr>
        <p:spPr bwMode="auto">
          <a:xfrm>
            <a:off x="3635375" y="3213100"/>
            <a:ext cx="1655763" cy="5032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>
                <a:latin typeface="Calibri" pitchFamily="34" charset="0"/>
              </a:rPr>
              <a:t>Азбест</a:t>
            </a:r>
            <a:endParaRPr lang="ru-RU">
              <a:latin typeface="Calibri" pitchFamily="34" charset="0"/>
            </a:endParaRPr>
          </a:p>
        </p:txBody>
      </p:sp>
      <p:sp>
        <p:nvSpPr>
          <p:cNvPr id="901137" name="Скругленный прямоугольник 12"/>
          <p:cNvSpPr>
            <a:spLocks noChangeArrowheads="1"/>
          </p:cNvSpPr>
          <p:nvPr/>
        </p:nvSpPr>
        <p:spPr bwMode="auto">
          <a:xfrm>
            <a:off x="6516688" y="1939925"/>
            <a:ext cx="1655762" cy="5048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>
                <a:latin typeface="Calibri" pitchFamily="34" charset="0"/>
              </a:rPr>
              <a:t>Кадмій</a:t>
            </a:r>
            <a:endParaRPr lang="ru-RU">
              <a:latin typeface="Calibri" pitchFamily="34" charset="0"/>
            </a:endParaRPr>
          </a:p>
        </p:txBody>
      </p:sp>
      <p:sp>
        <p:nvSpPr>
          <p:cNvPr id="901138" name="Скругленный прямоугольник 4"/>
          <p:cNvSpPr>
            <a:spLocks noChangeArrowheads="1"/>
          </p:cNvSpPr>
          <p:nvPr/>
        </p:nvSpPr>
        <p:spPr bwMode="auto">
          <a:xfrm>
            <a:off x="1116013" y="3644900"/>
            <a:ext cx="1657350" cy="5032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>
                <a:latin typeface="Calibri" pitchFamily="34" charset="0"/>
              </a:rPr>
              <a:t>Свинець</a:t>
            </a:r>
            <a:endParaRPr lang="ru-RU">
              <a:latin typeface="Calibri" pitchFamily="34" charset="0"/>
            </a:endParaRPr>
          </a:p>
        </p:txBody>
      </p:sp>
      <p:sp>
        <p:nvSpPr>
          <p:cNvPr id="901139" name="Заголовок 1"/>
          <p:cNvSpPr>
            <a:spLocks/>
          </p:cNvSpPr>
          <p:nvPr/>
        </p:nvSpPr>
        <p:spPr bwMode="auto">
          <a:xfrm>
            <a:off x="32385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Хімічні речовини, що викликають порушення стану здоров'я</a:t>
            </a:r>
            <a:endParaRPr lang="ru-RU" sz="32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0" name="Скругленный прямоугольник 12"/>
          <p:cNvSpPr>
            <a:spLocks noChangeArrowheads="1"/>
          </p:cNvSpPr>
          <p:nvPr/>
        </p:nvSpPr>
        <p:spPr bwMode="auto">
          <a:xfrm>
            <a:off x="5651500" y="2565400"/>
            <a:ext cx="3313113" cy="5048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1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Пошкодження печінки та нирок, низька щільність кісток</a:t>
            </a:r>
            <a:r>
              <a:rPr lang="ru-RU"/>
              <a:t> </a:t>
            </a:r>
          </a:p>
        </p:txBody>
      </p:sp>
      <p:cxnSp>
        <p:nvCxnSpPr>
          <p:cNvPr id="901141" name="Прямая со стрелкой 27"/>
          <p:cNvCxnSpPr>
            <a:cxnSpLocks noChangeShapeType="1"/>
          </p:cNvCxnSpPr>
          <p:nvPr/>
        </p:nvCxnSpPr>
        <p:spPr bwMode="auto">
          <a:xfrm>
            <a:off x="7283450" y="2420938"/>
            <a:ext cx="25400" cy="1317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01142" name="Скругленный прямоугольник 12"/>
          <p:cNvSpPr>
            <a:spLocks noChangeArrowheads="1"/>
          </p:cNvSpPr>
          <p:nvPr/>
        </p:nvSpPr>
        <p:spPr bwMode="auto">
          <a:xfrm>
            <a:off x="5580063" y="3860800"/>
            <a:ext cx="3455987" cy="7207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75000"/>
              </a:lnSpc>
            </a:pPr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Шлунково-кишковий тракт, шкіра, серце, печінка,неврологічні ушкодження, діабет,</a:t>
            </a:r>
            <a:r>
              <a:rPr lang="ru-RU">
                <a:solidFill>
                  <a:schemeClr val="hlink"/>
                </a:solidFill>
              </a:rPr>
              <a:t> </a:t>
            </a:r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захворювання крові</a:t>
            </a:r>
            <a:r>
              <a:rPr lang="ru-RU"/>
              <a:t> </a:t>
            </a:r>
          </a:p>
        </p:txBody>
      </p:sp>
      <p:cxnSp>
        <p:nvCxnSpPr>
          <p:cNvPr id="901143" name="Прямая со стрелкой 27"/>
          <p:cNvCxnSpPr>
            <a:cxnSpLocks noChangeShapeType="1"/>
            <a:stCxn id="901130" idx="2"/>
          </p:cNvCxnSpPr>
          <p:nvPr/>
        </p:nvCxnSpPr>
        <p:spPr bwMode="auto">
          <a:xfrm flipH="1">
            <a:off x="7308850" y="3730625"/>
            <a:ext cx="36513" cy="1174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01144" name="Скругленный прямоугольник 12"/>
          <p:cNvSpPr>
            <a:spLocks noChangeArrowheads="1"/>
          </p:cNvSpPr>
          <p:nvPr/>
        </p:nvSpPr>
        <p:spPr bwMode="auto">
          <a:xfrm>
            <a:off x="107950" y="2565400"/>
            <a:ext cx="3313113" cy="9350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Ураження печінки,  серця та нирок, центральної нервової системи, впливає на розвиток мозку, внаслідок чого знижує IQ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901145" name="Прямая со стрелкой 27"/>
          <p:cNvCxnSpPr>
            <a:cxnSpLocks noChangeShapeType="1"/>
          </p:cNvCxnSpPr>
          <p:nvPr/>
        </p:nvCxnSpPr>
        <p:spPr bwMode="auto">
          <a:xfrm flipH="1">
            <a:off x="1979613" y="2420938"/>
            <a:ext cx="36512" cy="1174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01146" name="Скругленный прямоугольник 12"/>
          <p:cNvSpPr>
            <a:spLocks noChangeArrowheads="1"/>
          </p:cNvSpPr>
          <p:nvPr/>
        </p:nvSpPr>
        <p:spPr bwMode="auto">
          <a:xfrm>
            <a:off x="323850" y="4292600"/>
            <a:ext cx="3313113" cy="9350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Неврологічні  ушкодження, гіпертонія, хвороба печінки, порушення координації, погіршення структури  кісткової тканини</a:t>
            </a:r>
            <a:r>
              <a:rPr lang="ru-RU"/>
              <a:t> </a:t>
            </a:r>
            <a:r>
              <a:rPr lang="uk-UA"/>
              <a:t>  </a:t>
            </a:r>
            <a:r>
              <a:rPr lang="ru-RU"/>
              <a:t>  </a:t>
            </a:r>
          </a:p>
        </p:txBody>
      </p:sp>
      <p:cxnSp>
        <p:nvCxnSpPr>
          <p:cNvPr id="901147" name="Прямая со стрелкой 27"/>
          <p:cNvCxnSpPr>
            <a:cxnSpLocks noChangeShapeType="1"/>
          </p:cNvCxnSpPr>
          <p:nvPr/>
        </p:nvCxnSpPr>
        <p:spPr bwMode="auto">
          <a:xfrm flipH="1">
            <a:off x="1979613" y="4149725"/>
            <a:ext cx="36512" cy="1174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01148" name="Скругленный прямоугольник 12"/>
          <p:cNvSpPr>
            <a:spLocks noChangeArrowheads="1"/>
          </p:cNvSpPr>
          <p:nvPr/>
        </p:nvSpPr>
        <p:spPr bwMode="auto">
          <a:xfrm>
            <a:off x="5688013" y="5373688"/>
            <a:ext cx="3455987" cy="5762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75000"/>
              </a:lnSpc>
            </a:pPr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Пошкодження  імунної системи,   заважають гормонам, викликають  рак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cxnSp>
        <p:nvCxnSpPr>
          <p:cNvPr id="901149" name="Прямая со стрелкой 27"/>
          <p:cNvCxnSpPr>
            <a:cxnSpLocks noChangeShapeType="1"/>
          </p:cNvCxnSpPr>
          <p:nvPr/>
        </p:nvCxnSpPr>
        <p:spPr bwMode="auto">
          <a:xfrm flipH="1">
            <a:off x="7596188" y="5229225"/>
            <a:ext cx="36512" cy="1174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01150" name="Скругленный прямоугольник 12"/>
          <p:cNvSpPr>
            <a:spLocks noChangeArrowheads="1"/>
          </p:cNvSpPr>
          <p:nvPr/>
        </p:nvSpPr>
        <p:spPr bwMode="auto">
          <a:xfrm>
            <a:off x="2124075" y="5373688"/>
            <a:ext cx="3455988" cy="5762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75000"/>
              </a:lnSpc>
            </a:pPr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мікросотора кишечнику перетворює нітрат в нітрит. Нітрит ідентифікований як фактор ризику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1151" name="Прямая со стрелкой 27"/>
          <p:cNvCxnSpPr>
            <a:cxnSpLocks noChangeShapeType="1"/>
            <a:stCxn id="901131" idx="2"/>
          </p:cNvCxnSpPr>
          <p:nvPr/>
        </p:nvCxnSpPr>
        <p:spPr bwMode="auto">
          <a:xfrm flipH="1">
            <a:off x="3852863" y="5170488"/>
            <a:ext cx="755650" cy="190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01152" name="Скругленный прямоугольник 10"/>
          <p:cNvSpPr>
            <a:spLocks noChangeArrowheads="1"/>
          </p:cNvSpPr>
          <p:nvPr/>
        </p:nvSpPr>
        <p:spPr bwMode="auto">
          <a:xfrm>
            <a:off x="250825" y="5373688"/>
            <a:ext cx="1655763" cy="503237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Радіонукліди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01153" name="Скругленный прямоугольник 12"/>
          <p:cNvSpPr>
            <a:spLocks noChangeArrowheads="1"/>
          </p:cNvSpPr>
          <p:nvPr/>
        </p:nvSpPr>
        <p:spPr bwMode="auto">
          <a:xfrm>
            <a:off x="250825" y="6092825"/>
            <a:ext cx="3455988" cy="576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rtl="1">
              <a:lnSpc>
                <a:spcPct val="75000"/>
              </a:lnSpc>
            </a:pPr>
            <a:r>
              <a:rPr lang="uk-UA" sz="1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мікросотора кишечнику перетворює нітрат в нітрит. Нітрит ідентифікований як фактор ризику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1154" name="Прямая со стрелкой 27"/>
          <p:cNvCxnSpPr>
            <a:cxnSpLocks noChangeShapeType="1"/>
          </p:cNvCxnSpPr>
          <p:nvPr/>
        </p:nvCxnSpPr>
        <p:spPr bwMode="auto">
          <a:xfrm>
            <a:off x="1223963" y="5876925"/>
            <a:ext cx="755650" cy="203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901158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-17145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Забруднювачі, які зустрічаються найбільш часто</a:t>
            </a:r>
            <a:endParaRPr lang="ru-RU" sz="4000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4137" name="Текст 7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000" b="1" smtClean="0"/>
              <a:t>BTX суміш бензолу, толуолу та трьох ізомерів ксилолу</a:t>
            </a:r>
            <a:endParaRPr lang="ru-RU" sz="2000" b="1" smtClean="0"/>
          </a:p>
        </p:txBody>
      </p:sp>
      <p:graphicFrame>
        <p:nvGraphicFramePr>
          <p:cNvPr id="944132" name="Объект 11"/>
          <p:cNvGraphicFramePr>
            <a:graphicFrameLocks noGrp="1"/>
          </p:cNvGraphicFramePr>
          <p:nvPr>
            <p:ph sz="half" idx="4294967295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6" r:id="rId3" imgW="4139543" imgH="4054191" progId="Excel.Chart.8">
                  <p:embed/>
                </p:oleObj>
              </mc:Choice>
              <mc:Fallback>
                <p:oleObj r:id="rId3" imgW="4139543" imgH="4054191" progId="Excel.Chart.8">
                  <p:embed/>
                  <p:pic>
                    <p:nvPicPr>
                      <p:cNvPr id="0" name="Объект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8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6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1400" b="1" smtClean="0"/>
              <a:t>PAH </a:t>
            </a:r>
            <a:r>
              <a:rPr lang="uk-UA" sz="1400" b="1" smtClean="0"/>
              <a:t>Поліциклічний ароматичний вуглеводень</a:t>
            </a:r>
            <a:endParaRPr lang="ru-RU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1400" b="1" smtClean="0"/>
              <a:t>CHC </a:t>
            </a:r>
            <a:r>
              <a:rPr lang="uk-UA" sz="1400" b="1" smtClean="0"/>
              <a:t>летючі хлоровані вуглеводні</a:t>
            </a:r>
            <a:endParaRPr lang="ru-RU" sz="1400" b="1" smtClean="0"/>
          </a:p>
        </p:txBody>
      </p:sp>
      <p:graphicFrame>
        <p:nvGraphicFramePr>
          <p:cNvPr id="944134" name="Объект 12"/>
          <p:cNvGraphicFramePr>
            <a:graphicFrameLocks noGrp="1"/>
          </p:cNvGraphicFramePr>
          <p:nvPr>
            <p:ph sz="quarter" idx="4294967295"/>
          </p:nvPr>
        </p:nvGraphicFramePr>
        <p:xfrm>
          <a:off x="4594225" y="2124075"/>
          <a:ext cx="41433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7" r:id="rId5" imgW="4139543" imgH="4054191" progId="Excel.Chart.8">
                  <p:embed/>
                </p:oleObj>
              </mc:Choice>
              <mc:Fallback>
                <p:oleObj r:id="rId5" imgW="4139543" imgH="4054191" progId="Excel.Char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124075"/>
                        <a:ext cx="4143375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4135" name="Object 7"/>
          <p:cNvGraphicFramePr>
            <a:graphicFrameLocks/>
          </p:cNvGraphicFramePr>
          <p:nvPr/>
        </p:nvGraphicFramePr>
        <p:xfrm>
          <a:off x="4808538" y="2298700"/>
          <a:ext cx="4141787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8" r:id="rId7" imgW="4139543" imgH="4054191" progId="Excel.Chart.8">
                  <p:embed/>
                </p:oleObj>
              </mc:Choice>
              <mc:Fallback>
                <p:oleObj r:id="rId7" imgW="4139543" imgH="4054191" progId="Excel.Char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2298700"/>
                        <a:ext cx="4141787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4140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2775" y="-17145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41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15256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9" name="Acrobat Document" r:id="rId10" imgW="3582720" imgH="3467880" progId="AcroExch.Document.11">
                  <p:link updateAutomatic="1"/>
                </p:oleObj>
              </mc:Choice>
              <mc:Fallback>
                <p:oleObj name="Acrobat Document" r:id="rId10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1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487432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487446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7447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4874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40738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2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4DACF7-EC09-487E-B394-D20ECB45473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7434" name="Rectangle 15"/>
          <p:cNvSpPr>
            <a:spLocks noChangeArrowheads="1"/>
          </p:cNvSpPr>
          <p:nvPr/>
        </p:nvSpPr>
        <p:spPr bwMode="auto">
          <a:xfrm>
            <a:off x="0" y="69215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cs typeface="Times New Roman" pitchFamily="18" charset="0"/>
              </a:rPr>
              <a:t> </a:t>
            </a:r>
            <a:r>
              <a:rPr lang="uk-UA" sz="36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Зміни в мінеральному складі деяких фруктів и овочів за період с 1983 по 2015 р.</a:t>
            </a:r>
            <a:endParaRPr lang="uk-UA" sz="36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7451" name="Group 27"/>
          <p:cNvGraphicFramePr>
            <a:graphicFrameLocks noGrp="1"/>
          </p:cNvGraphicFramePr>
          <p:nvPr/>
        </p:nvGraphicFramePr>
        <p:xfrm>
          <a:off x="179388" y="1916113"/>
          <a:ext cx="8640762" cy="4438650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Мінерал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відсоток змін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Кальцій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Залізо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Магній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Калій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-29,82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-21,08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7449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-100013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9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890890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890894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895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89088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52005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1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98CFFB-D9E8-4B6B-B316-B253B1B48E2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90892" name="Rectangle 9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0888" name="Object 8"/>
          <p:cNvGraphicFramePr>
            <a:graphicFrameLocks noChangeAspect="1"/>
          </p:cNvGraphicFramePr>
          <p:nvPr/>
        </p:nvGraphicFramePr>
        <p:xfrm>
          <a:off x="0" y="2085975"/>
          <a:ext cx="8532813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2" name="Диаграмма" r:id="rId7" imgW="5552933" imgH="2686072" progId="MSGraph.Chart.8">
                  <p:embed/>
                </p:oleObj>
              </mc:Choice>
              <mc:Fallback>
                <p:oleObj name="Диаграмма" r:id="rId7" imgW="5552933" imgH="2686072" progId="MSGraph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5975"/>
                        <a:ext cx="8532813" cy="412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893" name="Rectangle 10"/>
          <p:cNvSpPr>
            <a:spLocks noChangeArrowheads="1"/>
          </p:cNvSpPr>
          <p:nvPr/>
        </p:nvSpPr>
        <p:spPr bwMode="auto">
          <a:xfrm>
            <a:off x="250825" y="1196975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ЗМІНА СЕРЕДНЬОГО ВМІСТУ МІНЕРАЛІВ </a:t>
            </a:r>
          </a:p>
          <a:p>
            <a:pPr algn="ctr"/>
            <a:r>
              <a:rPr lang="uk-UA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 ОВОЧАХ ЗА ОСТАННЄ СТОЛІТТЯ</a:t>
            </a:r>
          </a:p>
        </p:txBody>
      </p:sp>
      <p:pic>
        <p:nvPicPr>
          <p:cNvPr id="890897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625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83" name="Rectangle 2"/>
          <p:cNvSpPr>
            <a:spLocks noChangeArrowheads="1"/>
          </p:cNvSpPr>
          <p:nvPr/>
        </p:nvSpPr>
        <p:spPr bwMode="auto">
          <a:xfrm>
            <a:off x="539750" y="16287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endParaRPr lang="uk-UA"/>
          </a:p>
        </p:txBody>
      </p:sp>
      <p:grpSp>
        <p:nvGrpSpPr>
          <p:cNvPr id="894984" name="Группа 6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0"/>
            <a:chExt cx="9144000" cy="573088"/>
          </a:xfrm>
        </p:grpSpPr>
        <p:pic>
          <p:nvPicPr>
            <p:cNvPr id="894988" name="Picture 5"/>
            <p:cNvPicPr>
              <a:picLocks noChangeAspect="1" noChangeArrowheads="1"/>
            </p:cNvPicPr>
            <p:nvPr/>
          </p:nvPicPr>
          <p:blipFill>
            <a:blip r:embed="rId4"/>
            <a:srcRect b="3287"/>
            <a:stretch>
              <a:fillRect/>
            </a:stretch>
          </p:blipFill>
          <p:spPr bwMode="auto">
            <a:xfrm>
              <a:off x="0" y="0"/>
              <a:ext cx="914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4989" name="Text Box 6"/>
            <p:cNvSpPr txBox="1">
              <a:spLocks noChangeArrowheads="1"/>
            </p:cNvSpPr>
            <p:nvPr/>
          </p:nvSpPr>
          <p:spPr bwMode="auto">
            <a:xfrm>
              <a:off x="827088" y="115888"/>
              <a:ext cx="4941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uk-UA" sz="1400" b="1">
                  <a:latin typeface="Corbel" pitchFamily="34" charset="0"/>
                </a:rPr>
                <a:t>Інститут продовольчих ресурсів НААН України</a:t>
              </a:r>
            </a:p>
          </p:txBody>
        </p:sp>
      </p:grpSp>
      <p:graphicFrame>
        <p:nvGraphicFramePr>
          <p:cNvPr id="89498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10172"/>
              </p:ext>
            </p:extLst>
          </p:nvPr>
        </p:nvGraphicFramePr>
        <p:xfrm>
          <a:off x="0" y="0"/>
          <a:ext cx="6842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84" name="Acrobat Document" r:id="rId5" imgW="3582720" imgH="3467880" progId="AcroExch.Document.11">
                  <p:link updateAutomatic="1"/>
                </p:oleObj>
              </mc:Choice>
              <mc:Fallback>
                <p:oleObj name="Acrobat Document" r:id="rId5" imgW="3582720" imgH="3467880" progId="AcroExch.Document.11">
                  <p:link updateAutomatic="1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42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7956D9-812C-466E-9AA7-3B52A71CB13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94986" name="Rectangle 8"/>
          <p:cNvSpPr>
            <a:spLocks noChangeArrowheads="1"/>
          </p:cNvSpPr>
          <p:nvPr/>
        </p:nvSpPr>
        <p:spPr bwMode="auto">
          <a:xfrm>
            <a:off x="107950" y="539750"/>
            <a:ext cx="90360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ГРУНТИ І БІОСФЕРА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Ґрунтовий покрив є найважливішим компонентом біосфери Землі. Саме ґрунтовий покрив визначає багато процесів, що відбуваються у біосфері. </a:t>
            </a:r>
          </a:p>
          <a:p>
            <a:pPr>
              <a:buFontTx/>
              <a:buChar char="•"/>
            </a:pPr>
            <a:r>
              <a:rPr lang="uk-UA" sz="3200">
                <a:latin typeface="Times New Roman" pitchFamily="18" charset="0"/>
                <a:cs typeface="Times New Roman" pitchFamily="18" charset="0"/>
              </a:rPr>
              <a:t>     Ґрунт виконує функції біологічного поглинача, руйнівника і нейтралізатора різних забруднень. Якщо ця ланка біосфери буде порушена, то функціонування біосфери, що склалося, безповоротно </a:t>
            </a:r>
          </a:p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порушиться.</a:t>
            </a:r>
            <a:r>
              <a:rPr lang="uk-UA"/>
              <a:t> </a:t>
            </a:r>
          </a:p>
        </p:txBody>
      </p:sp>
      <p:pic>
        <p:nvPicPr>
          <p:cNvPr id="894987" name="Picture 15" descr="Результат пошуку зображень за запитом &quot;картинки екологія україни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5018088"/>
            <a:ext cx="39608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4991" name="Рисунок 10" descr="C:\Users\user\Desktop\Horizontal_RGB_29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2775" y="-171450"/>
            <a:ext cx="2181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</TotalTime>
  <Words>1554</Words>
  <Application>Microsoft Office PowerPoint</Application>
  <PresentationFormat>Экран (4:3)</PresentationFormat>
  <Paragraphs>264</Paragraphs>
  <Slides>22</Slides>
  <Notes>20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22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55" baseType="lpstr">
      <vt:lpstr>맑은 고딕</vt:lpstr>
      <vt:lpstr>Arial</vt:lpstr>
      <vt:lpstr>Arial Black</vt:lpstr>
      <vt:lpstr>Arial Unicode MS</vt:lpstr>
      <vt:lpstr>Calibri</vt:lpstr>
      <vt:lpstr>Corbel</vt:lpstr>
      <vt:lpstr>Times New Roman</vt:lpstr>
      <vt:lpstr>Wingdings</vt:lpstr>
      <vt:lpstr>Тема Office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Диаграмма Microsoft Excel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Забруднювачі, які зустрічаються найбільш часто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Диверсифікація цукробурякового виробництва</vt:lpstr>
      <vt:lpstr>Технологія виробництва біогазу  з відходів спиртових заводів</vt:lpstr>
      <vt:lpstr> ІННОВАЦІЙНА ТЕХНОЛОГІЯ ПЕРЕРОБКИ  КУКУРУДЗИ (5 млн.т)</vt:lpstr>
      <vt:lpstr>ОСНОВНІ НАПРЯМКИ РОЗВИТКУ ХАРЧОВОЇ ІНДУСТРІЇ УКРАЇНИ ТА ЇЇ ЕКОЛОГІЗАЦІЇ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ефективності цукробурякової галузі України на основі комплексного використання сировини</dc:title>
  <dc:creator>User</dc:creator>
  <cp:lastModifiedBy>user</cp:lastModifiedBy>
  <cp:revision>246</cp:revision>
  <dcterms:created xsi:type="dcterms:W3CDTF">2014-10-24T08:11:12Z</dcterms:created>
  <dcterms:modified xsi:type="dcterms:W3CDTF">2018-04-17T07:35:23Z</dcterms:modified>
</cp:coreProperties>
</file>