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8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7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06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0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1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9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5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8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4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B500-3885-45CA-93CA-B27BB973BA6F}" type="datetimeFigureOut">
              <a:rPr lang="uk-UA" smtClean="0"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2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34036" y="2481333"/>
            <a:ext cx="9310101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altLang="uk-UA" b="1" dirty="0" smtClean="0"/>
              <a:t> Міжнародний форум «Здоровий ґрунт – здорова нація»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altLang="uk-UA" b="1" dirty="0" smtClean="0"/>
              <a:t>Науково-практичний семінар «Інформаційне забезпечення сталого управління ґрунтовими ресурсами»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 dirty="0" smtClean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 dirty="0" smtClean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 dirty="0" smtClean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uk-UA" b="1" dirty="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 flipV="1">
            <a:off x="1774825" y="2321762"/>
            <a:ext cx="8469312" cy="18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uk-UA" altLang="uk-UA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240077" y="2310709"/>
            <a:ext cx="91770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uk-UA" sz="2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</a:t>
            </a:r>
            <a:endParaRPr lang="ru-RU" altLang="uk-UA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uk-UA" sz="2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uk-UA" sz="2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  СИСТЕМНОГО УПРАВЛІННЯ РОДЮЧІСТЮ ГРУНТІВ</a:t>
            </a:r>
            <a:endParaRPr lang="uk-UA" altLang="uk-UA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3273449" y="5505552"/>
            <a:ext cx="609532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err="1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Доповідач</a:t>
            </a:r>
            <a:r>
              <a:rPr lang="ru-RU" sz="3200" dirty="0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Роман </a:t>
            </a:r>
            <a:r>
              <a:rPr lang="ru-RU" sz="3200" dirty="0" err="1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Трускавецький</a:t>
            </a:r>
            <a:endParaRPr lang="ru-RU" sz="3200" dirty="0">
              <a:solidFill>
                <a:srgbClr val="2A331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д.с.-</a:t>
            </a:r>
            <a:r>
              <a:rPr lang="ru-RU" sz="3200" b="1" dirty="0" err="1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г.н</a:t>
            </a:r>
            <a:r>
              <a:rPr lang="ru-RU" sz="3200" b="1" dirty="0">
                <a:solidFill>
                  <a:srgbClr val="2A33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., проф.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063750" y="188913"/>
            <a:ext cx="80645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b="1" dirty="0" smtClean="0">
                <a:solidFill>
                  <a:srgbClr val="267426"/>
                </a:solidFill>
              </a:rPr>
              <a:t>Національний науковий </a:t>
            </a:r>
            <a:r>
              <a:rPr lang="uk-UA" altLang="uk-UA" b="1" dirty="0">
                <a:solidFill>
                  <a:srgbClr val="267426"/>
                </a:solidFill>
              </a:rPr>
              <a:t>центр </a:t>
            </a:r>
            <a:br>
              <a:rPr lang="uk-UA" altLang="uk-UA" b="1" dirty="0">
                <a:solidFill>
                  <a:srgbClr val="267426"/>
                </a:solidFill>
              </a:rPr>
            </a:br>
            <a:r>
              <a:rPr lang="uk-UA" altLang="uk-UA" b="1" dirty="0" smtClean="0">
                <a:solidFill>
                  <a:srgbClr val="267426"/>
                </a:solidFill>
              </a:rPr>
              <a:t>«Інститут ґрунтознавства та агрохімії імені О.Н</a:t>
            </a:r>
            <a:r>
              <a:rPr lang="uk-UA" altLang="uk-UA" b="1" dirty="0">
                <a:solidFill>
                  <a:srgbClr val="267426"/>
                </a:solidFill>
              </a:rPr>
              <a:t>. </a:t>
            </a:r>
            <a:r>
              <a:rPr lang="uk-UA" altLang="uk-UA" b="1" dirty="0" smtClean="0">
                <a:solidFill>
                  <a:srgbClr val="267426"/>
                </a:solidFill>
              </a:rPr>
              <a:t>Соколовського»</a:t>
            </a:r>
          </a:p>
          <a:p>
            <a:pPr algn="ctr">
              <a:spcBef>
                <a:spcPct val="50000"/>
              </a:spcBef>
            </a:pPr>
            <a:r>
              <a:rPr lang="uk-UA" altLang="uk-UA" b="1" dirty="0" smtClean="0">
                <a:solidFill>
                  <a:srgbClr val="267426"/>
                </a:solidFill>
              </a:rPr>
              <a:t>Громадська організація «Українське товариство ґрунтознавців та агрохіміків»</a:t>
            </a:r>
            <a:endParaRPr lang="ru-RU" altLang="uk-UA" b="1" dirty="0">
              <a:solidFill>
                <a:srgbClr val="267426"/>
              </a:solidFill>
            </a:endParaRPr>
          </a:p>
        </p:txBody>
      </p:sp>
      <p:pic>
        <p:nvPicPr>
          <p:cNvPr id="123915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8150" r="7741" b="22594"/>
          <a:stretch>
            <a:fillRect/>
          </a:stretch>
        </p:blipFill>
        <p:spPr bwMode="auto">
          <a:xfrm>
            <a:off x="1049360" y="1278127"/>
            <a:ext cx="2224089" cy="6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2" descr="Описание: C:\Users\Pavel\AppData\Local\Temp\EURASIANS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42" y="1250742"/>
            <a:ext cx="92866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8" name="Picture 1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8" y="1245614"/>
            <a:ext cx="695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Desktop\Horizontal_RGB_29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1" y="1336176"/>
            <a:ext cx="2950651" cy="78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67" y="1309459"/>
            <a:ext cx="864297" cy="65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9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193" y="1304073"/>
            <a:ext cx="4281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Технологічна схема локальної меліорації ґрунтів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СХЕМА родючість_виправле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16" y="-473"/>
            <a:ext cx="7041840" cy="68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4456" y="6504079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1754" y="1193800"/>
            <a:ext cx="4031046" cy="2808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орган агрегату </a:t>
            </a:r>
            <a:br>
              <a:rPr lang="uk-UA" alt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локальної меліорації ґрунту</a:t>
            </a:r>
            <a:endParaRPr lang="ru-RU" altLang="uk-UA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gрег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004" y="115888"/>
            <a:ext cx="4530725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4456" y="648866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8а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23999" y="261143"/>
            <a:ext cx="8229600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локальної меліорації</a:t>
            </a:r>
            <a:endParaRPr lang="ru-RU" altLang="uk-UA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21858" y="1467379"/>
            <a:ext cx="8569325" cy="5184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91E0C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 енергетичних і матеріальних ресурсів</a:t>
            </a:r>
          </a:p>
          <a:p>
            <a:pPr>
              <a:lnSpc>
                <a:spcPct val="110000"/>
              </a:lnSpc>
              <a:buClr>
                <a:srgbClr val="191E0C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рослинницької продукції</a:t>
            </a:r>
          </a:p>
          <a:p>
            <a:pPr>
              <a:lnSpc>
                <a:spcPct val="110000"/>
              </a:lnSpc>
              <a:buClr>
                <a:srgbClr val="191E0C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 і саморегуляція родючості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191E0C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безпека:  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 емісії СО2 в атмосферу ;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непродуктивних втрат  поживних 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речовин через вимивання; 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 ризиків надходження токсичних </a:t>
            </a:r>
            <a:b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елементів в рослину на забруднених  землях.</a:t>
            </a:r>
            <a:endParaRPr lang="ru-RU" alt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0741" y="646748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16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62188" y="2733675"/>
            <a:ext cx="7988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6879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2144" y="1358548"/>
            <a:ext cx="4423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Концептуальна модель системного управління родючістю ґрунту</a:t>
            </a:r>
            <a:endParaRPr lang="uk-U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3" y="-159656"/>
            <a:ext cx="5617028" cy="6894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724456" y="648866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3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24050" y="270686"/>
            <a:ext cx="8135938" cy="504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Фактори родючості (за О.Н. Соколовським)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11388" y="1278749"/>
            <a:ext cx="7351712" cy="5219700"/>
            <a:chOff x="521" y="799"/>
            <a:chExt cx="4631" cy="3288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629" y="1245"/>
              <a:ext cx="2577" cy="2229"/>
            </a:xfrm>
            <a:prstGeom prst="hexagon">
              <a:avLst>
                <a:gd name="adj" fmla="val 28903"/>
                <a:gd name="vf" fmla="val 115470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273" y="1245"/>
              <a:ext cx="1920" cy="1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29" y="2363"/>
              <a:ext cx="25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629" y="1242"/>
              <a:ext cx="1932" cy="1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634" y="2358"/>
              <a:ext cx="1919" cy="1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273" y="2363"/>
              <a:ext cx="1919" cy="1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273" y="1243"/>
              <a:ext cx="0" cy="2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273" y="1250"/>
              <a:ext cx="1284" cy="2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280" y="1246"/>
              <a:ext cx="1286" cy="2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559" y="1243"/>
              <a:ext cx="0" cy="2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206" y="2362"/>
              <a:ext cx="3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569" y="2191"/>
              <a:ext cx="583" cy="3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Повітря </a:t>
              </a:r>
              <a:br>
                <a:rPr lang="uk-UA" altLang="uk-UA" sz="1400" b="1" dirty="0">
                  <a:solidFill>
                    <a:schemeClr val="tx2">
                      <a:lumMod val="10000"/>
                    </a:schemeClr>
                  </a:solidFill>
                </a:rPr>
              </a:br>
              <a:r>
                <a:rPr lang="uk-UA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в ґрунті</a:t>
              </a:r>
              <a:endParaRPr lang="uk-UA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21" y="2165"/>
              <a:ext cx="727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Простір</a:t>
              </a: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 для </a:t>
              </a:r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коріння</a:t>
              </a:r>
              <a:endParaRPr lang="ru-RU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1800000">
              <a:off x="1957" y="1165"/>
              <a:ext cx="3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13" y="799"/>
              <a:ext cx="632" cy="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Поживні</a:t>
              </a: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речовини</a:t>
              </a:r>
              <a:endParaRPr lang="ru-RU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rot="9000000">
              <a:off x="3542" y="1158"/>
              <a:ext cx="3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913" y="816"/>
              <a:ext cx="387" cy="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Вода</a:t>
              </a:r>
              <a:endParaRPr lang="ru-RU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rot="1800000">
              <a:off x="3545" y="3556"/>
              <a:ext cx="3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rot="9000000">
              <a:off x="1960" y="3556"/>
              <a:ext cx="3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737" y="3719"/>
              <a:ext cx="814" cy="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uk-UA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Температура ґрунту</a:t>
              </a:r>
              <a:endParaRPr lang="uk-UA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143" y="3736"/>
              <a:ext cx="1413" cy="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Відсутність</a:t>
              </a: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шкідливих</a:t>
              </a: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b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</a:b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для </a:t>
              </a:r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рослин</a:t>
              </a:r>
              <a:r>
                <a:rPr lang="ru-RU" altLang="uk-UA" sz="14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ru-RU" altLang="uk-UA" sz="1400" b="1" dirty="0" err="1">
                  <a:solidFill>
                    <a:schemeClr val="tx2">
                      <a:lumMod val="10000"/>
                    </a:schemeClr>
                  </a:solidFill>
                </a:rPr>
                <a:t>речовин</a:t>
              </a:r>
              <a:endParaRPr lang="ru-RU" altLang="uk-UA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278" y="2362"/>
              <a:ext cx="3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724456" y="648866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32114" y="1087249"/>
            <a:ext cx="10424886" cy="54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диференційованого підходу. 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зворотного інформаційного зв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язку</a:t>
            </a:r>
            <a:r>
              <a:rPr lang="uk-UA" b="1" i="1" dirty="0" smtClean="0"/>
              <a:t> і моніторингу.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гармонійного поєднання тактичних (оперативних) і стратегічних цільових задач.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Принципи динамічності та дискретності.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декомпозиції.</a:t>
            </a:r>
            <a:r>
              <a:rPr lang="uk-UA" b="1" dirty="0" smtClean="0"/>
              <a:t> 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параметризації 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відносності. </a:t>
            </a:r>
          </a:p>
          <a:p>
            <a:pPr marL="609600" indent="-6096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Tx/>
              <a:buAutoNum type="arabicPeriod"/>
              <a:defRPr/>
            </a:pPr>
            <a:r>
              <a:rPr lang="uk-UA" b="1" i="1" dirty="0" smtClean="0"/>
              <a:t>Принцип синергізму. </a:t>
            </a:r>
            <a:endParaRPr lang="ru-RU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6088" y="52387"/>
            <a:ext cx="10475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Основні наукові принципи з відтворення родючості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4456" y="648866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05024" y="102399"/>
            <a:ext cx="9858375" cy="70015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Декомпозиція внутрішньоструктурної організації ґрунтової системи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1" descr="кор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21696" r="11978" b="6944"/>
          <a:stretch>
            <a:fillRect/>
          </a:stretch>
        </p:blipFill>
        <p:spPr>
          <a:xfrm>
            <a:off x="1582057" y="666827"/>
            <a:ext cx="9608457" cy="616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139543" y="3990211"/>
            <a:ext cx="1163283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Біо-</a:t>
            </a:r>
            <a:r>
              <a:rPr lang="uk-U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орагно</a:t>
            </a:r>
            <a:r>
              <a:rPr lang="uk-U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-мінеральний </a:t>
            </a:r>
            <a:r>
              <a:rPr lang="uk-U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комплеск</a:t>
            </a:r>
            <a:r>
              <a:rPr lang="uk-U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грунту</a:t>
            </a: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8973" y="3836322"/>
            <a:ext cx="1096969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інтенсивності елемента родючості</a:t>
            </a:r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4456" y="6512997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6376"/>
            <a:ext cx="5812668" cy="5000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4412" y="53015"/>
            <a:ext cx="11177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графічна модель управління </a:t>
            </a:r>
            <a:b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кислотно-основним станом ґрунту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6166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 крива “нуль” </a:t>
            </a:r>
            <a:r>
              <a:rPr lang="uk-UA" sz="18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рн-буферності</a:t>
            </a:r>
            <a:endParaRPr lang="uk-UA" sz="2000" dirty="0" smtClean="0">
              <a:solidFill>
                <a:schemeClr val="accent4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uk-UA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крива </a:t>
            </a:r>
            <a:r>
              <a:rPr lang="uk-UA" sz="18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рн-буферності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ґрунту</a:t>
            </a:r>
            <a:endParaRPr lang="uk-UA" sz="2000" dirty="0">
              <a:solidFill>
                <a:schemeClr val="accent4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250504" y="6634226"/>
            <a:ext cx="25202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B0B1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7819380" y="998442"/>
            <a:ext cx="40678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і ADE – площі, що характеризують відповідно лужну і кислотну стандартні буферні ємності (</a:t>
            </a:r>
            <a:r>
              <a:rPr lang="uk-UA" sz="18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1800" baseline="-250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Лст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18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1800" baseline="-250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 приймаються за 100 балів кожна; A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BG – площа, що характеризує лужну буферну ємність (БЄ</a:t>
            </a:r>
            <a:r>
              <a:rPr lang="uk-UA" sz="1800" baseline="-250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ґрунту; A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 ‑ площа, що характеризує кислотну буферну ємність (БЄ</a:t>
            </a:r>
            <a:r>
              <a:rPr lang="uk-UA" sz="1800" baseline="-250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ґрунту; F – точка перетину кривої буферності ґрунту з віссю ординат – відображувальна точка (ВТ) кислотно-основного стану (вихідне значення актуальної кислотності ґрунту); A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‑ точка перетину кривої буферності ґрунту з кривою “нуль” буферності – характеризує урівноважений стан кислотно-основної реакції ґрунту </a:t>
            </a:r>
            <a:endParaRPr lang="uk-UA" sz="2000" dirty="0">
              <a:solidFill>
                <a:schemeClr val="accent4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4455" y="6489340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02971" y="46174"/>
            <a:ext cx="100293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графічна модель діагностики та оптимізації (управління) фосфатного і калійного стану ґрунту за кривою </a:t>
            </a:r>
            <a:r>
              <a:rPr lang="uk-UA" sz="25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буферност</a:t>
            </a:r>
            <a:endParaRPr lang="uk-UA" sz="2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ОСФОР-КАЛИЙ ЦВЕТНОЙ_для монографии_ред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2881" r="3119"/>
          <a:stretch>
            <a:fillRect/>
          </a:stretch>
        </p:blipFill>
        <p:spPr bwMode="auto">
          <a:xfrm>
            <a:off x="1389802" y="1019947"/>
            <a:ext cx="6407998" cy="5167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3180503" y="6370912"/>
            <a:ext cx="2495204" cy="461665"/>
            <a:chOff x="2094508" y="5174867"/>
            <a:chExt cx="2495204" cy="461665"/>
          </a:xfrm>
        </p:grpSpPr>
        <p:cxnSp>
          <p:nvCxnSpPr>
            <p:cNvPr id="6" name="Line 28"/>
            <p:cNvCxnSpPr>
              <a:cxnSpLocks noChangeShapeType="1"/>
            </p:cNvCxnSpPr>
            <p:nvPr/>
          </p:nvCxnSpPr>
          <p:spPr bwMode="auto">
            <a:xfrm>
              <a:off x="2134025" y="5328170"/>
              <a:ext cx="496570" cy="63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29"/>
            <p:cNvCxnSpPr>
              <a:cxnSpLocks noChangeShapeType="1"/>
            </p:cNvCxnSpPr>
            <p:nvPr/>
          </p:nvCxnSpPr>
          <p:spPr bwMode="auto">
            <a:xfrm>
              <a:off x="2094508" y="5518099"/>
              <a:ext cx="496570" cy="63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644949" y="5174867"/>
              <a:ext cx="1944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200" b="0" i="0" u="none" strike="noStrike" cap="none" normalizeH="0" baseline="0" dirty="0" smtClean="0">
                  <a:ln>
                    <a:noFill/>
                  </a:ln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крива буферності ґрунту</a:t>
              </a:r>
            </a:p>
            <a:p>
              <a:pPr lvl="0" eaLnBrk="0" hangingPunct="0"/>
              <a:r>
                <a:rPr lang="uk-UA" altLang="uk-UA" sz="1200" dirty="0">
                  <a:ea typeface="Times New Roman" panose="02020603050405020304" pitchFamily="18" charset="0"/>
                </a:rPr>
                <a:t>крива “нуль” </a:t>
              </a:r>
              <a:r>
                <a:rPr lang="uk-UA" altLang="uk-UA" sz="1200" dirty="0" smtClean="0">
                  <a:ea typeface="Times New Roman" panose="02020603050405020304" pitchFamily="18" charset="0"/>
                </a:rPr>
                <a:t>буферності</a:t>
              </a:r>
              <a:endParaRPr kumimoji="0" lang="uk-UA" altLang="uk-UA" sz="18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329664" y="1239500"/>
            <a:ext cx="3367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вихідний стан елемента родючості, </a:t>
            </a:r>
            <a:r>
              <a:rPr lang="uk-UA" sz="1800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виражений в показниках </a:t>
            </a:r>
            <a:r>
              <a:rPr lang="uk-UA" sz="1800" spc="-4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рК</a:t>
            </a:r>
            <a:r>
              <a:rPr lang="uk-UA" sz="1800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spc="-4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рР</a:t>
            </a:r>
            <a:r>
              <a:rPr lang="uk-UA" sz="1800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r>
              <a:rPr lang="uk-UA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точка рівноваги між твердою фазою ґрунту та ґрунтовим розчином; АБВ – стандартна площа буферної ємності (100 балів);  ОДВ – площа, що визначає іммобілізаційну буферну ємність; ОГА – площа, що визначає мобілізаційну буферну ємність; КЛ – відрізок кривої буферності в межах оптимальних параметрів калійного або фосфатного “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інтенсивності”.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1724456" y="6463245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рР_цвет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r="5240"/>
          <a:stretch>
            <a:fillRect/>
          </a:stretch>
        </p:blipFill>
        <p:spPr bwMode="auto">
          <a:xfrm>
            <a:off x="4767262" y="739911"/>
            <a:ext cx="6789737" cy="59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4" y="1813429"/>
            <a:ext cx="4067175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kumimoji="1" lang="uk-UA" altLang="uk-UA" dirty="0"/>
              <a:t>0 – </a:t>
            </a:r>
            <a:r>
              <a:rPr kumimoji="1" lang="uk-UA" altLang="uk-UA" dirty="0" err="1"/>
              <a:t>безбуферний</a:t>
            </a:r>
            <a:r>
              <a:rPr kumimoji="1" lang="uk-UA" altLang="uk-UA" dirty="0"/>
              <a:t> субстрат (пісок); </a:t>
            </a:r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/>
              <a:t/>
            </a:r>
            <a:br>
              <a:rPr kumimoji="1" lang="uk-UA" altLang="uk-UA" dirty="0"/>
            </a:br>
            <a:r>
              <a:rPr kumimoji="1" lang="uk-UA" altLang="uk-UA" dirty="0"/>
              <a:t>1 – дерново-підзолистий супіщаний; </a:t>
            </a:r>
          </a:p>
          <a:p>
            <a:pPr eaLnBrk="1" hangingPunct="1">
              <a:spcAft>
                <a:spcPct val="25000"/>
              </a:spcAft>
            </a:pPr>
            <a:endParaRPr kumimoji="1" lang="uk-UA" altLang="uk-UA" dirty="0"/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/>
              <a:t>2 – ясно-сірий опідзолений легко-</a:t>
            </a:r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 err="1"/>
              <a:t>глинковий</a:t>
            </a:r>
            <a:r>
              <a:rPr kumimoji="1" lang="uk-UA" altLang="uk-UA" dirty="0"/>
              <a:t> </a:t>
            </a:r>
            <a:br>
              <a:rPr kumimoji="1" lang="uk-UA" altLang="uk-UA" dirty="0"/>
            </a:br>
            <a:endParaRPr kumimoji="1" lang="uk-UA" altLang="uk-UA" dirty="0"/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/>
              <a:t>3 – чорнозем опідзолений </a:t>
            </a:r>
            <a:r>
              <a:rPr kumimoji="1" lang="uk-UA" altLang="uk-UA" dirty="0" err="1"/>
              <a:t>важкосуглинковий</a:t>
            </a:r>
            <a:r>
              <a:rPr kumimoji="1" lang="uk-UA" altLang="uk-UA" dirty="0"/>
              <a:t>; </a:t>
            </a:r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/>
              <a:t/>
            </a:r>
            <a:br>
              <a:rPr kumimoji="1" lang="uk-UA" altLang="uk-UA" dirty="0"/>
            </a:br>
            <a:r>
              <a:rPr kumimoji="1" lang="uk-UA" altLang="uk-UA" dirty="0"/>
              <a:t>4 – бурозем кислий</a:t>
            </a:r>
          </a:p>
          <a:p>
            <a:pPr eaLnBrk="1" hangingPunct="1">
              <a:spcAft>
                <a:spcPct val="25000"/>
              </a:spcAft>
            </a:pPr>
            <a:r>
              <a:rPr kumimoji="1" lang="uk-UA" altLang="uk-UA" dirty="0" err="1"/>
              <a:t>середньосуглинковий</a:t>
            </a:r>
            <a:r>
              <a:rPr kumimoji="1" lang="ru-RU" altLang="uk-UA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4456" y="6454776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6а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26569" y="55699"/>
            <a:ext cx="8497887" cy="684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Криві  фосфат-буферності кислих ґрунтів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6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90838" y="177800"/>
            <a:ext cx="8229600" cy="72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локальної меліорації ґрунтів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ЛОКАЛЬНАЯ_с надп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863" y="1173163"/>
            <a:ext cx="9934575" cy="50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4456" y="6488668"/>
            <a:ext cx="467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395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nsc issar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chief</cp:lastModifiedBy>
  <cp:revision>15</cp:revision>
  <cp:lastPrinted>2018-04-11T06:47:21Z</cp:lastPrinted>
  <dcterms:created xsi:type="dcterms:W3CDTF">2018-04-10T12:20:52Z</dcterms:created>
  <dcterms:modified xsi:type="dcterms:W3CDTF">2018-04-13T16:17:18Z</dcterms:modified>
</cp:coreProperties>
</file>